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9DA1"/>
    <a:srgbClr val="71B2B6"/>
    <a:srgbClr val="73567E"/>
    <a:srgbClr val="EA6836"/>
    <a:srgbClr val="F9C01F"/>
    <a:srgbClr val="2F3D46"/>
    <a:srgbClr val="EF25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125" d="100"/>
          <a:sy n="12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F920-7578-45ED-8776-8EB02779EDC2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BF47-FBCE-49DC-B1BC-20468F985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55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F920-7578-45ED-8776-8EB02779EDC2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BF47-FBCE-49DC-B1BC-20468F985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52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F920-7578-45ED-8776-8EB02779EDC2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BF47-FBCE-49DC-B1BC-20468F985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74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F920-7578-45ED-8776-8EB02779EDC2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BF47-FBCE-49DC-B1BC-20468F985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00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F920-7578-45ED-8776-8EB02779EDC2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BF47-FBCE-49DC-B1BC-20468F985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01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F920-7578-45ED-8776-8EB02779EDC2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BF47-FBCE-49DC-B1BC-20468F985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0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F920-7578-45ED-8776-8EB02779EDC2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BF47-FBCE-49DC-B1BC-20468F985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65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F920-7578-45ED-8776-8EB02779EDC2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BF47-FBCE-49DC-B1BC-20468F985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33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F920-7578-45ED-8776-8EB02779EDC2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BF47-FBCE-49DC-B1BC-20468F985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86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F920-7578-45ED-8776-8EB02779EDC2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BF47-FBCE-49DC-B1BC-20468F985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13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F920-7578-45ED-8776-8EB02779EDC2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BF47-FBCE-49DC-B1BC-20468F985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72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F920-7578-45ED-8776-8EB02779EDC2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0BF47-FBCE-49DC-B1BC-20468F985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7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achcs.scot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microbit.org/new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icrobit.thinkific.com/" TargetMode="External"/><Relationship Id="rId11" Type="http://schemas.openxmlformats.org/officeDocument/2006/relationships/image" Target="../media/image5.emf"/><Relationship Id="rId5" Type="http://schemas.openxmlformats.org/officeDocument/2006/relationships/hyperlink" Target="https://projects.raspberrypi.org/en/codeclub/microbit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microbit.org/projects/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85531"/>
            <a:ext cx="5829300" cy="6096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Bahnschrift SemiBold" panose="020B0502040204020203" pitchFamily="34" charset="0"/>
              </a:rPr>
              <a:t>Micro:bits</a:t>
            </a:r>
            <a:r>
              <a:rPr lang="en-GB" sz="2800" dirty="0" smtClean="0">
                <a:latin typeface="Bahnschrift SemiBold" panose="020B0502040204020203" pitchFamily="34" charset="0"/>
              </a:rPr>
              <a:t> </a:t>
            </a:r>
            <a:r>
              <a:rPr lang="en-GB" sz="2800" dirty="0" err="1">
                <a:latin typeface="Bahnschrift SemiBold" panose="020B0502040204020203" pitchFamily="34" charset="0"/>
              </a:rPr>
              <a:t>cheatsheet</a:t>
            </a:r>
            <a:endParaRPr lang="en-GB" sz="2800" dirty="0">
              <a:latin typeface="Bahnschrift SemiBold" panose="020B05020402040202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0686" y="922422"/>
            <a:ext cx="2517608" cy="2541070"/>
            <a:chOff x="312219" y="1347536"/>
            <a:chExt cx="2517608" cy="256994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1936" y="2665395"/>
              <a:ext cx="442763" cy="442763"/>
            </a:xfrm>
            <a:prstGeom prst="rect">
              <a:avLst/>
            </a:prstGeom>
            <a:ln>
              <a:noFill/>
            </a:ln>
          </p:spPr>
        </p:pic>
        <p:sp>
          <p:nvSpPr>
            <p:cNvPr id="5" name="Rounded Rectangle 4"/>
            <p:cNvSpPr/>
            <p:nvPr/>
          </p:nvSpPr>
          <p:spPr>
            <a:xfrm>
              <a:off x="312219" y="1347536"/>
              <a:ext cx="2517608" cy="2569947"/>
            </a:xfrm>
            <a:prstGeom prst="roundRect">
              <a:avLst/>
            </a:prstGeom>
            <a:noFill/>
            <a:ln w="25400">
              <a:solidFill>
                <a:srgbClr val="71B2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3600" rIns="54000" bIns="18000" rtlCol="0" anchor="t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+mj-lt"/>
                </a:rPr>
                <a:t>Pairing with </a:t>
              </a:r>
              <a:r>
                <a:rPr lang="en-GB" sz="1600" b="1" dirty="0" smtClean="0">
                  <a:solidFill>
                    <a:schemeClr val="tx1"/>
                  </a:solidFill>
                  <a:latin typeface="+mj-lt"/>
                </a:rPr>
                <a:t>iPad</a:t>
              </a:r>
              <a:endParaRPr lang="en-GB" sz="1600" b="1" dirty="0">
                <a:solidFill>
                  <a:schemeClr val="tx1"/>
                </a:solidFill>
                <a:latin typeface="+mj-lt"/>
              </a:endParaRPr>
            </a:p>
            <a:p>
              <a:pPr marL="180000" indent="-180000">
                <a:buAutoNum type="arabicPeriod"/>
              </a:pPr>
              <a:endParaRPr lang="en-GB" sz="700" dirty="0">
                <a:solidFill>
                  <a:schemeClr val="tx1"/>
                </a:solidFill>
              </a:endParaRPr>
            </a:p>
            <a:p>
              <a:pPr marL="180000" indent="-180000">
                <a:buAutoNum type="arabicPeriod"/>
              </a:pPr>
              <a:r>
                <a:rPr lang="en-GB" sz="1200" dirty="0">
                  <a:solidFill>
                    <a:schemeClr val="tx1"/>
                  </a:solidFill>
                </a:rPr>
                <a:t>Hold down buttons A &amp; B at the same time</a:t>
              </a:r>
            </a:p>
            <a:p>
              <a:pPr marL="180000" indent="-180000">
                <a:buAutoNum type="arabicPeriod"/>
              </a:pPr>
              <a:r>
                <a:rPr lang="en-GB" sz="1200" b="1" dirty="0">
                  <a:solidFill>
                    <a:schemeClr val="tx1"/>
                  </a:solidFill>
                </a:rPr>
                <a:t>While keeping them pressed, tap </a:t>
              </a:r>
              <a:r>
                <a:rPr lang="en-GB" sz="1200" dirty="0">
                  <a:solidFill>
                    <a:schemeClr val="tx1"/>
                  </a:solidFill>
                </a:rPr>
                <a:t>the reset button on the back of the </a:t>
              </a:r>
              <a:r>
                <a:rPr lang="en-GB" sz="1200" dirty="0" err="1" smtClean="0">
                  <a:solidFill>
                    <a:schemeClr val="tx1"/>
                  </a:solidFill>
                </a:rPr>
                <a:t>micro:bit</a:t>
              </a:r>
              <a:r>
                <a:rPr lang="en-GB" sz="1200" dirty="0">
                  <a:solidFill>
                    <a:schemeClr val="tx1"/>
                  </a:solidFill>
                </a:rPr>
                <a:t>.</a:t>
              </a:r>
            </a:p>
            <a:p>
              <a:pPr marL="180000" indent="-180000">
                <a:buAutoNum type="arabicPeriod"/>
              </a:pPr>
              <a:r>
                <a:rPr lang="en-GB" sz="1200" dirty="0">
                  <a:solidFill>
                    <a:schemeClr val="tx1"/>
                  </a:solidFill>
                </a:rPr>
                <a:t>Let go of A &amp; B </a:t>
              </a:r>
              <a:r>
                <a:rPr lang="en-GB" sz="1200" b="1" dirty="0">
                  <a:solidFill>
                    <a:schemeClr val="tx1"/>
                  </a:solidFill>
                </a:rPr>
                <a:t>only once Bluetooth symbol shows </a:t>
              </a:r>
            </a:p>
            <a:p>
              <a:endParaRPr lang="en-GB" sz="800" b="1" dirty="0">
                <a:solidFill>
                  <a:schemeClr val="tx1"/>
                </a:solidFill>
              </a:endParaRPr>
            </a:p>
            <a:p>
              <a:r>
                <a:rPr lang="en-GB" sz="800" dirty="0">
                  <a:solidFill>
                    <a:schemeClr val="tx1"/>
                  </a:solidFill>
                </a:rPr>
                <a:t>Note: Sometimes the </a:t>
              </a:r>
              <a:r>
                <a:rPr lang="en-GB" sz="800" dirty="0" smtClean="0">
                  <a:solidFill>
                    <a:schemeClr val="tx1"/>
                  </a:solidFill>
                </a:rPr>
                <a:t>iPad’s </a:t>
              </a:r>
              <a:r>
                <a:rPr lang="en-GB" sz="800" dirty="0">
                  <a:solidFill>
                    <a:schemeClr val="tx1"/>
                  </a:solidFill>
                </a:rPr>
                <a:t>privacy settings will need to be changed to allow the </a:t>
              </a:r>
              <a:r>
                <a:rPr lang="en-GB" sz="800" dirty="0" err="1" smtClean="0">
                  <a:solidFill>
                    <a:schemeClr val="tx1"/>
                  </a:solidFill>
                </a:rPr>
                <a:t>micro:bit</a:t>
              </a:r>
              <a:r>
                <a:rPr lang="en-GB" sz="800" dirty="0" smtClean="0">
                  <a:solidFill>
                    <a:schemeClr val="tx1"/>
                  </a:solidFill>
                </a:rPr>
                <a:t> </a:t>
              </a:r>
              <a:r>
                <a:rPr lang="en-GB" sz="800" dirty="0">
                  <a:solidFill>
                    <a:schemeClr val="tx1"/>
                  </a:solidFill>
                </a:rPr>
                <a:t>app to access Bluetooth. Go to Settings&gt;Privacy&gt;Bluetooth, then turn </a:t>
              </a:r>
              <a:r>
                <a:rPr lang="en-GB" sz="800" b="1" dirty="0">
                  <a:solidFill>
                    <a:schemeClr val="tx1"/>
                  </a:solidFill>
                </a:rPr>
                <a:t>on</a:t>
              </a:r>
              <a:r>
                <a:rPr lang="en-GB" sz="800" dirty="0">
                  <a:solidFill>
                    <a:schemeClr val="tx1"/>
                  </a:solidFill>
                </a:rPr>
                <a:t> for the </a:t>
              </a:r>
              <a:r>
                <a:rPr lang="en-GB" sz="800" dirty="0" err="1" smtClean="0">
                  <a:solidFill>
                    <a:schemeClr val="tx1"/>
                  </a:solidFill>
                </a:rPr>
                <a:t>micro:bit</a:t>
              </a:r>
              <a:r>
                <a:rPr lang="en-GB" sz="800" dirty="0" smtClean="0">
                  <a:solidFill>
                    <a:schemeClr val="tx1"/>
                  </a:solidFill>
                </a:rPr>
                <a:t> </a:t>
              </a:r>
              <a:r>
                <a:rPr lang="en-GB" sz="800" dirty="0">
                  <a:solidFill>
                    <a:schemeClr val="tx1"/>
                  </a:solidFill>
                </a:rPr>
                <a:t>app.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093511" y="922422"/>
            <a:ext cx="3429000" cy="2541070"/>
            <a:chOff x="3429000" y="1268931"/>
            <a:chExt cx="3429000" cy="2484922"/>
          </a:xfrm>
        </p:grpSpPr>
        <p:sp>
          <p:nvSpPr>
            <p:cNvPr id="7" name="Rounded Rectangle 6"/>
            <p:cNvSpPr/>
            <p:nvPr/>
          </p:nvSpPr>
          <p:spPr>
            <a:xfrm>
              <a:off x="3429000" y="1268931"/>
              <a:ext cx="3429000" cy="2484922"/>
            </a:xfrm>
            <a:prstGeom prst="roundRect">
              <a:avLst/>
            </a:prstGeom>
            <a:noFill/>
            <a:ln w="25400">
              <a:solidFill>
                <a:srgbClr val="F9C01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3600" rIns="54000" bIns="18000" rtlCol="0" anchor="t" anchorCtr="0"/>
            <a:lstStyle/>
            <a:p>
              <a:pPr algn="ctr"/>
              <a:r>
                <a:rPr lang="en-GB" sz="1400" b="1" dirty="0" err="1" smtClean="0">
                  <a:solidFill>
                    <a:schemeClr val="tx1"/>
                  </a:solidFill>
                  <a:latin typeface="+mj-lt"/>
                </a:rPr>
                <a:t>Micro:bit</a:t>
              </a:r>
              <a:r>
                <a:rPr lang="en-GB" sz="1400" b="1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en-GB" sz="1400" b="1" dirty="0">
                  <a:solidFill>
                    <a:schemeClr val="tx1"/>
                  </a:solidFill>
                  <a:latin typeface="+mj-lt"/>
                </a:rPr>
                <a:t>frozen or showing error message?</a:t>
              </a:r>
            </a:p>
            <a:p>
              <a:pPr algn="ctr"/>
              <a:endParaRPr lang="en-GB" sz="1200" b="1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GB" sz="1200" b="1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GB" sz="1200" b="1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GB" sz="1200" b="1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GB" sz="1200" b="1" dirty="0">
                <a:solidFill>
                  <a:schemeClr val="tx1"/>
                </a:solidFill>
                <a:latin typeface="+mj-lt"/>
              </a:endParaRPr>
            </a:p>
            <a:p>
              <a:pPr marL="180000" indent="-180000">
                <a:buAutoNum type="arabicPeriod"/>
              </a:pPr>
              <a:r>
                <a:rPr lang="en-GB" sz="1050" dirty="0">
                  <a:solidFill>
                    <a:schemeClr val="tx1"/>
                  </a:solidFill>
                </a:rPr>
                <a:t>Press and hold the reset button on the back until the little light next to it goes out. Then </a:t>
              </a:r>
              <a:r>
                <a:rPr lang="en-GB" sz="1050" dirty="0" smtClean="0">
                  <a:solidFill>
                    <a:schemeClr val="tx1"/>
                  </a:solidFill>
                </a:rPr>
                <a:t>tap the </a:t>
              </a:r>
              <a:r>
                <a:rPr lang="en-GB" sz="1050" dirty="0">
                  <a:solidFill>
                    <a:schemeClr val="tx1"/>
                  </a:solidFill>
                </a:rPr>
                <a:t>reset </a:t>
              </a:r>
              <a:r>
                <a:rPr lang="en-GB" sz="1050" dirty="0" smtClean="0">
                  <a:solidFill>
                    <a:schemeClr val="tx1"/>
                  </a:solidFill>
                </a:rPr>
                <a:t>button again </a:t>
              </a:r>
              <a:r>
                <a:rPr lang="en-GB" sz="1050" dirty="0">
                  <a:solidFill>
                    <a:schemeClr val="tx1"/>
                  </a:solidFill>
                </a:rPr>
                <a:t>to turn </a:t>
              </a:r>
              <a:r>
                <a:rPr lang="en-GB" sz="1050" dirty="0" smtClean="0">
                  <a:solidFill>
                    <a:schemeClr val="tx1"/>
                  </a:solidFill>
                </a:rPr>
                <a:t>the </a:t>
              </a:r>
              <a:r>
                <a:rPr lang="en-GB" sz="1050" dirty="0" err="1" smtClean="0">
                  <a:solidFill>
                    <a:schemeClr val="tx1"/>
                  </a:solidFill>
                </a:rPr>
                <a:t>micro:bit</a:t>
              </a:r>
              <a:r>
                <a:rPr lang="en-GB" sz="1050" dirty="0" smtClean="0">
                  <a:solidFill>
                    <a:schemeClr val="tx1"/>
                  </a:solidFill>
                </a:rPr>
                <a:t> </a:t>
              </a:r>
              <a:r>
                <a:rPr lang="en-GB" sz="1050" dirty="0">
                  <a:solidFill>
                    <a:schemeClr val="tx1"/>
                  </a:solidFill>
                </a:rPr>
                <a:t>back on.</a:t>
              </a:r>
            </a:p>
            <a:p>
              <a:pPr marL="180000" indent="-180000">
                <a:buAutoNum type="arabicPeriod"/>
              </a:pPr>
              <a:r>
                <a:rPr lang="en-GB" sz="1050" dirty="0">
                  <a:solidFill>
                    <a:schemeClr val="tx1"/>
                  </a:solidFill>
                </a:rPr>
                <a:t>If that doesn’t work, try unplugging battery and plugging back in.</a:t>
              </a:r>
            </a:p>
            <a:p>
              <a:pPr marL="180000" indent="-180000">
                <a:buAutoNum type="arabicPeriod"/>
              </a:pPr>
              <a:r>
                <a:rPr lang="en-GB" sz="1050" dirty="0">
                  <a:solidFill>
                    <a:schemeClr val="tx1"/>
                  </a:solidFill>
                </a:rPr>
                <a:t>Finally, try downloading a new program onto the </a:t>
              </a:r>
              <a:r>
                <a:rPr lang="en-GB" sz="1050" dirty="0" err="1" smtClean="0">
                  <a:solidFill>
                    <a:schemeClr val="tx1"/>
                  </a:solidFill>
                </a:rPr>
                <a:t>micro:bit</a:t>
              </a:r>
              <a:r>
                <a:rPr lang="en-GB" sz="1050" dirty="0" smtClean="0">
                  <a:solidFill>
                    <a:schemeClr val="tx1"/>
                  </a:solidFill>
                </a:rPr>
                <a:t> </a:t>
              </a:r>
              <a:r>
                <a:rPr lang="en-GB" sz="1050" dirty="0">
                  <a:solidFill>
                    <a:schemeClr val="tx1"/>
                  </a:solidFill>
                </a:rPr>
                <a:t>to wipe the old one.</a:t>
              </a:r>
              <a:endParaRPr lang="en-GB" sz="1050" b="1" dirty="0">
                <a:solidFill>
                  <a:schemeClr val="tx1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4937" y="1643833"/>
              <a:ext cx="1025842" cy="836329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" name="Rounded Rectangle 12"/>
          <p:cNvSpPr/>
          <p:nvPr/>
        </p:nvSpPr>
        <p:spPr>
          <a:xfrm>
            <a:off x="3093511" y="3590783"/>
            <a:ext cx="3429000" cy="4281687"/>
          </a:xfrm>
          <a:prstGeom prst="roundRect">
            <a:avLst/>
          </a:prstGeom>
          <a:noFill/>
          <a:ln w="25400">
            <a:solidFill>
              <a:srgbClr val="71B2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3600" rIns="54000" bIns="18000" numCol="2" rtlCol="0" anchor="t" anchorCtr="0"/>
          <a:lstStyle/>
          <a:p>
            <a:pPr>
              <a:lnSpc>
                <a:spcPct val="150000"/>
              </a:lnSpc>
            </a:pPr>
            <a:r>
              <a:rPr lang="en-GB" sz="1600" b="1" dirty="0">
                <a:solidFill>
                  <a:schemeClr val="tx1"/>
                </a:solidFill>
                <a:latin typeface="+mj-lt"/>
              </a:rPr>
              <a:t>Resources</a:t>
            </a:r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solidFill>
                  <a:schemeClr val="tx1"/>
                </a:solidFill>
              </a:rPr>
              <a:t>Micro:bits</a:t>
            </a:r>
            <a:r>
              <a:rPr lang="en-GB" sz="1200" dirty="0">
                <a:solidFill>
                  <a:schemeClr val="tx1"/>
                </a:solidFill>
              </a:rPr>
              <a:t> Foundation website, with lots of activity ideas and code </a:t>
            </a:r>
            <a:r>
              <a:rPr lang="en-GB" sz="1200" dirty="0" smtClean="0">
                <a:solidFill>
                  <a:schemeClr val="tx1"/>
                </a:solidFill>
              </a:rPr>
              <a:t>that’s </a:t>
            </a:r>
            <a:r>
              <a:rPr lang="en-GB" sz="1200" dirty="0">
                <a:solidFill>
                  <a:schemeClr val="tx1"/>
                </a:solidFill>
              </a:rPr>
              <a:t>ready to </a:t>
            </a:r>
            <a:r>
              <a:rPr lang="en-GB" sz="1200" dirty="0" smtClean="0">
                <a:solidFill>
                  <a:schemeClr val="tx1"/>
                </a:solidFill>
              </a:rPr>
              <a:t>download: </a:t>
            </a:r>
            <a:r>
              <a:rPr lang="en-GB" sz="1200" dirty="0">
                <a:solidFill>
                  <a:schemeClr val="tx1"/>
                </a:solidFill>
                <a:hlinkClick r:id="rId4"/>
              </a:rPr>
              <a:t>https://microbit.org/projects/</a:t>
            </a:r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More activity ideas can be found at </a:t>
            </a:r>
            <a:r>
              <a:rPr lang="en-GB" sz="1200" dirty="0" smtClean="0">
                <a:solidFill>
                  <a:schemeClr val="tx1"/>
                </a:solidFill>
              </a:rPr>
              <a:t>the Raspberry Pi Foundation: </a:t>
            </a:r>
            <a:r>
              <a:rPr lang="en-GB" sz="1200" dirty="0">
                <a:solidFill>
                  <a:schemeClr val="tx1"/>
                </a:solidFill>
                <a:hlinkClick r:id="rId5"/>
              </a:rPr>
              <a:t>https://projects.raspberrypi.org/en/codeclub/microbit</a:t>
            </a:r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Free online professional learning videos: </a:t>
            </a:r>
            <a:r>
              <a:rPr lang="en-GB" sz="1200" dirty="0">
                <a:solidFill>
                  <a:schemeClr val="tx1"/>
                </a:solidFill>
                <a:hlinkClick r:id="rId6"/>
              </a:rPr>
              <a:t>https://microbit.thinkific.com/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Keep up to date with </a:t>
            </a:r>
            <a:r>
              <a:rPr lang="en-GB" sz="1200" dirty="0" err="1">
                <a:solidFill>
                  <a:schemeClr val="tx1"/>
                </a:solidFill>
              </a:rPr>
              <a:t>micro:bits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news—they </a:t>
            </a:r>
            <a:r>
              <a:rPr lang="en-GB" sz="1200" dirty="0">
                <a:solidFill>
                  <a:schemeClr val="tx1"/>
                </a:solidFill>
              </a:rPr>
              <a:t>regularly offer free webinars for teachers, including Scotland-specific sessions linking to the </a:t>
            </a:r>
            <a:r>
              <a:rPr lang="en-GB" sz="1200" dirty="0" err="1">
                <a:solidFill>
                  <a:schemeClr val="tx1"/>
                </a:solidFill>
              </a:rPr>
              <a:t>CfE</a:t>
            </a:r>
            <a:r>
              <a:rPr lang="en-GB" sz="1200" dirty="0">
                <a:solidFill>
                  <a:schemeClr val="tx1"/>
                </a:solidFill>
              </a:rPr>
              <a:t>: </a:t>
            </a:r>
            <a:r>
              <a:rPr lang="en-GB" sz="1200" dirty="0">
                <a:solidFill>
                  <a:schemeClr val="tx1"/>
                </a:solidFill>
                <a:hlinkClick r:id="rId7"/>
              </a:rPr>
              <a:t>https://microbit.org/news/</a:t>
            </a:r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Read our Teach CS guide: </a:t>
            </a:r>
            <a:r>
              <a:rPr lang="en-GB" sz="1200" dirty="0">
                <a:solidFill>
                  <a:schemeClr val="tx1"/>
                </a:solidFill>
                <a:hlinkClick r:id="rId8"/>
              </a:rPr>
              <a:t>https://teachcs.scot/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40686" y="3590783"/>
            <a:ext cx="2517608" cy="4281687"/>
            <a:chOff x="379596" y="3678405"/>
            <a:chExt cx="2517608" cy="4281687"/>
          </a:xfrm>
        </p:grpSpPr>
        <p:sp>
          <p:nvSpPr>
            <p:cNvPr id="14" name="Rounded Rectangle 13"/>
            <p:cNvSpPr/>
            <p:nvPr/>
          </p:nvSpPr>
          <p:spPr>
            <a:xfrm>
              <a:off x="379596" y="3678405"/>
              <a:ext cx="2517608" cy="4281687"/>
            </a:xfrm>
            <a:prstGeom prst="roundRect">
              <a:avLst/>
            </a:prstGeom>
            <a:noFill/>
            <a:ln w="25400">
              <a:solidFill>
                <a:srgbClr val="F9C01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3600" rIns="54000" bIns="18000" rtlCol="0" anchor="t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+mj-lt"/>
                </a:rPr>
                <a:t>Downloading code from </a:t>
              </a:r>
              <a:r>
                <a:rPr lang="en-GB" sz="1600" b="1" dirty="0" smtClean="0">
                  <a:solidFill>
                    <a:schemeClr val="tx1"/>
                  </a:solidFill>
                  <a:latin typeface="+mj-lt"/>
                </a:rPr>
                <a:t>iPad </a:t>
              </a:r>
              <a:r>
                <a:rPr lang="en-GB" sz="1600" b="1" dirty="0">
                  <a:solidFill>
                    <a:schemeClr val="tx1"/>
                  </a:solidFill>
                  <a:latin typeface="+mj-lt"/>
                </a:rPr>
                <a:t>to </a:t>
              </a:r>
              <a:r>
                <a:rPr lang="en-GB" sz="1600" b="1" dirty="0" err="1" smtClean="0">
                  <a:solidFill>
                    <a:schemeClr val="tx1"/>
                  </a:solidFill>
                  <a:latin typeface="+mj-lt"/>
                </a:rPr>
                <a:t>micro:bit</a:t>
              </a:r>
              <a:endParaRPr lang="en-GB" sz="1600" b="1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GB" sz="1000" b="1" dirty="0">
                <a:solidFill>
                  <a:schemeClr val="tx1"/>
                </a:solidFill>
                <a:latin typeface="+mj-lt"/>
              </a:endParaRPr>
            </a:p>
            <a:p>
              <a:pPr marL="228600" indent="-228600">
                <a:buAutoNum type="arabicPeriod"/>
              </a:pPr>
              <a:r>
                <a:rPr lang="en-GB" sz="1000" dirty="0">
                  <a:solidFill>
                    <a:schemeClr val="tx1"/>
                  </a:solidFill>
                </a:rPr>
                <a:t>Check whether the preview of the </a:t>
              </a:r>
              <a:r>
                <a:rPr lang="en-GB" sz="1000" dirty="0" err="1" smtClean="0">
                  <a:solidFill>
                    <a:schemeClr val="tx1"/>
                  </a:solidFill>
                </a:rPr>
                <a:t>micro:bit</a:t>
              </a:r>
              <a:r>
                <a:rPr lang="en-GB" sz="1000" dirty="0" smtClean="0">
                  <a:solidFill>
                    <a:schemeClr val="tx1"/>
                  </a:solidFill>
                </a:rPr>
                <a:t> </a:t>
              </a:r>
              <a:r>
                <a:rPr lang="en-GB" sz="1000" dirty="0">
                  <a:solidFill>
                    <a:schemeClr val="tx1"/>
                  </a:solidFill>
                </a:rPr>
                <a:t>in the </a:t>
              </a:r>
              <a:r>
                <a:rPr lang="en-GB" sz="1000" dirty="0" err="1">
                  <a:solidFill>
                    <a:schemeClr val="tx1"/>
                  </a:solidFill>
                </a:rPr>
                <a:t>MakeCode</a:t>
              </a:r>
              <a:r>
                <a:rPr lang="en-GB" sz="1000" dirty="0">
                  <a:solidFill>
                    <a:schemeClr val="tx1"/>
                  </a:solidFill>
                </a:rPr>
                <a:t> editor is doing what you expect based on the code created.</a:t>
              </a:r>
            </a:p>
            <a:p>
              <a:pPr marL="228600" indent="-228600">
                <a:buAutoNum type="arabicPeriod"/>
              </a:pPr>
              <a:r>
                <a:rPr lang="en-GB" sz="1000" dirty="0">
                  <a:solidFill>
                    <a:schemeClr val="tx1"/>
                  </a:solidFill>
                </a:rPr>
                <a:t>If so, you’re ready to download! Press the Download button.</a:t>
              </a:r>
            </a:p>
            <a:p>
              <a:pPr marL="228600" indent="-228600">
                <a:buAutoNum type="arabicPeriod"/>
              </a:pPr>
              <a:endParaRPr lang="en-GB" sz="1000" dirty="0">
                <a:solidFill>
                  <a:schemeClr val="tx1"/>
                </a:solidFill>
              </a:endParaRPr>
            </a:p>
            <a:p>
              <a:pPr marL="228600" indent="-228600">
                <a:buAutoNum type="arabicPeriod"/>
              </a:pPr>
              <a:endParaRPr lang="en-GB" sz="1000" dirty="0">
                <a:solidFill>
                  <a:schemeClr val="tx1"/>
                </a:solidFill>
              </a:endParaRPr>
            </a:p>
            <a:p>
              <a:pPr marL="228600" indent="-228600">
                <a:buAutoNum type="arabicPeriod"/>
              </a:pPr>
              <a:r>
                <a:rPr lang="en-GB" sz="1000" dirty="0">
                  <a:solidFill>
                    <a:schemeClr val="tx1"/>
                  </a:solidFill>
                </a:rPr>
                <a:t>The app will then begin searching for the </a:t>
              </a:r>
              <a:r>
                <a:rPr lang="en-GB" sz="1000" dirty="0" err="1" smtClean="0">
                  <a:solidFill>
                    <a:schemeClr val="tx1"/>
                  </a:solidFill>
                </a:rPr>
                <a:t>micro:bit</a:t>
              </a:r>
              <a:r>
                <a:rPr lang="en-GB" sz="1000" dirty="0">
                  <a:solidFill>
                    <a:schemeClr val="tx1"/>
                  </a:solidFill>
                </a:rPr>
                <a:t>. It will most likely then prompt you to </a:t>
              </a:r>
              <a:r>
                <a:rPr lang="en-GB" sz="1000" b="1" dirty="0">
                  <a:solidFill>
                    <a:schemeClr val="tx1"/>
                  </a:solidFill>
                </a:rPr>
                <a:t>put the </a:t>
              </a:r>
              <a:r>
                <a:rPr lang="en-GB" sz="1000" b="1" dirty="0" err="1" smtClean="0">
                  <a:solidFill>
                    <a:schemeClr val="tx1"/>
                  </a:solidFill>
                </a:rPr>
                <a:t>micro:bit</a:t>
              </a:r>
              <a:r>
                <a:rPr lang="en-GB" sz="1000" b="1" dirty="0" smtClean="0">
                  <a:solidFill>
                    <a:schemeClr val="tx1"/>
                  </a:solidFill>
                </a:rPr>
                <a:t> </a:t>
              </a:r>
              <a:r>
                <a:rPr lang="en-GB" sz="1000" b="1" dirty="0">
                  <a:solidFill>
                    <a:schemeClr val="tx1"/>
                  </a:solidFill>
                </a:rPr>
                <a:t>back into pairing mode. </a:t>
              </a:r>
            </a:p>
            <a:p>
              <a:pPr marL="228600" indent="-228600">
                <a:buAutoNum type="arabicPeriod"/>
              </a:pPr>
              <a:r>
                <a:rPr lang="en-GB" sz="1000" dirty="0" smtClean="0">
                  <a:solidFill>
                    <a:schemeClr val="tx1"/>
                  </a:solidFill>
                </a:rPr>
                <a:t>Follow the </a:t>
              </a:r>
              <a:r>
                <a:rPr lang="en-GB" sz="1000" dirty="0">
                  <a:solidFill>
                    <a:schemeClr val="tx1"/>
                  </a:solidFill>
                </a:rPr>
                <a:t>instructions above to do this, just as before. </a:t>
              </a:r>
            </a:p>
            <a:p>
              <a:pPr marL="228600" indent="-228600">
                <a:buAutoNum type="arabicPeriod"/>
              </a:pPr>
              <a:r>
                <a:rPr lang="en-GB" sz="1000" dirty="0">
                  <a:solidFill>
                    <a:schemeClr val="tx1"/>
                  </a:solidFill>
                </a:rPr>
                <a:t>If it prompts you to retry, press </a:t>
              </a:r>
              <a:r>
                <a:rPr lang="en-GB" sz="1000" dirty="0" smtClean="0">
                  <a:solidFill>
                    <a:schemeClr val="tx1"/>
                  </a:solidFill>
                </a:rPr>
                <a:t>“retry”.</a:t>
              </a:r>
              <a:endParaRPr lang="en-GB" sz="1000" dirty="0">
                <a:solidFill>
                  <a:schemeClr val="tx1"/>
                </a:solidFill>
              </a:endParaRPr>
            </a:p>
            <a:p>
              <a:pPr marL="228600" indent="-228600">
                <a:buAutoNum type="arabicPeriod"/>
              </a:pPr>
              <a:r>
                <a:rPr lang="en-GB" sz="1000" dirty="0">
                  <a:solidFill>
                    <a:schemeClr val="tx1"/>
                  </a:solidFill>
                </a:rPr>
                <a:t>It should then say “flashing code to </a:t>
              </a:r>
              <a:r>
                <a:rPr lang="en-GB" sz="1000" dirty="0" err="1" smtClean="0">
                  <a:solidFill>
                    <a:schemeClr val="tx1"/>
                  </a:solidFill>
                </a:rPr>
                <a:t>micro:bit</a:t>
              </a:r>
              <a:r>
                <a:rPr lang="en-GB" sz="1000" dirty="0">
                  <a:solidFill>
                    <a:schemeClr val="tx1"/>
                  </a:solidFill>
                </a:rPr>
                <a:t>”. Don’t touch anything while it does this!</a:t>
              </a:r>
            </a:p>
            <a:p>
              <a:pPr marL="228600" indent="-228600">
                <a:buAutoNum type="arabicPeriod"/>
              </a:pPr>
              <a:r>
                <a:rPr lang="en-GB" sz="1000" dirty="0">
                  <a:solidFill>
                    <a:schemeClr val="tx1"/>
                  </a:solidFill>
                </a:rPr>
                <a:t>When done, the </a:t>
              </a:r>
              <a:r>
                <a:rPr lang="en-GB" sz="1000" dirty="0" err="1" smtClean="0">
                  <a:solidFill>
                    <a:schemeClr val="tx1"/>
                  </a:solidFill>
                </a:rPr>
                <a:t>micro:bit</a:t>
              </a:r>
              <a:r>
                <a:rPr lang="en-GB" sz="1000" dirty="0" smtClean="0">
                  <a:solidFill>
                    <a:schemeClr val="tx1"/>
                  </a:solidFill>
                </a:rPr>
                <a:t> </a:t>
              </a:r>
              <a:r>
                <a:rPr lang="en-GB" sz="1000" dirty="0">
                  <a:solidFill>
                    <a:schemeClr val="tx1"/>
                  </a:solidFill>
                </a:rPr>
                <a:t>may show a tick mark for a moment, and then your code should be working!</a:t>
              </a: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79045" y="5369600"/>
              <a:ext cx="1675397" cy="253258"/>
            </a:xfrm>
            <a:prstGeom prst="rect">
              <a:avLst/>
            </a:prstGeom>
          </p:spPr>
        </p:pic>
      </p:grpSp>
      <p:sp>
        <p:nvSpPr>
          <p:cNvPr id="17" name="Rounded Rectangle 16"/>
          <p:cNvSpPr/>
          <p:nvPr/>
        </p:nvSpPr>
        <p:spPr>
          <a:xfrm>
            <a:off x="340686" y="8008391"/>
            <a:ext cx="6181825" cy="1279988"/>
          </a:xfrm>
          <a:prstGeom prst="roundRect">
            <a:avLst/>
          </a:prstGeom>
          <a:noFill/>
          <a:ln w="25400">
            <a:solidFill>
              <a:srgbClr val="EA683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3600" rIns="54000" bIns="18000" rtlCol="0" anchor="t" anchorCtr="0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+mj-lt"/>
              </a:rPr>
              <a:t>Have you checked…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That the battery pack is </a:t>
            </a:r>
            <a:r>
              <a:rPr lang="en-GB" sz="1200" dirty="0" smtClean="0">
                <a:solidFill>
                  <a:schemeClr val="tx1"/>
                </a:solidFill>
              </a:rPr>
              <a:t>properly plugged </a:t>
            </a:r>
            <a:r>
              <a:rPr lang="en-GB" sz="1200" dirty="0">
                <a:solidFill>
                  <a:schemeClr val="tx1"/>
                </a:solidFill>
              </a:rPr>
              <a:t>into the </a:t>
            </a:r>
            <a:r>
              <a:rPr lang="en-GB" sz="1200" dirty="0" err="1" smtClean="0">
                <a:solidFill>
                  <a:schemeClr val="tx1"/>
                </a:solidFill>
              </a:rPr>
              <a:t>micro:bit</a:t>
            </a:r>
            <a:r>
              <a:rPr lang="en-GB" sz="1200" dirty="0">
                <a:solidFill>
                  <a:schemeClr val="tx1"/>
                </a:solidFill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That the battery hasn’t run out? (Try plugging in a different battery pack to check.)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That the code is actually telling the </a:t>
            </a:r>
            <a:r>
              <a:rPr lang="en-GB" sz="1200" dirty="0" err="1" smtClean="0">
                <a:solidFill>
                  <a:schemeClr val="tx1"/>
                </a:solidFill>
              </a:rPr>
              <a:t>micro:bit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>
                <a:solidFill>
                  <a:schemeClr val="tx1"/>
                </a:solidFill>
              </a:rPr>
              <a:t>to do what you want it to do?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Are there two blocks of code that contradict each other?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Are any blocks of code greyed out rather than in colour</a:t>
            </a:r>
            <a:r>
              <a:rPr lang="en-GB" sz="1200" dirty="0" smtClean="0">
                <a:solidFill>
                  <a:schemeClr val="tx1"/>
                </a:solidFill>
              </a:rPr>
              <a:t>? This means they aren’t working!</a:t>
            </a:r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80949" y="9312808"/>
            <a:ext cx="3696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Bahnschrift" panose="020B0502040204020203" pitchFamily="34" charset="0"/>
              </a:rPr>
              <a:t>Happy coding!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23514" y="6663585"/>
            <a:ext cx="1293997" cy="1061921"/>
          </a:xfrm>
          <a:prstGeom prst="rect">
            <a:avLst/>
          </a:prstGeom>
        </p:spPr>
      </p:pic>
      <p:sp>
        <p:nvSpPr>
          <p:cNvPr id="22" name="Rounded Rectangle 21"/>
          <p:cNvSpPr/>
          <p:nvPr/>
        </p:nvSpPr>
        <p:spPr>
          <a:xfrm>
            <a:off x="125069" y="176938"/>
            <a:ext cx="6606207" cy="9578189"/>
          </a:xfrm>
          <a:prstGeom prst="roundRect">
            <a:avLst>
              <a:gd name="adj" fmla="val 1972"/>
            </a:avLst>
          </a:prstGeom>
          <a:noFill/>
          <a:ln w="19050" cap="rnd">
            <a:solidFill>
              <a:srgbClr val="73567E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11"/>
          <a:srcRect l="4025" t="16790" r="3960" b="8883"/>
          <a:stretch/>
        </p:blipFill>
        <p:spPr>
          <a:xfrm>
            <a:off x="252079" y="245008"/>
            <a:ext cx="1087771" cy="49192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03201" y="715013"/>
            <a:ext cx="11366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rgbClr val="3C9DA1"/>
                </a:solidFill>
              </a:rPr>
              <a:t>www.dataschools.education</a:t>
            </a:r>
            <a:endParaRPr lang="en-GB" sz="600" dirty="0">
              <a:solidFill>
                <a:srgbClr val="3C9D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45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911B640723674A88567F1D0A6A478D" ma:contentTypeVersion="16" ma:contentTypeDescription="Create a new document." ma:contentTypeScope="" ma:versionID="a96f30d8d658ddf6ce39a9879acaed29">
  <xsd:schema xmlns:xsd="http://www.w3.org/2001/XMLSchema" xmlns:xs="http://www.w3.org/2001/XMLSchema" xmlns:p="http://schemas.microsoft.com/office/2006/metadata/properties" xmlns:ns2="3f5ced86-acf9-4106-9bfe-b7f58564dbb7" xmlns:ns3="415d1151-ba9d-4af3-8064-fbed8c171f14" targetNamespace="http://schemas.microsoft.com/office/2006/metadata/properties" ma:root="true" ma:fieldsID="5b3bd6af32d867f61eca777fe9023572" ns2:_="" ns3:_="">
    <xsd:import namespace="3f5ced86-acf9-4106-9bfe-b7f58564dbb7"/>
    <xsd:import namespace="415d1151-ba9d-4af3-8064-fbed8c171f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ced86-acf9-4106-9bfe-b7f58564db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54eff52-6b6d-4e5f-a3b0-187f185b1d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d1151-ba9d-4af3-8064-fbed8c171f1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6471a26-5622-4910-a32f-9ed81c64676f}" ma:internalName="TaxCatchAll" ma:showField="CatchAllData" ma:web="415d1151-ba9d-4af3-8064-fbed8c171f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5ced86-acf9-4106-9bfe-b7f58564dbb7">
      <Terms xmlns="http://schemas.microsoft.com/office/infopath/2007/PartnerControls"/>
    </lcf76f155ced4ddcb4097134ff3c332f>
    <TaxCatchAll xmlns="415d1151-ba9d-4af3-8064-fbed8c171f1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C20ACE-2929-46EF-B850-633DF7C868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5ced86-acf9-4106-9bfe-b7f58564dbb7"/>
    <ds:schemaRef ds:uri="415d1151-ba9d-4af3-8064-fbed8c171f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F9AFA2-1FA5-48CC-80F8-FF0B7E9B66E7}">
  <ds:schemaRefs>
    <ds:schemaRef ds:uri="3f5ced86-acf9-4106-9bfe-b7f58564dbb7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415d1151-ba9d-4af3-8064-fbed8c171f14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5896DBD-9601-4A55-95D3-67102B38F7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438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Bahnschrift SemiBold</vt:lpstr>
      <vt:lpstr>Calibri</vt:lpstr>
      <vt:lpstr>Calibri Light</vt:lpstr>
      <vt:lpstr>Office Theme</vt:lpstr>
      <vt:lpstr>Micro:bits cheatsheet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Microbits cheatsheet</dc:title>
  <dc:creator>Jasmeen Kanwal</dc:creator>
  <cp:lastModifiedBy>Jasmeen Kanwal</cp:lastModifiedBy>
  <cp:revision>26</cp:revision>
  <dcterms:created xsi:type="dcterms:W3CDTF">2023-03-13T13:13:01Z</dcterms:created>
  <dcterms:modified xsi:type="dcterms:W3CDTF">2023-04-21T15:14:26Z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0x01010008911B640723674A88567F1D0A6A478D</vt:lpwstr>
  </property>
  <property fmtid="{D5CDD505-2E9C-101B-9397-08002B2CF9AE}" pid="3" name="MediaServiceImageTags">
    <vt:lpwstr/>
  </property>
</Properties>
</file>