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63" d="100"/>
          <a:sy n="63" d="100"/>
        </p:scale>
        <p:origin x="224" y="5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8636" y="4745074"/>
            <a:ext cx="10287000" cy="36995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Write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introduction</a:t>
            </a:r>
            <a:r>
              <a:rPr sz="3150" b="1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b="1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rules</a:t>
            </a:r>
            <a:r>
              <a:rPr sz="3150" b="1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for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players.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What’s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their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goal?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How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they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help?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6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safety.</a:t>
            </a:r>
            <a:r>
              <a:rPr sz="3150" b="1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anything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hurt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players?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6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want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show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countdown</a:t>
            </a:r>
            <a:r>
              <a:rPr sz="3150" b="1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clock?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55"/>
              </a:spcBef>
            </a:pPr>
            <a:r>
              <a:rPr sz="3150" b="1" spc="-20" dirty="0">
                <a:solidFill>
                  <a:srgbClr val="181329"/>
                </a:solidFill>
                <a:latin typeface="Verdana"/>
                <a:cs typeface="Verdana"/>
              </a:rPr>
              <a:t>Congratulate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at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20" dirty="0">
                <a:solidFill>
                  <a:srgbClr val="181329"/>
                </a:solidFill>
                <a:latin typeface="Verdana"/>
                <a:cs typeface="Verdana"/>
              </a:rPr>
              <a:t>end!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3150" spc="-90" dirty="0">
                <a:solidFill>
                  <a:srgbClr val="181329"/>
                </a:solidFill>
                <a:latin typeface="Verdana"/>
                <a:cs typeface="Verdana"/>
              </a:rPr>
              <a:t>Take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photo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with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their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game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time.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1777" y="4745074"/>
            <a:ext cx="9500870" cy="3523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ts val="3960"/>
              </a:lnSpc>
              <a:spcBef>
                <a:spcPts val="95"/>
              </a:spcBef>
            </a:pP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Caesar</a:t>
            </a:r>
            <a:r>
              <a:rPr sz="3150" b="1" spc="-1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25" dirty="0">
                <a:solidFill>
                  <a:srgbClr val="181329"/>
                </a:solidFill>
                <a:latin typeface="Verdana"/>
                <a:cs typeface="Verdana"/>
              </a:rPr>
              <a:t>cypher,</a:t>
            </a:r>
            <a:r>
              <a:rPr sz="3150" b="1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substitution</a:t>
            </a:r>
            <a:r>
              <a:rPr sz="3150" b="1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cypher,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pigpen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25" dirty="0">
                <a:solidFill>
                  <a:srgbClr val="181329"/>
                </a:solidFill>
                <a:latin typeface="Verdana"/>
                <a:cs typeface="Verdana"/>
              </a:rPr>
              <a:t>cypher,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Morse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code,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25" dirty="0">
                <a:solidFill>
                  <a:srgbClr val="181329"/>
                </a:solidFill>
                <a:latin typeface="Verdana"/>
                <a:cs typeface="Verdana"/>
              </a:rPr>
              <a:t>binary,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Braille,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Semaphore</a:t>
            </a:r>
            <a:r>
              <a:rPr sz="3150" b="1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flags,</a:t>
            </a:r>
            <a:r>
              <a:rPr sz="3150" b="1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British</a:t>
            </a:r>
            <a:r>
              <a:rPr sz="3150" b="1" spc="-1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Sign</a:t>
            </a:r>
            <a:r>
              <a:rPr sz="3150" b="1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Language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alphabet,</a:t>
            </a:r>
            <a:r>
              <a:rPr sz="3150" b="1" spc="-2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musical</a:t>
            </a:r>
            <a:r>
              <a:rPr sz="3150" b="1" spc="-2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notes…</a:t>
            </a:r>
            <a:endParaRPr sz="3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Verdana"/>
              <a:cs typeface="Verdana"/>
            </a:endParaRPr>
          </a:p>
          <a:p>
            <a:pPr marL="612775" marR="605155" algn="ctr">
              <a:lnSpc>
                <a:spcPct val="104700"/>
              </a:lnSpc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…but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make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sure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work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out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the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answer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if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they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don’t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know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code.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9775" y="4498799"/>
            <a:ext cx="11798935" cy="467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1800"/>
              </a:lnSpc>
              <a:spcBef>
                <a:spcPts val="95"/>
              </a:spcBef>
            </a:pP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Numbers</a:t>
            </a:r>
            <a:r>
              <a:rPr sz="3150" b="1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words</a:t>
            </a:r>
            <a:r>
              <a:rPr sz="3150" b="1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hidden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in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photos,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posters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books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Messages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in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QR</a:t>
            </a:r>
            <a:r>
              <a:rPr sz="3150" b="1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codes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30" dirty="0">
                <a:solidFill>
                  <a:srgbClr val="181329"/>
                </a:solidFill>
                <a:latin typeface="Verdana"/>
                <a:cs typeface="Verdana"/>
              </a:rPr>
              <a:t>(you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make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QR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codes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online)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Map</a:t>
            </a:r>
            <a:r>
              <a:rPr sz="3150" b="1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grids,</a:t>
            </a:r>
            <a:r>
              <a:rPr sz="3150" b="1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plane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tickets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60" dirty="0">
                <a:solidFill>
                  <a:srgbClr val="181329"/>
                </a:solidFill>
                <a:latin typeface="Verdana"/>
                <a:cs typeface="Verdana"/>
              </a:rPr>
              <a:t>(using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online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ticket</a:t>
            </a:r>
            <a:r>
              <a:rPr sz="3150" spc="-1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generator)</a:t>
            </a:r>
            <a:endParaRPr sz="3150">
              <a:latin typeface="Verdana"/>
              <a:cs typeface="Verdana"/>
            </a:endParaRPr>
          </a:p>
          <a:p>
            <a:pPr marL="404495" marR="397510" indent="635" algn="ctr">
              <a:lnSpc>
                <a:spcPct val="104700"/>
              </a:lnSpc>
              <a:spcBef>
                <a:spcPts val="1780"/>
              </a:spcBef>
            </a:pP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Password,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pin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number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shape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pattern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unlock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181329"/>
                </a:solidFill>
                <a:latin typeface="Verdana"/>
                <a:cs typeface="Verdana"/>
              </a:rPr>
              <a:t>a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phone</a:t>
            </a:r>
            <a:r>
              <a:rPr sz="3150" b="1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computer</a:t>
            </a:r>
            <a:r>
              <a:rPr sz="3150" b="1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find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mysterious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photo,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text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message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document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6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Use</a:t>
            </a:r>
            <a:r>
              <a:rPr sz="3150" spc="-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UV</a:t>
            </a:r>
            <a:r>
              <a:rPr sz="3150" b="1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torch</a:t>
            </a:r>
            <a:r>
              <a:rPr sz="3150" b="1" spc="-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coloured</a:t>
            </a:r>
            <a:r>
              <a:rPr sz="3150" b="1" spc="-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gel</a:t>
            </a:r>
            <a:r>
              <a:rPr sz="3150" b="1" spc="-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find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hidden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writing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7953" y="4745074"/>
            <a:ext cx="12748260" cy="442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2465" marR="664845" algn="ctr">
              <a:lnSpc>
                <a:spcPts val="3960"/>
              </a:lnSpc>
              <a:spcBef>
                <a:spcPts val="9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Collect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jigsaw</a:t>
            </a:r>
            <a:r>
              <a:rPr sz="3150" b="1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pieces</a:t>
            </a:r>
            <a:r>
              <a:rPr sz="3150" b="1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pieces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of</a:t>
            </a:r>
            <a:r>
              <a:rPr sz="3150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cut-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up</a:t>
            </a:r>
            <a:r>
              <a:rPr sz="3150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photo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find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message</a:t>
            </a:r>
            <a:endParaRPr sz="3150">
              <a:latin typeface="Verdana"/>
              <a:cs typeface="Verdana"/>
            </a:endParaRPr>
          </a:p>
          <a:p>
            <a:pPr marL="12700" marR="5080" indent="-635" algn="ctr">
              <a:lnSpc>
                <a:spcPts val="5740"/>
              </a:lnSpc>
              <a:spcBef>
                <a:spcPts val="35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Solve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sudoku</a:t>
            </a:r>
            <a:r>
              <a:rPr sz="3150" b="1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crossword</a:t>
            </a:r>
            <a:r>
              <a:rPr sz="3150" b="1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with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circled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numbers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letters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Use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tools</a:t>
            </a:r>
            <a:r>
              <a:rPr sz="3150" b="1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40" dirty="0">
                <a:solidFill>
                  <a:srgbClr val="181329"/>
                </a:solidFill>
                <a:latin typeface="Verdana"/>
                <a:cs typeface="Verdana"/>
              </a:rPr>
              <a:t>(like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40" dirty="0">
                <a:solidFill>
                  <a:srgbClr val="181329"/>
                </a:solidFill>
                <a:latin typeface="Verdana"/>
                <a:cs typeface="Verdana"/>
              </a:rPr>
              <a:t>magnet)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reach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objects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trapped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out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of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reach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Weight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objects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with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scales</a:t>
            </a:r>
            <a:r>
              <a:rPr sz="3150" b="1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find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right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combination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ts val="3435"/>
              </a:lnSpc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of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objects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are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same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weight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swap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with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jewel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5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Guide</a:t>
            </a:r>
            <a:r>
              <a:rPr sz="3150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through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blindfold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string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obstacle</a:t>
            </a:r>
            <a:r>
              <a:rPr sz="3150" b="1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10" dirty="0">
                <a:solidFill>
                  <a:srgbClr val="181329"/>
                </a:solidFill>
                <a:latin typeface="Verdana"/>
                <a:cs typeface="Verdana"/>
              </a:rPr>
              <a:t>course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2684" y="4162189"/>
            <a:ext cx="9639300" cy="28530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3450" spc="-45" dirty="0">
                <a:solidFill>
                  <a:srgbClr val="181329"/>
                </a:solidFill>
                <a:latin typeface="Verdana"/>
                <a:cs typeface="Verdana"/>
              </a:rPr>
              <a:t>Try</a:t>
            </a:r>
            <a:r>
              <a:rPr sz="3450" spc="-2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181329"/>
                </a:solidFill>
                <a:latin typeface="Verdana"/>
                <a:cs typeface="Verdana"/>
              </a:rPr>
              <a:t>our</a:t>
            </a:r>
            <a:r>
              <a:rPr sz="3450" spc="-25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35" dirty="0">
                <a:solidFill>
                  <a:srgbClr val="181329"/>
                </a:solidFill>
                <a:latin typeface="Verdana"/>
                <a:cs typeface="Verdana"/>
              </a:rPr>
              <a:t>print</a:t>
            </a:r>
            <a:r>
              <a:rPr sz="3450" spc="-2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450" spc="-2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50" dirty="0">
                <a:solidFill>
                  <a:srgbClr val="181329"/>
                </a:solidFill>
                <a:latin typeface="Verdana"/>
                <a:cs typeface="Verdana"/>
              </a:rPr>
              <a:t>play</a:t>
            </a:r>
            <a:r>
              <a:rPr sz="3450" spc="-2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20" dirty="0">
                <a:solidFill>
                  <a:srgbClr val="181329"/>
                </a:solidFill>
                <a:latin typeface="Verdana"/>
                <a:cs typeface="Verdana"/>
              </a:rPr>
              <a:t>escape</a:t>
            </a:r>
            <a:r>
              <a:rPr sz="3450" spc="-25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10" dirty="0">
                <a:solidFill>
                  <a:srgbClr val="181329"/>
                </a:solidFill>
                <a:latin typeface="Verdana"/>
                <a:cs typeface="Verdana"/>
              </a:rPr>
              <a:t>rooms:</a:t>
            </a:r>
            <a:endParaRPr sz="34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450" b="1" spc="-45" dirty="0">
                <a:solidFill>
                  <a:srgbClr val="16608E"/>
                </a:solidFill>
                <a:latin typeface="Verdana"/>
                <a:cs typeface="Verdana"/>
              </a:rPr>
              <a:t>dataschools.education/escape</a:t>
            </a:r>
            <a:endParaRPr sz="3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450" spc="-40" dirty="0">
                <a:solidFill>
                  <a:srgbClr val="181329"/>
                </a:solidFill>
                <a:latin typeface="Verdana"/>
                <a:cs typeface="Verdana"/>
              </a:rPr>
              <a:t>Share</a:t>
            </a:r>
            <a:r>
              <a:rPr sz="3450" spc="-2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50" dirty="0">
                <a:solidFill>
                  <a:srgbClr val="181329"/>
                </a:solidFill>
                <a:latin typeface="Verdana"/>
                <a:cs typeface="Verdana"/>
              </a:rPr>
              <a:t>your</a:t>
            </a:r>
            <a:r>
              <a:rPr sz="3450" spc="-2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20" dirty="0">
                <a:solidFill>
                  <a:srgbClr val="181329"/>
                </a:solidFill>
                <a:latin typeface="Verdana"/>
                <a:cs typeface="Verdana"/>
              </a:rPr>
              <a:t>escape</a:t>
            </a:r>
            <a:r>
              <a:rPr sz="3450" spc="-2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dirty="0">
                <a:solidFill>
                  <a:srgbClr val="181329"/>
                </a:solidFill>
                <a:latin typeface="Verdana"/>
                <a:cs typeface="Verdana"/>
              </a:rPr>
              <a:t>room</a:t>
            </a:r>
            <a:r>
              <a:rPr sz="3450" spc="-2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65" dirty="0">
                <a:solidFill>
                  <a:srgbClr val="181329"/>
                </a:solidFill>
                <a:latin typeface="Verdana"/>
                <a:cs typeface="Verdana"/>
              </a:rPr>
              <a:t>adventures</a:t>
            </a:r>
            <a:r>
              <a:rPr sz="3450" spc="-2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25" dirty="0">
                <a:solidFill>
                  <a:srgbClr val="181329"/>
                </a:solidFill>
                <a:latin typeface="Verdana"/>
                <a:cs typeface="Verdana"/>
              </a:rPr>
              <a:t>with</a:t>
            </a:r>
            <a:r>
              <a:rPr sz="3450" spc="-2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450" spc="-25" dirty="0">
                <a:solidFill>
                  <a:srgbClr val="181329"/>
                </a:solidFill>
                <a:latin typeface="Verdana"/>
                <a:cs typeface="Verdana"/>
              </a:rPr>
              <a:t>us:</a:t>
            </a:r>
            <a:endParaRPr sz="34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3450" b="1" spc="-10" dirty="0">
                <a:solidFill>
                  <a:srgbClr val="16608E"/>
                </a:solidFill>
                <a:latin typeface="Verdana"/>
                <a:cs typeface="Verdana"/>
              </a:rPr>
              <a:t>@Data_schools</a:t>
            </a:r>
            <a:endParaRPr sz="3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0657" y="4741529"/>
            <a:ext cx="9683115" cy="2518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150" spc="-30" dirty="0">
                <a:solidFill>
                  <a:srgbClr val="161619"/>
                </a:solidFill>
                <a:latin typeface="Verdana"/>
                <a:cs typeface="Verdana"/>
              </a:rPr>
              <a:t>You</a:t>
            </a:r>
            <a:r>
              <a:rPr sz="3150" spc="-16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will</a:t>
            </a:r>
            <a:r>
              <a:rPr sz="3150" spc="-15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be</a:t>
            </a:r>
            <a:r>
              <a:rPr sz="3150" spc="-15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creating</a:t>
            </a:r>
            <a:r>
              <a:rPr sz="3150" spc="-15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an</a:t>
            </a:r>
            <a:r>
              <a:rPr sz="3150" spc="-15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61619"/>
                </a:solidFill>
                <a:latin typeface="Verdana"/>
                <a:cs typeface="Verdana"/>
              </a:rPr>
              <a:t>‘escape</a:t>
            </a:r>
            <a:r>
              <a:rPr sz="3150" b="1" spc="-15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61619"/>
                </a:solidFill>
                <a:latin typeface="Verdana"/>
                <a:cs typeface="Verdana"/>
              </a:rPr>
              <a:t>room’</a:t>
            </a:r>
            <a:r>
              <a:rPr sz="3150" b="1" spc="-12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61619"/>
                </a:solidFill>
                <a:latin typeface="Verdana"/>
                <a:cs typeface="Verdana"/>
              </a:rPr>
              <a:t>activity!</a:t>
            </a:r>
            <a:endParaRPr sz="3150">
              <a:latin typeface="Verdana"/>
              <a:cs typeface="Verdana"/>
            </a:endParaRPr>
          </a:p>
          <a:p>
            <a:pPr marL="12065" marR="5080" indent="-635" algn="ctr">
              <a:lnSpc>
                <a:spcPct val="104700"/>
              </a:lnSpc>
            </a:pP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This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will</a:t>
            </a:r>
            <a:r>
              <a:rPr sz="3150" spc="-10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be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</a:t>
            </a:r>
            <a:r>
              <a:rPr sz="3150" spc="-10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set</a:t>
            </a:r>
            <a:r>
              <a:rPr sz="3150" spc="-10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of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puzzles</a:t>
            </a:r>
            <a:r>
              <a:rPr sz="3150" spc="-10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where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</a:t>
            </a:r>
            <a:r>
              <a:rPr sz="3150" spc="-10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group</a:t>
            </a:r>
            <a:r>
              <a:rPr sz="3150" spc="-10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61619"/>
                </a:solidFill>
                <a:latin typeface="Verdana"/>
                <a:cs typeface="Verdana"/>
              </a:rPr>
              <a:t>of </a:t>
            </a:r>
            <a:r>
              <a:rPr sz="3150" spc="-10" dirty="0">
                <a:solidFill>
                  <a:srgbClr val="161619"/>
                </a:solidFill>
                <a:latin typeface="Verdana"/>
                <a:cs typeface="Verdana"/>
              </a:rPr>
              <a:t>players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will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need</a:t>
            </a:r>
            <a:r>
              <a:rPr sz="3150" spc="-12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to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find</a:t>
            </a:r>
            <a:r>
              <a:rPr sz="3150" spc="-12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all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the</a:t>
            </a:r>
            <a:r>
              <a:rPr sz="3150" spc="-12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clues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and</a:t>
            </a:r>
            <a:r>
              <a:rPr sz="3150" spc="-12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61619"/>
                </a:solidFill>
                <a:latin typeface="Verdana"/>
                <a:cs typeface="Verdana"/>
              </a:rPr>
              <a:t>keys,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decrypt</a:t>
            </a:r>
            <a:r>
              <a:rPr sz="3150" spc="-14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all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the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codes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and</a:t>
            </a:r>
            <a:r>
              <a:rPr sz="3150" spc="-13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solve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all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the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puzzles</a:t>
            </a:r>
            <a:r>
              <a:rPr sz="3150" spc="-13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61619"/>
                </a:solidFill>
                <a:latin typeface="Verdana"/>
                <a:cs typeface="Verdana"/>
              </a:rPr>
              <a:t>in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order</a:t>
            </a:r>
            <a:r>
              <a:rPr sz="3150" spc="-120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to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exit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the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room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61619"/>
                </a:solidFill>
                <a:latin typeface="Verdana"/>
                <a:cs typeface="Verdana"/>
              </a:rPr>
              <a:t>within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a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61619"/>
                </a:solidFill>
                <a:latin typeface="Verdana"/>
                <a:cs typeface="Verdana"/>
              </a:rPr>
              <a:t>time</a:t>
            </a:r>
            <a:r>
              <a:rPr sz="3150" spc="-105" dirty="0">
                <a:solidFill>
                  <a:srgbClr val="16161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61619"/>
                </a:solidFill>
                <a:latin typeface="Verdana"/>
                <a:cs typeface="Verdana"/>
              </a:rPr>
              <a:t>limit.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574" y="4566873"/>
            <a:ext cx="10746105" cy="369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ts val="3960"/>
              </a:lnSpc>
              <a:spcBef>
                <a:spcPts val="95"/>
              </a:spcBef>
            </a:pP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Bags</a:t>
            </a:r>
            <a:r>
              <a:rPr sz="3150" b="1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b="1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containers</a:t>
            </a:r>
            <a:r>
              <a:rPr sz="3150" b="1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locked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shut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(bags, backpacks,</a:t>
            </a:r>
            <a:r>
              <a:rPr sz="3150" spc="-20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coin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boxes,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storage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containers,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etc.)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95"/>
              </a:spcBef>
            </a:pPr>
            <a:r>
              <a:rPr sz="3150" b="1" spc="-20" dirty="0">
                <a:solidFill>
                  <a:srgbClr val="181329"/>
                </a:solidFill>
                <a:latin typeface="Verdana"/>
                <a:cs typeface="Verdana"/>
              </a:rPr>
              <a:t>Various</a:t>
            </a:r>
            <a:r>
              <a:rPr sz="3150" b="1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locks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lockable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desk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drawers/cupboards</a:t>
            </a:r>
            <a:endParaRPr sz="3150">
              <a:latin typeface="Verdana"/>
              <a:cs typeface="Verdana"/>
            </a:endParaRPr>
          </a:p>
          <a:p>
            <a:pPr marL="314325" marR="306705" algn="ctr">
              <a:lnSpc>
                <a:spcPct val="104700"/>
              </a:lnSpc>
              <a:spcBef>
                <a:spcPts val="1780"/>
              </a:spcBef>
            </a:pP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b="1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clues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(maps,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books,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30" dirty="0">
                <a:solidFill>
                  <a:srgbClr val="181329"/>
                </a:solidFill>
                <a:latin typeface="Verdana"/>
                <a:cs typeface="Verdana"/>
              </a:rPr>
              <a:t>jigsaws,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photos,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posters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etc.)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60"/>
              </a:spcBef>
            </a:pP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Costumes</a:t>
            </a:r>
            <a:r>
              <a:rPr sz="3150" b="1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b="1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set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dressing</a:t>
            </a:r>
            <a:r>
              <a:rPr sz="3150" b="1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give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atmosphere!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7638" y="4793044"/>
            <a:ext cx="9749155" cy="3750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224154" indent="-635" algn="ctr">
              <a:lnSpc>
                <a:spcPts val="3960"/>
              </a:lnSpc>
              <a:spcBef>
                <a:spcPts val="95"/>
              </a:spcBef>
            </a:pP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Try</a:t>
            </a:r>
            <a:r>
              <a:rPr sz="3150" b="1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an</a:t>
            </a:r>
            <a:r>
              <a:rPr sz="3150" b="1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escape</a:t>
            </a:r>
            <a:r>
              <a:rPr sz="3150" b="1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room:</a:t>
            </a:r>
            <a:r>
              <a:rPr sz="3150" b="1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maybe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one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65" dirty="0">
                <a:solidFill>
                  <a:srgbClr val="181329"/>
                </a:solidFill>
                <a:latin typeface="Verdana"/>
                <a:cs typeface="Verdana"/>
              </a:rPr>
              <a:t>nearby,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an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online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room,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escape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room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board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game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181329"/>
                </a:solidFill>
                <a:latin typeface="Verdana"/>
                <a:cs typeface="Verdana"/>
              </a:rPr>
              <a:t>a 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print-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and-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play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room.</a:t>
            </a:r>
            <a:endParaRPr sz="3150">
              <a:latin typeface="Verdana"/>
              <a:cs typeface="Verdana"/>
            </a:endParaRPr>
          </a:p>
          <a:p>
            <a:pPr marL="106045" marR="5080" indent="-93980" algn="just">
              <a:lnSpc>
                <a:spcPct val="104700"/>
              </a:lnSpc>
              <a:spcBef>
                <a:spcPts val="1614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Chat</a:t>
            </a:r>
            <a:r>
              <a:rPr sz="3150" spc="-1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what</a:t>
            </a:r>
            <a:r>
              <a:rPr sz="3150" spc="-20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b="1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worked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well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which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maybe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didn’t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like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well.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Did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stuck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on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181329"/>
                </a:solidFill>
                <a:latin typeface="Verdana"/>
                <a:cs typeface="Verdana"/>
              </a:rPr>
              <a:t>anything?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How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were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challenges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ordered?</a:t>
            </a:r>
            <a:endParaRPr sz="3150">
              <a:latin typeface="Verdana"/>
              <a:cs typeface="Verdana"/>
            </a:endParaRPr>
          </a:p>
          <a:p>
            <a:pPr marL="477520" algn="just">
              <a:lnSpc>
                <a:spcPct val="100000"/>
              </a:lnSpc>
              <a:spcBef>
                <a:spcPts val="18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Did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everyone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chance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solve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puzzles?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8157" y="4964518"/>
            <a:ext cx="11105515" cy="3473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 marR="29845" algn="ctr">
              <a:lnSpc>
                <a:spcPts val="3960"/>
              </a:lnSpc>
              <a:spcBef>
                <a:spcPts val="9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Choose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theme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for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your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game.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What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locations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you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have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use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might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fit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with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theme?</a:t>
            </a:r>
            <a:endParaRPr sz="3150">
              <a:latin typeface="Verdana"/>
              <a:cs typeface="Verdana"/>
            </a:endParaRPr>
          </a:p>
          <a:p>
            <a:pPr marL="12700" marR="5080" algn="ctr">
              <a:lnSpc>
                <a:spcPct val="104700"/>
              </a:lnSpc>
              <a:spcBef>
                <a:spcPts val="162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i="1" dirty="0">
                <a:solidFill>
                  <a:srgbClr val="181329"/>
                </a:solidFill>
                <a:latin typeface="Verdana-BoldItalic"/>
                <a:cs typeface="Verdana-BoldItalic"/>
              </a:rPr>
              <a:t>why</a:t>
            </a:r>
            <a:r>
              <a:rPr sz="3150" b="1" i="1" spc="-120" dirty="0">
                <a:solidFill>
                  <a:srgbClr val="181329"/>
                </a:solidFill>
                <a:latin typeface="Verdana-BoldItalic"/>
                <a:cs typeface="Verdana-BoldItalic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are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going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locked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in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trying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escape,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why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they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must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solve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puzzles.</a:t>
            </a:r>
            <a:endParaRPr sz="3150">
              <a:latin typeface="Verdana"/>
              <a:cs typeface="Verdana"/>
            </a:endParaRPr>
          </a:p>
          <a:p>
            <a:pPr marL="271780" marR="264160" algn="ctr">
              <a:lnSpc>
                <a:spcPct val="104700"/>
              </a:lnSpc>
              <a:spcBef>
                <a:spcPts val="178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Then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plan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out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your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storyline.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This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used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later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brief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before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they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start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game.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5516" y="4745074"/>
            <a:ext cx="9713595" cy="324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ts val="3960"/>
              </a:lnSpc>
              <a:spcBef>
                <a:spcPts val="9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2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theme</a:t>
            </a:r>
            <a:r>
              <a:rPr sz="3150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2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have</a:t>
            </a:r>
            <a:r>
              <a:rPr sz="3150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chosen.</a:t>
            </a:r>
            <a:r>
              <a:rPr sz="3150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Make</a:t>
            </a:r>
            <a:r>
              <a:rPr sz="3150" spc="-1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181329"/>
                </a:solidFill>
                <a:latin typeface="Verdana"/>
                <a:cs typeface="Verdana"/>
              </a:rPr>
              <a:t>a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list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of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props</a:t>
            </a:r>
            <a:r>
              <a:rPr sz="3150" b="1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costumes</a:t>
            </a:r>
            <a:r>
              <a:rPr sz="3150" b="1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will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able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find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make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decorate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escape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room.</a:t>
            </a:r>
            <a:endParaRPr sz="3150">
              <a:latin typeface="Verdana"/>
              <a:cs typeface="Verdana"/>
            </a:endParaRPr>
          </a:p>
          <a:p>
            <a:pPr marL="120650" marR="113030" indent="-635" algn="ctr">
              <a:lnSpc>
                <a:spcPct val="104700"/>
              </a:lnSpc>
              <a:spcBef>
                <a:spcPts val="1614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objects</a:t>
            </a:r>
            <a:r>
              <a:rPr sz="3150" b="1" spc="-10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can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turn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into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clues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fit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your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theme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you'll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</a:t>
            </a:r>
            <a:r>
              <a:rPr sz="3150" spc="-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able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find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borrow.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5023" y="4745074"/>
            <a:ext cx="11056620" cy="3473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7040" marR="439420" algn="ctr">
              <a:lnSpc>
                <a:spcPts val="3960"/>
              </a:lnSpc>
              <a:spcBef>
                <a:spcPts val="9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Some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escape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rooms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are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65" dirty="0">
                <a:solidFill>
                  <a:srgbClr val="181329"/>
                </a:solidFill>
                <a:latin typeface="Verdana"/>
                <a:cs typeface="Verdana"/>
              </a:rPr>
              <a:t>linear</a:t>
            </a:r>
            <a:r>
              <a:rPr sz="3150" spc="-65" dirty="0">
                <a:solidFill>
                  <a:srgbClr val="181329"/>
                </a:solidFill>
                <a:latin typeface="Verdana"/>
                <a:cs typeface="Verdana"/>
              </a:rPr>
              <a:t>,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where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each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needs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be</a:t>
            </a:r>
            <a:r>
              <a:rPr sz="3150" spc="-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solved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next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puzzle.</a:t>
            </a:r>
            <a:endParaRPr sz="3150">
              <a:latin typeface="Verdana"/>
              <a:cs typeface="Verdana"/>
            </a:endParaRPr>
          </a:p>
          <a:p>
            <a:pPr marL="97155" marR="89535" indent="-635" algn="ctr">
              <a:lnSpc>
                <a:spcPct val="104700"/>
              </a:lnSpc>
              <a:spcBef>
                <a:spcPts val="162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Some</a:t>
            </a:r>
            <a:r>
              <a:rPr sz="3150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rooms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have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30" dirty="0">
                <a:solidFill>
                  <a:srgbClr val="181329"/>
                </a:solidFill>
                <a:latin typeface="Verdana"/>
                <a:cs typeface="Verdana"/>
              </a:rPr>
              <a:t>non-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linear</a:t>
            </a:r>
            <a:r>
              <a:rPr sz="3150" b="1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puzzles,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where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the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several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different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at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same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time.</a:t>
            </a:r>
            <a:endParaRPr sz="3150">
              <a:latin typeface="Verdana"/>
              <a:cs typeface="Verdana"/>
            </a:endParaRPr>
          </a:p>
          <a:p>
            <a:pPr marL="12700" marR="5080" algn="ctr">
              <a:lnSpc>
                <a:spcPct val="104700"/>
              </a:lnSpc>
              <a:spcBef>
                <a:spcPts val="178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Use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sticky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notes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plan</a:t>
            </a:r>
            <a:r>
              <a:rPr sz="3150" b="1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out</a:t>
            </a:r>
            <a:r>
              <a:rPr sz="3150" b="1" spc="-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steps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that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are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going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have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solve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complete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game.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7354" y="4736169"/>
            <a:ext cx="11015345" cy="447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ts val="3960"/>
              </a:lnSpc>
              <a:spcBef>
                <a:spcPts val="9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Choose</a:t>
            </a:r>
            <a:r>
              <a:rPr sz="3150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decide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when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each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will happen.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It's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good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move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from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easy</a:t>
            </a:r>
            <a:r>
              <a:rPr sz="3150" b="1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hard</a:t>
            </a:r>
            <a:r>
              <a:rPr sz="3150" b="1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puzzles.</a:t>
            </a:r>
            <a:endParaRPr sz="3150">
              <a:latin typeface="Verdana"/>
              <a:cs typeface="Verdana"/>
            </a:endParaRPr>
          </a:p>
          <a:p>
            <a:pPr marL="591820" marR="584200" algn="ctr">
              <a:lnSpc>
                <a:spcPct val="104700"/>
              </a:lnSpc>
              <a:spcBef>
                <a:spcPts val="162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hint</a:t>
            </a:r>
            <a:r>
              <a:rPr sz="3150" b="1" spc="-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two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for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each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0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181329"/>
                </a:solidFill>
                <a:latin typeface="Verdana"/>
                <a:cs typeface="Verdana"/>
              </a:rPr>
              <a:t>help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who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are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stuck.</a:t>
            </a:r>
            <a:endParaRPr sz="3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955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input</a:t>
            </a:r>
            <a:r>
              <a:rPr sz="3150" b="1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output</a:t>
            </a:r>
            <a:r>
              <a:rPr sz="3150" b="1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for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each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puzzle.</a:t>
            </a:r>
            <a:endParaRPr sz="3150">
              <a:latin typeface="Verdana"/>
              <a:cs typeface="Verdana"/>
            </a:endParaRPr>
          </a:p>
          <a:p>
            <a:pPr marL="149225" marR="140335" algn="ctr">
              <a:lnSpc>
                <a:spcPct val="104700"/>
              </a:lnSpc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What</a:t>
            </a:r>
            <a:r>
              <a:rPr sz="3150" spc="-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does the</a:t>
            </a:r>
            <a:r>
              <a:rPr sz="3150" spc="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player</a:t>
            </a:r>
            <a:r>
              <a:rPr sz="3150" spc="-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need</a:t>
            </a:r>
            <a:r>
              <a:rPr sz="3150" spc="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 know</a:t>
            </a:r>
            <a:r>
              <a:rPr sz="3150" spc="-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have</a:t>
            </a:r>
            <a:r>
              <a:rPr sz="3150" spc="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before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starting</a:t>
            </a:r>
            <a:r>
              <a:rPr sz="3150" spc="-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4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puzzle?</a:t>
            </a:r>
            <a:r>
              <a:rPr sz="3150" spc="-15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80" dirty="0">
                <a:solidFill>
                  <a:srgbClr val="181329"/>
                </a:solidFill>
                <a:latin typeface="Verdana"/>
                <a:cs typeface="Verdana"/>
              </a:rPr>
              <a:t>What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181329"/>
                </a:solidFill>
                <a:latin typeface="Verdana"/>
                <a:cs typeface="Verdana"/>
              </a:rPr>
              <a:t>wi</a:t>
            </a:r>
            <a:r>
              <a:rPr sz="3150" spc="-51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spc="-225" dirty="0">
                <a:solidFill>
                  <a:srgbClr val="181329"/>
                </a:solidFill>
                <a:latin typeface="Verdana"/>
                <a:cs typeface="Verdana"/>
              </a:rPr>
              <a:t>l</a:t>
            </a:r>
            <a:r>
              <a:rPr sz="3150" b="1" spc="-9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181329"/>
                </a:solidFill>
                <a:latin typeface="Verdana"/>
                <a:cs typeface="Verdana"/>
              </a:rPr>
              <a:t>they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35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65" dirty="0">
                <a:solidFill>
                  <a:srgbClr val="181329"/>
                </a:solidFill>
                <a:latin typeface="Verdana"/>
                <a:cs typeface="Verdana"/>
              </a:rPr>
              <a:t>when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181329"/>
                </a:solidFill>
                <a:latin typeface="Verdana"/>
                <a:cs typeface="Verdana"/>
              </a:rPr>
              <a:t>they</a:t>
            </a:r>
            <a:r>
              <a:rPr sz="3150" spc="-16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finish </a:t>
            </a:r>
            <a:r>
              <a:rPr sz="3150" spc="-45" dirty="0">
                <a:solidFill>
                  <a:srgbClr val="181329"/>
                </a:solidFill>
                <a:latin typeface="Verdana"/>
                <a:cs typeface="Verdana"/>
              </a:rPr>
              <a:t>each</a:t>
            </a:r>
            <a:r>
              <a:rPr sz="3150" spc="-21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puzzle?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5240" y="4745074"/>
            <a:ext cx="10865485" cy="447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735" marR="1553845" algn="ctr">
              <a:lnSpc>
                <a:spcPts val="3960"/>
              </a:lnSpc>
              <a:spcBef>
                <a:spcPts val="95"/>
              </a:spcBef>
            </a:pPr>
            <a:r>
              <a:rPr sz="3150" b="1" spc="-100" dirty="0">
                <a:solidFill>
                  <a:srgbClr val="181329"/>
                </a:solidFill>
                <a:latin typeface="Verdana"/>
                <a:cs typeface="Verdana"/>
              </a:rPr>
              <a:t>Explain</a:t>
            </a:r>
            <a:r>
              <a:rPr sz="3150" b="1" spc="-18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2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game</a:t>
            </a:r>
            <a:r>
              <a:rPr sz="3150" spc="-17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21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someone.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35" dirty="0">
                <a:solidFill>
                  <a:srgbClr val="181329"/>
                </a:solidFill>
                <a:latin typeface="Verdana"/>
                <a:cs typeface="Verdana"/>
              </a:rPr>
              <a:t>Are</a:t>
            </a:r>
            <a:r>
              <a:rPr sz="3150" spc="-19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they </a:t>
            </a:r>
            <a:r>
              <a:rPr sz="3150" spc="-95" dirty="0">
                <a:solidFill>
                  <a:srgbClr val="181329"/>
                </a:solidFill>
                <a:latin typeface="Verdana"/>
                <a:cs typeface="Verdana"/>
              </a:rPr>
              <a:t>confused</a:t>
            </a:r>
            <a:r>
              <a:rPr sz="3150" spc="-17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anything?</a:t>
            </a:r>
            <a:endParaRPr sz="3150">
              <a:latin typeface="Verdana"/>
              <a:cs typeface="Verdana"/>
            </a:endParaRPr>
          </a:p>
          <a:p>
            <a:pPr marL="251460" marR="243840" indent="-635" algn="ctr">
              <a:lnSpc>
                <a:spcPct val="104700"/>
              </a:lnSpc>
              <a:spcBef>
                <a:spcPts val="1620"/>
              </a:spcBef>
            </a:pPr>
            <a:r>
              <a:rPr sz="3150" b="1" spc="-60" dirty="0">
                <a:solidFill>
                  <a:srgbClr val="181329"/>
                </a:solidFill>
                <a:latin typeface="Verdana"/>
                <a:cs typeface="Verdana"/>
              </a:rPr>
              <a:t>Play-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test</a:t>
            </a:r>
            <a:r>
              <a:rPr sz="3150" b="1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and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game.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Where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did</a:t>
            </a:r>
            <a:r>
              <a:rPr sz="3150" spc="-13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get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stuck?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need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tweak</a:t>
            </a:r>
            <a:r>
              <a:rPr sz="3150" spc="-114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instructions</a:t>
            </a:r>
            <a:r>
              <a:rPr sz="3150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or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8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puzzles?</a:t>
            </a:r>
            <a:endParaRPr sz="3150">
              <a:latin typeface="Verdana"/>
              <a:cs typeface="Verdana"/>
            </a:endParaRPr>
          </a:p>
          <a:p>
            <a:pPr marL="12700" marR="5080" algn="ctr">
              <a:lnSpc>
                <a:spcPct val="104700"/>
              </a:lnSpc>
              <a:spcBef>
                <a:spcPts val="1780"/>
              </a:spcBef>
            </a:pP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Think</a:t>
            </a:r>
            <a:r>
              <a:rPr sz="3150" spc="-16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about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b="1" dirty="0">
                <a:solidFill>
                  <a:srgbClr val="181329"/>
                </a:solidFill>
                <a:latin typeface="Verdana"/>
                <a:cs typeface="Verdana"/>
              </a:rPr>
              <a:t>timings</a:t>
            </a:r>
            <a:r>
              <a:rPr sz="3150" b="1" spc="-11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of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your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0" dirty="0">
                <a:solidFill>
                  <a:srgbClr val="181329"/>
                </a:solidFill>
                <a:latin typeface="Verdana"/>
                <a:cs typeface="Verdana"/>
              </a:rPr>
              <a:t>play-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test.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Did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4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players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do</a:t>
            </a:r>
            <a:r>
              <a:rPr sz="3150" spc="-15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too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quickly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or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take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too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35" dirty="0">
                <a:solidFill>
                  <a:srgbClr val="181329"/>
                </a:solidFill>
                <a:latin typeface="Verdana"/>
                <a:cs typeface="Verdana"/>
              </a:rPr>
              <a:t>long?</a:t>
            </a:r>
            <a:r>
              <a:rPr sz="3150" spc="-14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Alter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181329"/>
                </a:solidFill>
                <a:latin typeface="Verdana"/>
                <a:cs typeface="Verdana"/>
              </a:rPr>
              <a:t>or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add</a:t>
            </a:r>
            <a:r>
              <a:rPr sz="3150" spc="-13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puzzles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to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fit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the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length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of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game</a:t>
            </a:r>
            <a:r>
              <a:rPr sz="3150" spc="-125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181329"/>
                </a:solidFill>
                <a:latin typeface="Verdana"/>
                <a:cs typeface="Verdana"/>
              </a:rPr>
              <a:t>you</a:t>
            </a:r>
            <a:r>
              <a:rPr sz="3150" spc="-120" dirty="0">
                <a:solidFill>
                  <a:srgbClr val="181329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181329"/>
                </a:solidFill>
                <a:latin typeface="Verdana"/>
                <a:cs typeface="Verdana"/>
              </a:rPr>
              <a:t>want.</a:t>
            </a:r>
            <a:endParaRPr sz="3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7" ma:contentTypeDescription="Create a new document." ma:contentTypeScope="" ma:versionID="7398b77c7dc9b1d157ce38c27fae9aad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11fc8d09f0f14ba5877059d461f4b742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35030-6F04-42F7-9483-C1349BF80685}"/>
</file>

<file path=customXml/itemProps2.xml><?xml version="1.0" encoding="utf-8"?>
<ds:datastoreItem xmlns:ds="http://schemas.openxmlformats.org/officeDocument/2006/customXml" ds:itemID="{E611CF36-B648-47CA-9D6E-BA56F30F8E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739</Words>
  <Application>Microsoft Macintosh PowerPoint</Application>
  <PresentationFormat>Custom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Verdana</vt:lpstr>
      <vt:lpstr>Verdana-BoldItalic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Elspeth Maxwell</cp:lastModifiedBy>
  <cp:revision>2</cp:revision>
  <dcterms:created xsi:type="dcterms:W3CDTF">2023-07-05T05:52:46Z</dcterms:created>
  <dcterms:modified xsi:type="dcterms:W3CDTF">2023-07-05T05:55:39Z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2023-07-05T00:00:00Z</vt:filetime>
  </property>
  <property fmtid="{D5CDD505-2E9C-101B-9397-08002B2CF9AE}" pid="5" name="Producer">
    <vt:lpwstr>Adobe PDF Library 17.0</vt:lpwstr>
  </property>
</Properties>
</file>