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38" d="100"/>
          <a:sy n="38" d="100"/>
        </p:scale>
        <p:origin x="804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58820" y="4874349"/>
            <a:ext cx="7689850" cy="1383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45633" y="4115300"/>
            <a:ext cx="8262620" cy="34182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social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0" dirty="0">
                <a:solidFill>
                  <a:srgbClr val="181329"/>
                </a:solidFill>
                <a:latin typeface="Verdana"/>
                <a:cs typeface="Verdana"/>
              </a:rPr>
              <a:t>media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account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needs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over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10,000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followers</a:t>
            </a:r>
            <a:r>
              <a:rPr sz="2950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be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able</a:t>
            </a:r>
            <a:r>
              <a:rPr sz="2950" spc="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start</a:t>
            </a:r>
            <a:r>
              <a:rPr sz="2950" spc="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making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money,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either</a:t>
            </a:r>
            <a:r>
              <a:rPr sz="2950" spc="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through</a:t>
            </a:r>
            <a:r>
              <a:rPr sz="2950" spc="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ads,</a:t>
            </a:r>
            <a:r>
              <a:rPr sz="2950" spc="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sponsors,</a:t>
            </a:r>
            <a:r>
              <a:rPr sz="2950" spc="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or</a:t>
            </a:r>
            <a:r>
              <a:rPr sz="2950" spc="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getting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paid</a:t>
            </a:r>
            <a:r>
              <a:rPr sz="2950" spc="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by</a:t>
            </a:r>
            <a:r>
              <a:rPr sz="29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social</a:t>
            </a:r>
            <a:r>
              <a:rPr sz="29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media</a:t>
            </a:r>
            <a:r>
              <a:rPr sz="29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company.</a:t>
            </a:r>
            <a:endParaRPr sz="2950">
              <a:latin typeface="Verdana"/>
              <a:cs typeface="Verdana"/>
            </a:endParaRPr>
          </a:p>
          <a:p>
            <a:pPr marL="47625" marR="40005" indent="-1270" algn="ctr">
              <a:lnSpc>
                <a:spcPct val="100600"/>
              </a:lnSpc>
              <a:spcBef>
                <a:spcPts val="1780"/>
              </a:spcBef>
            </a:pP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29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agents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need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shut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down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Lilias’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accounts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so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she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can’t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make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from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fake 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news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vicious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rumours.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91838" y="3521080"/>
            <a:ext cx="7739380" cy="4684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 marR="5080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29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agent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searched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Lilias’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computer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and found</a:t>
            </a:r>
            <a:r>
              <a:rPr sz="2950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usernames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her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social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media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accounts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data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number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followers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across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0" dirty="0">
                <a:solidFill>
                  <a:srgbClr val="181329"/>
                </a:solidFill>
                <a:latin typeface="Verdana"/>
                <a:cs typeface="Verdana"/>
              </a:rPr>
              <a:t>different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years.</a:t>
            </a:r>
            <a:endParaRPr sz="2950">
              <a:latin typeface="Verdana"/>
              <a:cs typeface="Verdana"/>
            </a:endParaRPr>
          </a:p>
          <a:p>
            <a:pPr marL="12700" marR="4001135">
              <a:lnSpc>
                <a:spcPct val="100600"/>
              </a:lnSpc>
              <a:spcBef>
                <a:spcPts val="1065"/>
              </a:spcBef>
            </a:pPr>
            <a:r>
              <a:rPr sz="2950" spc="-110" dirty="0">
                <a:solidFill>
                  <a:srgbClr val="181329"/>
                </a:solidFill>
                <a:latin typeface="Verdana"/>
                <a:cs typeface="Verdana"/>
              </a:rPr>
              <a:t>Draw</a:t>
            </a:r>
            <a:r>
              <a:rPr sz="29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different </a:t>
            </a:r>
            <a:r>
              <a:rPr sz="2950" spc="-110" dirty="0">
                <a:solidFill>
                  <a:srgbClr val="181329"/>
                </a:solidFill>
                <a:latin typeface="Verdana"/>
                <a:cs typeface="Verdana"/>
              </a:rPr>
              <a:t>coloured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lines</a:t>
            </a:r>
            <a:r>
              <a:rPr sz="29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the graph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show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number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followers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over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time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for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each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account.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08141" y="4115300"/>
            <a:ext cx="7550150" cy="3644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9550" marR="200660" algn="ctr">
              <a:lnSpc>
                <a:spcPct val="100600"/>
              </a:lnSpc>
              <a:spcBef>
                <a:spcPts val="95"/>
              </a:spcBef>
            </a:pP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2950" b="1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5" dirty="0">
                <a:solidFill>
                  <a:srgbClr val="181329"/>
                </a:solidFill>
                <a:latin typeface="Verdana"/>
                <a:cs typeface="Verdana"/>
              </a:rPr>
              <a:t>accounts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are</a:t>
            </a:r>
            <a:r>
              <a:rPr sz="2950" b="1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30" dirty="0">
                <a:solidFill>
                  <a:srgbClr val="181329"/>
                </a:solidFill>
                <a:latin typeface="Verdana"/>
                <a:cs typeface="Verdana"/>
              </a:rPr>
              <a:t>Lilias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30" dirty="0">
                <a:solidFill>
                  <a:srgbClr val="181329"/>
                </a:solidFill>
                <a:latin typeface="Verdana"/>
                <a:cs typeface="Verdana"/>
              </a:rPr>
              <a:t>planning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b="1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use</a:t>
            </a:r>
            <a:r>
              <a:rPr sz="2950" b="1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b="1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35" dirty="0">
                <a:solidFill>
                  <a:srgbClr val="181329"/>
                </a:solidFill>
                <a:latin typeface="Verdana"/>
                <a:cs typeface="Verdana"/>
              </a:rPr>
              <a:t>make</a:t>
            </a:r>
            <a:r>
              <a:rPr sz="2950" b="1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money?</a:t>
            </a:r>
            <a:endParaRPr sz="2950">
              <a:latin typeface="Verdana"/>
              <a:cs typeface="Verdana"/>
            </a:endParaRPr>
          </a:p>
          <a:p>
            <a:pPr marL="12700" marR="5080" algn="ctr">
              <a:lnSpc>
                <a:spcPct val="100600"/>
              </a:lnSpc>
              <a:spcBef>
                <a:spcPts val="1780"/>
              </a:spcBef>
            </a:pP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2950" b="1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years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2950" b="1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she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sent</a:t>
            </a:r>
            <a:r>
              <a:rPr sz="2950" b="1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30" dirty="0">
                <a:solidFill>
                  <a:srgbClr val="181329"/>
                </a:solidFill>
                <a:latin typeface="Verdana"/>
                <a:cs typeface="Verdana"/>
              </a:rPr>
              <a:t>viral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posts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back</a:t>
            </a:r>
            <a:r>
              <a:rPr sz="2950" b="1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to?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These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be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years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where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number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followers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started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to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sharply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increase.</a:t>
            </a:r>
            <a:endParaRPr sz="29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805"/>
              </a:spcBef>
            </a:pP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Can</a:t>
            </a:r>
            <a:r>
              <a:rPr sz="2950" b="1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950" b="1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find</a:t>
            </a:r>
            <a:r>
              <a:rPr sz="2950" b="1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35" dirty="0">
                <a:solidFill>
                  <a:srgbClr val="181329"/>
                </a:solidFill>
                <a:latin typeface="Verdana"/>
                <a:cs typeface="Verdana"/>
              </a:rPr>
              <a:t>Lilias’</a:t>
            </a:r>
            <a:r>
              <a:rPr sz="2950" b="1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secret</a:t>
            </a:r>
            <a:r>
              <a:rPr sz="2950" b="1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message?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00268" y="4115300"/>
            <a:ext cx="8260715" cy="2966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32815" marR="927100" algn="ctr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Vi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an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exceptionally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talented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and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cunning</a:t>
            </a:r>
            <a:r>
              <a:rPr sz="2950" spc="-2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hacker.</a:t>
            </a:r>
            <a:endParaRPr sz="2950">
              <a:latin typeface="Verdana"/>
              <a:cs typeface="Verdana"/>
            </a:endParaRPr>
          </a:p>
          <a:p>
            <a:pPr marL="12700" marR="5080" indent="-1270" algn="ctr">
              <a:lnSpc>
                <a:spcPct val="100600"/>
              </a:lnSpc>
              <a:spcBef>
                <a:spcPts val="1780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2950" spc="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undercover</a:t>
            </a:r>
            <a:r>
              <a:rPr sz="29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agent</a:t>
            </a:r>
            <a:r>
              <a:rPr sz="2950" spc="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2950" spc="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found</a:t>
            </a:r>
            <a:r>
              <a:rPr sz="29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strips</a:t>
            </a:r>
            <a:r>
              <a:rPr sz="2950" spc="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of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paper</a:t>
            </a:r>
            <a:r>
              <a:rPr sz="2950" spc="-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950" spc="-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Vi’s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shredder.</a:t>
            </a:r>
            <a:r>
              <a:rPr sz="2950" spc="-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They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appear</a:t>
            </a:r>
            <a:r>
              <a:rPr sz="2950" spc="-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be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from</a:t>
            </a:r>
            <a:r>
              <a:rPr sz="2950" spc="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yearly</a:t>
            </a:r>
            <a:r>
              <a:rPr sz="2950" spc="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reports</a:t>
            </a:r>
            <a:r>
              <a:rPr sz="2950" spc="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net</a:t>
            </a:r>
            <a:r>
              <a:rPr sz="2950" spc="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worth</a:t>
            </a:r>
            <a:r>
              <a:rPr sz="2950" spc="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of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some</a:t>
            </a:r>
            <a:r>
              <a:rPr sz="29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wealthiest</a:t>
            </a:r>
            <a:r>
              <a:rPr sz="2950" spc="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people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world.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27646" y="4115300"/>
            <a:ext cx="8227059" cy="3870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00600"/>
              </a:lnSpc>
              <a:spcBef>
                <a:spcPts val="95"/>
              </a:spcBef>
            </a:pP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agent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thinks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Vi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planning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send 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information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back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time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then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get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bank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details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these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10" dirty="0">
                <a:solidFill>
                  <a:srgbClr val="181329"/>
                </a:solidFill>
                <a:latin typeface="Verdana"/>
                <a:cs typeface="Verdana"/>
              </a:rPr>
              <a:t>individuals.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Vi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plans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send </a:t>
            </a:r>
            <a:r>
              <a:rPr sz="2950" spc="-85" dirty="0">
                <a:solidFill>
                  <a:srgbClr val="181329"/>
                </a:solidFill>
                <a:latin typeface="Verdana"/>
                <a:cs typeface="Verdana"/>
              </a:rPr>
              <a:t>fake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5" dirty="0">
                <a:solidFill>
                  <a:srgbClr val="181329"/>
                </a:solidFill>
                <a:latin typeface="Verdana"/>
                <a:cs typeface="Verdana"/>
              </a:rPr>
              <a:t>emails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trick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them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into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typing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their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bank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password.</a:t>
            </a:r>
            <a:endParaRPr sz="2950">
              <a:latin typeface="Verdana"/>
              <a:cs typeface="Verdana"/>
            </a:endParaRPr>
          </a:p>
          <a:p>
            <a:pPr marL="34290" marR="26670" algn="ctr">
              <a:lnSpc>
                <a:spcPct val="100600"/>
              </a:lnSpc>
              <a:spcBef>
                <a:spcPts val="1780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Vi</a:t>
            </a:r>
            <a:r>
              <a:rPr sz="29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hack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their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bank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accounts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year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in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they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90" dirty="0">
                <a:solidFill>
                  <a:srgbClr val="181329"/>
                </a:solidFill>
                <a:latin typeface="Verdana"/>
                <a:cs typeface="Verdana"/>
              </a:rPr>
              <a:t>collectively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1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most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money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for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them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steal.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76380" y="4115300"/>
            <a:ext cx="8023225" cy="1383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600"/>
              </a:lnSpc>
              <a:spcBef>
                <a:spcPts val="95"/>
              </a:spcBef>
            </a:pPr>
            <a:r>
              <a:rPr sz="2950" spc="-135" dirty="0">
                <a:solidFill>
                  <a:srgbClr val="181329"/>
                </a:solidFill>
                <a:latin typeface="Verdana"/>
                <a:cs typeface="Verdana"/>
              </a:rPr>
              <a:t>Your</a:t>
            </a:r>
            <a:r>
              <a:rPr sz="29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mission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950" spc="-2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group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sort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strips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2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paper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then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add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up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5" dirty="0">
                <a:solidFill>
                  <a:srgbClr val="181329"/>
                </a:solidFill>
                <a:latin typeface="Verdana"/>
                <a:cs typeface="Verdana"/>
              </a:rPr>
              <a:t>amounts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money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year.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61929" y="5698497"/>
            <a:ext cx="8452485" cy="930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4805" marR="5080" indent="-1602740">
              <a:lnSpc>
                <a:spcPct val="100600"/>
              </a:lnSpc>
              <a:spcBef>
                <a:spcPts val="95"/>
              </a:spcBef>
            </a:pP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Find</a:t>
            </a:r>
            <a:r>
              <a:rPr sz="2950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billionaires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1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highest </a:t>
            </a:r>
            <a:r>
              <a:rPr sz="2950" spc="-90" dirty="0">
                <a:solidFill>
                  <a:srgbClr val="181329"/>
                </a:solidFill>
                <a:latin typeface="Verdana"/>
                <a:cs typeface="Verdana"/>
              </a:rPr>
              <a:t>amount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altogether.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36064" y="4115300"/>
            <a:ext cx="7221186" cy="16140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28040" marR="440055" indent="-381000">
              <a:lnSpc>
                <a:spcPct val="100600"/>
              </a:lnSpc>
              <a:spcBef>
                <a:spcPts val="95"/>
              </a:spcBef>
              <a:buChar char="•"/>
              <a:tabLst>
                <a:tab pos="1938020" algn="l"/>
              </a:tabLst>
            </a:pPr>
            <a:r>
              <a:rPr sz="2950" b="1" spc="-65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65" dirty="0">
                <a:solidFill>
                  <a:srgbClr val="181329"/>
                </a:solidFill>
                <a:latin typeface="Verdana"/>
                <a:cs typeface="Verdana"/>
              </a:rPr>
              <a:t>year</a:t>
            </a:r>
            <a:r>
              <a:rPr sz="2950" b="1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Vi</a:t>
            </a:r>
            <a:r>
              <a:rPr sz="2950" b="1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b="1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target 	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b="1" spc="-2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billionaires?</a:t>
            </a:r>
            <a:endParaRPr sz="2950" dirty="0">
              <a:latin typeface="Verdana"/>
              <a:cs typeface="Verdana"/>
            </a:endParaRPr>
          </a:p>
          <a:p>
            <a:pPr marL="393700" indent="-381000">
              <a:lnSpc>
                <a:spcPct val="100000"/>
              </a:lnSpc>
              <a:spcBef>
                <a:spcPts val="1805"/>
              </a:spcBef>
              <a:buChar char="•"/>
              <a:tabLst>
                <a:tab pos="393700" algn="l"/>
              </a:tabLst>
            </a:pP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How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45" dirty="0">
                <a:solidFill>
                  <a:srgbClr val="181329"/>
                </a:solidFill>
                <a:latin typeface="Verdana"/>
                <a:cs typeface="Verdana"/>
              </a:rPr>
              <a:t>much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60" dirty="0">
                <a:solidFill>
                  <a:srgbClr val="181329"/>
                </a:solidFill>
                <a:latin typeface="Verdana"/>
                <a:cs typeface="Verdana"/>
              </a:rPr>
              <a:t>could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Vi</a:t>
            </a:r>
            <a:r>
              <a:rPr lang="en-GB"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steal?</a:t>
            </a:r>
            <a:endParaRPr sz="295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64636" y="4115300"/>
            <a:ext cx="8123555" cy="3870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70" marR="19685" algn="ctr">
              <a:lnSpc>
                <a:spcPct val="100600"/>
              </a:lnSpc>
              <a:spcBef>
                <a:spcPts val="95"/>
              </a:spcBef>
            </a:pP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undercover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agent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found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0" dirty="0">
                <a:solidFill>
                  <a:srgbClr val="181329"/>
                </a:solidFill>
                <a:latin typeface="Verdana"/>
                <a:cs typeface="Verdana"/>
              </a:rPr>
              <a:t>a </a:t>
            </a:r>
            <a:r>
              <a:rPr sz="2950" spc="-85" dirty="0">
                <a:solidFill>
                  <a:srgbClr val="181329"/>
                </a:solidFill>
                <a:latin typeface="Verdana"/>
                <a:cs typeface="Verdana"/>
              </a:rPr>
              <a:t>newspaper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article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Jakub’s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desk.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It’s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about 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someone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who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stored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virtual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0" dirty="0">
                <a:solidFill>
                  <a:srgbClr val="181329"/>
                </a:solidFill>
                <a:latin typeface="Verdana"/>
                <a:cs typeface="Verdana"/>
              </a:rPr>
              <a:t>a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hard</a:t>
            </a:r>
            <a:r>
              <a:rPr sz="29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drive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but</a:t>
            </a:r>
            <a:r>
              <a:rPr sz="2950" spc="-2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threw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it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10" dirty="0">
                <a:solidFill>
                  <a:srgbClr val="181329"/>
                </a:solidFill>
                <a:latin typeface="Verdana"/>
                <a:cs typeface="Verdana"/>
              </a:rPr>
              <a:t>away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by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accident.</a:t>
            </a:r>
            <a:endParaRPr sz="2950">
              <a:latin typeface="Verdana"/>
              <a:cs typeface="Verdana"/>
            </a:endParaRPr>
          </a:p>
          <a:p>
            <a:pPr marL="12700" marR="5080" algn="ctr">
              <a:lnSpc>
                <a:spcPct val="100600"/>
              </a:lnSpc>
              <a:spcBef>
                <a:spcPts val="1780"/>
              </a:spcBef>
            </a:pP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We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5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29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also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found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0" dirty="0">
                <a:solidFill>
                  <a:srgbClr val="181329"/>
                </a:solidFill>
                <a:latin typeface="Verdana"/>
                <a:cs typeface="Verdana"/>
              </a:rPr>
              <a:t>map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table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data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about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nearby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landfi</a:t>
            </a:r>
            <a:r>
              <a:rPr sz="2950" spc="-4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10" dirty="0">
                <a:solidFill>
                  <a:srgbClr val="181329"/>
                </a:solidFill>
                <a:latin typeface="Verdana"/>
                <a:cs typeface="Verdana"/>
              </a:rPr>
              <a:t>l</a:t>
            </a:r>
            <a:r>
              <a:rPr sz="2950" b="1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site.</a:t>
            </a:r>
            <a:r>
              <a:rPr sz="29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We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5" dirty="0">
                <a:solidFill>
                  <a:srgbClr val="181329"/>
                </a:solidFill>
                <a:latin typeface="Verdana"/>
                <a:cs typeface="Verdana"/>
              </a:rPr>
              <a:t>think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Jakub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trying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find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hard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drive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steal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money.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64" y="0"/>
            <a:ext cx="20094575" cy="11301730"/>
          </a:xfrm>
          <a:custGeom>
            <a:avLst/>
            <a:gdLst/>
            <a:ahLst/>
            <a:cxnLst/>
            <a:rect l="l" t="t" r="r" b="b"/>
            <a:pathLst>
              <a:path w="20094575" h="11301730">
                <a:moveTo>
                  <a:pt x="0" y="11301243"/>
                </a:moveTo>
                <a:lnTo>
                  <a:pt x="20094034" y="11301243"/>
                </a:lnTo>
              </a:path>
              <a:path w="20094575" h="11301730">
                <a:moveTo>
                  <a:pt x="0" y="0"/>
                </a:moveTo>
                <a:lnTo>
                  <a:pt x="0" y="11301243"/>
                </a:lnTo>
              </a:path>
            </a:pathLst>
          </a:custGeom>
          <a:ln w="146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43257" y="3611894"/>
            <a:ext cx="8321040" cy="442087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algn="ctr">
              <a:lnSpc>
                <a:spcPts val="3260"/>
              </a:lnSpc>
              <a:spcBef>
                <a:spcPts val="360"/>
              </a:spcBef>
            </a:pP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850" spc="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b="1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2850" b="1" spc="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2850" spc="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used</a:t>
            </a:r>
            <a:r>
              <a:rPr sz="2850" spc="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their</a:t>
            </a:r>
            <a:r>
              <a:rPr sz="2850" spc="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experimental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time</a:t>
            </a:r>
            <a:r>
              <a:rPr sz="2850" spc="2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travel</a:t>
            </a:r>
            <a:r>
              <a:rPr sz="2850" spc="2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textual</a:t>
            </a:r>
            <a:r>
              <a:rPr sz="2850" spc="2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transmission</a:t>
            </a:r>
            <a:r>
              <a:rPr sz="2850" spc="2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technology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(5T</a:t>
            </a:r>
            <a:r>
              <a:rPr sz="2850" spc="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for</a:t>
            </a:r>
            <a:r>
              <a:rPr sz="2850" spc="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short)</a:t>
            </a:r>
            <a:r>
              <a:rPr sz="2850" spc="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850" spc="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send</a:t>
            </a:r>
            <a:r>
              <a:rPr sz="2850" spc="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information</a:t>
            </a:r>
            <a:r>
              <a:rPr sz="2850" spc="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back</a:t>
            </a:r>
            <a:r>
              <a:rPr sz="2850" spc="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25" dirty="0">
                <a:solidFill>
                  <a:srgbClr val="181329"/>
                </a:solidFill>
                <a:latin typeface="Verdana"/>
                <a:cs typeface="Verdana"/>
              </a:rPr>
              <a:t>in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time</a:t>
            </a:r>
            <a:r>
              <a:rPr sz="2850" spc="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8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help</a:t>
            </a:r>
            <a:r>
              <a:rPr sz="2850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them</a:t>
            </a:r>
            <a:r>
              <a:rPr sz="28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raise</a:t>
            </a:r>
            <a:r>
              <a:rPr sz="2850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8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850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20" dirty="0">
                <a:solidFill>
                  <a:srgbClr val="181329"/>
                </a:solidFill>
                <a:latin typeface="Verdana"/>
                <a:cs typeface="Verdana"/>
              </a:rPr>
              <a:t>they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need</a:t>
            </a:r>
            <a:r>
              <a:rPr sz="2850" spc="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850" spc="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build</a:t>
            </a:r>
            <a:r>
              <a:rPr sz="2850" spc="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their</a:t>
            </a:r>
            <a:r>
              <a:rPr sz="2850" spc="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new</a:t>
            </a:r>
            <a:r>
              <a:rPr sz="2850" spc="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secret</a:t>
            </a:r>
            <a:r>
              <a:rPr sz="2850" spc="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lair.</a:t>
            </a:r>
            <a:endParaRPr sz="2850">
              <a:latin typeface="Verdana"/>
              <a:cs typeface="Verdana"/>
            </a:endParaRPr>
          </a:p>
          <a:p>
            <a:pPr marL="43815" marR="36830" indent="635" algn="ctr">
              <a:lnSpc>
                <a:spcPts val="3260"/>
              </a:lnSpc>
              <a:spcBef>
                <a:spcPts val="1805"/>
              </a:spcBef>
            </a:pP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850" spc="-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b="1" spc="-60" dirty="0">
                <a:solidFill>
                  <a:srgbClr val="181329"/>
                </a:solidFill>
                <a:latin typeface="Verdana"/>
                <a:cs typeface="Verdana"/>
              </a:rPr>
              <a:t>DATA</a:t>
            </a:r>
            <a:r>
              <a:rPr sz="2850" b="1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operative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snuck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into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20" dirty="0">
                <a:solidFill>
                  <a:srgbClr val="181329"/>
                </a:solidFill>
                <a:latin typeface="Verdana"/>
                <a:cs typeface="Verdana"/>
              </a:rPr>
              <a:t>each </a:t>
            </a:r>
            <a:r>
              <a:rPr sz="2850" b="1" dirty="0">
                <a:solidFill>
                  <a:srgbClr val="181329"/>
                </a:solidFill>
                <a:latin typeface="Verdana"/>
                <a:cs typeface="Verdana"/>
              </a:rPr>
              <a:t>VIKINGS’</a:t>
            </a:r>
            <a:r>
              <a:rPr sz="2850" b="1" spc="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base</a:t>
            </a:r>
            <a:r>
              <a:rPr sz="2850" spc="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850" spc="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find</a:t>
            </a:r>
            <a:r>
              <a:rPr sz="2850" spc="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clues</a:t>
            </a:r>
            <a:r>
              <a:rPr sz="2850" spc="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about</a:t>
            </a:r>
            <a:r>
              <a:rPr sz="2850" spc="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20" dirty="0">
                <a:solidFill>
                  <a:srgbClr val="181329"/>
                </a:solidFill>
                <a:latin typeface="Verdana"/>
                <a:cs typeface="Verdana"/>
              </a:rPr>
              <a:t>what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they’re</a:t>
            </a:r>
            <a:r>
              <a:rPr sz="2850" spc="2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up</a:t>
            </a:r>
            <a:r>
              <a:rPr sz="2850" spc="25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to.</a:t>
            </a:r>
            <a:r>
              <a:rPr sz="2850" spc="25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Can</a:t>
            </a:r>
            <a:r>
              <a:rPr sz="2850" spc="25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850" spc="25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50" dirty="0">
                <a:solidFill>
                  <a:srgbClr val="181329"/>
                </a:solidFill>
                <a:latin typeface="Verdana"/>
                <a:cs typeface="Verdana"/>
              </a:rPr>
              <a:t>figure</a:t>
            </a:r>
            <a:r>
              <a:rPr sz="2850" spc="25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850" spc="2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20" dirty="0">
                <a:solidFill>
                  <a:srgbClr val="181329"/>
                </a:solidFill>
                <a:latin typeface="Verdana"/>
                <a:cs typeface="Verdana"/>
              </a:rPr>
              <a:t>what </a:t>
            </a:r>
            <a:r>
              <a:rPr sz="2850" spc="-55" dirty="0">
                <a:solidFill>
                  <a:srgbClr val="181329"/>
                </a:solidFill>
                <a:latin typeface="Verdana"/>
                <a:cs typeface="Verdana"/>
              </a:rPr>
              <a:t>information</a:t>
            </a:r>
            <a:r>
              <a:rPr sz="28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28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8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8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four</a:t>
            </a:r>
            <a:r>
              <a:rPr sz="28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b="1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2850" b="1" spc="-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25" dirty="0">
                <a:solidFill>
                  <a:srgbClr val="181329"/>
                </a:solidFill>
                <a:latin typeface="Verdana"/>
                <a:cs typeface="Verdana"/>
              </a:rPr>
              <a:t>villains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2850" spc="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sent</a:t>
            </a:r>
            <a:r>
              <a:rPr sz="28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back</a:t>
            </a:r>
            <a:r>
              <a:rPr sz="28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8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850" spc="-10" dirty="0">
                <a:solidFill>
                  <a:srgbClr val="181329"/>
                </a:solidFill>
                <a:latin typeface="Verdana"/>
                <a:cs typeface="Verdana"/>
              </a:rPr>
              <a:t>themselves?</a:t>
            </a:r>
            <a:endParaRPr sz="2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20785" y="4115300"/>
            <a:ext cx="8637905" cy="3192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600"/>
              </a:lnSpc>
              <a:spcBef>
                <a:spcPts val="95"/>
              </a:spcBef>
            </a:pP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Study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5" dirty="0">
                <a:solidFill>
                  <a:srgbClr val="181329"/>
                </a:solidFill>
                <a:latin typeface="Verdana"/>
                <a:cs typeface="Verdana"/>
              </a:rPr>
              <a:t>newspaper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find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when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drive </a:t>
            </a:r>
            <a:r>
              <a:rPr sz="2950" spc="-50" dirty="0">
                <a:solidFill>
                  <a:srgbClr val="181329"/>
                </a:solidFill>
                <a:latin typeface="Verdana"/>
                <a:cs typeface="Verdana"/>
              </a:rPr>
              <a:t>was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binned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dumped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landfi</a:t>
            </a:r>
            <a:r>
              <a:rPr sz="2950" spc="-4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10" dirty="0">
                <a:solidFill>
                  <a:srgbClr val="181329"/>
                </a:solidFill>
                <a:latin typeface="Verdana"/>
                <a:cs typeface="Verdana"/>
              </a:rPr>
              <a:t>l</a:t>
            </a:r>
            <a:r>
              <a:rPr sz="2950" b="1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site.</a:t>
            </a:r>
            <a:endParaRPr sz="2950">
              <a:latin typeface="Verdana"/>
              <a:cs typeface="Verdana"/>
            </a:endParaRPr>
          </a:p>
          <a:p>
            <a:pPr marL="309245" marR="301625" algn="ctr">
              <a:lnSpc>
                <a:spcPct val="100600"/>
              </a:lnSpc>
              <a:spcBef>
                <a:spcPts val="1780"/>
              </a:spcBef>
            </a:pP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Use</a:t>
            </a:r>
            <a:r>
              <a:rPr sz="2950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table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0" dirty="0">
                <a:solidFill>
                  <a:srgbClr val="181329"/>
                </a:solidFill>
                <a:latin typeface="Verdana"/>
                <a:cs typeface="Verdana"/>
              </a:rPr>
              <a:t>map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find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where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hard</a:t>
            </a:r>
            <a:r>
              <a:rPr sz="2950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drive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950" spc="-25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5" dirty="0">
                <a:solidFill>
                  <a:srgbClr val="181329"/>
                </a:solidFill>
                <a:latin typeface="Verdana"/>
                <a:cs typeface="Verdana"/>
              </a:rPr>
              <a:t>likely</a:t>
            </a:r>
            <a:r>
              <a:rPr sz="29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be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landfi</a:t>
            </a:r>
            <a:r>
              <a:rPr sz="2950" spc="-4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10" dirty="0">
                <a:solidFill>
                  <a:srgbClr val="181329"/>
                </a:solidFill>
                <a:latin typeface="Verdana"/>
                <a:cs typeface="Verdana"/>
              </a:rPr>
              <a:t>l</a:t>
            </a:r>
            <a:r>
              <a:rPr sz="2950" b="1" spc="-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site.</a:t>
            </a:r>
            <a:endParaRPr sz="29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805"/>
              </a:spcBef>
            </a:pP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9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need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password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access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money.</a:t>
            </a:r>
            <a:endParaRPr sz="29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950" b="1" spc="-85" dirty="0">
                <a:solidFill>
                  <a:srgbClr val="181329"/>
                </a:solidFill>
                <a:latin typeface="Verdana"/>
                <a:cs typeface="Verdana"/>
              </a:rPr>
              <a:t>Work</a:t>
            </a:r>
            <a:r>
              <a:rPr sz="2950" b="1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950" b="1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60" dirty="0">
                <a:solidFill>
                  <a:srgbClr val="181329"/>
                </a:solidFill>
                <a:latin typeface="Verdana"/>
                <a:cs typeface="Verdana"/>
              </a:rPr>
              <a:t>what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password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5" dirty="0">
                <a:solidFill>
                  <a:srgbClr val="181329"/>
                </a:solidFill>
                <a:latin typeface="Verdana"/>
                <a:cs typeface="Verdana"/>
              </a:rPr>
              <a:t>is.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61531" y="4115300"/>
            <a:ext cx="6779259" cy="3192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4815" marR="36830" indent="-381000">
              <a:lnSpc>
                <a:spcPct val="100600"/>
              </a:lnSpc>
              <a:spcBef>
                <a:spcPts val="95"/>
              </a:spcBef>
              <a:buChar char="•"/>
              <a:tabLst>
                <a:tab pos="1499235" algn="l"/>
              </a:tabLst>
            </a:pPr>
            <a:r>
              <a:rPr sz="2950" b="1" spc="-65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55" dirty="0">
                <a:solidFill>
                  <a:srgbClr val="181329"/>
                </a:solidFill>
                <a:latin typeface="Verdana"/>
                <a:cs typeface="Verdana"/>
              </a:rPr>
              <a:t>month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4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65" dirty="0">
                <a:solidFill>
                  <a:srgbClr val="181329"/>
                </a:solidFill>
                <a:latin typeface="Verdana"/>
                <a:cs typeface="Verdana"/>
              </a:rPr>
              <a:t>year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35" dirty="0">
                <a:solidFill>
                  <a:srgbClr val="181329"/>
                </a:solidFill>
                <a:latin typeface="Verdana"/>
                <a:cs typeface="Verdana"/>
              </a:rPr>
              <a:t>was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5" dirty="0">
                <a:solidFill>
                  <a:srgbClr val="181329"/>
                </a:solidFill>
                <a:latin typeface="Verdana"/>
                <a:cs typeface="Verdana"/>
              </a:rPr>
              <a:t>the 	</a:t>
            </a: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hard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85" dirty="0">
                <a:solidFill>
                  <a:srgbClr val="181329"/>
                </a:solidFill>
                <a:latin typeface="Verdana"/>
                <a:cs typeface="Verdana"/>
              </a:rPr>
              <a:t>drive</a:t>
            </a:r>
            <a:r>
              <a:rPr sz="2950" b="1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binned?</a:t>
            </a:r>
            <a:endParaRPr sz="2950">
              <a:latin typeface="Verdana"/>
              <a:cs typeface="Verdana"/>
            </a:endParaRPr>
          </a:p>
          <a:p>
            <a:pPr marL="393065" marR="5080" indent="-381000">
              <a:lnSpc>
                <a:spcPct val="100600"/>
              </a:lnSpc>
              <a:spcBef>
                <a:spcPts val="1780"/>
              </a:spcBef>
              <a:buChar char="•"/>
              <a:tabLst>
                <a:tab pos="1508760" algn="l"/>
              </a:tabLst>
            </a:pPr>
            <a:r>
              <a:rPr sz="2950" b="1" spc="-60" dirty="0">
                <a:solidFill>
                  <a:srgbClr val="181329"/>
                </a:solidFill>
                <a:latin typeface="Verdana"/>
                <a:cs typeface="Verdana"/>
              </a:rPr>
              <a:t>Where</a:t>
            </a:r>
            <a:r>
              <a:rPr sz="2950" b="1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b="1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search 	</a:t>
            </a:r>
            <a:r>
              <a:rPr sz="2950" b="1" spc="-30" dirty="0">
                <a:solidFill>
                  <a:srgbClr val="181329"/>
                </a:solidFill>
                <a:latin typeface="Verdana"/>
                <a:cs typeface="Verdana"/>
              </a:rPr>
              <a:t>for</a:t>
            </a:r>
            <a:r>
              <a:rPr sz="2950" b="1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b="1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hard</a:t>
            </a:r>
            <a:r>
              <a:rPr sz="2950" b="1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drive?</a:t>
            </a:r>
            <a:endParaRPr sz="2950">
              <a:latin typeface="Verdana"/>
              <a:cs typeface="Verdana"/>
            </a:endParaRPr>
          </a:p>
          <a:p>
            <a:pPr marL="633730" marR="245745" lvl="1" indent="-381000">
              <a:lnSpc>
                <a:spcPct val="100600"/>
              </a:lnSpc>
              <a:spcBef>
                <a:spcPts val="1785"/>
              </a:spcBef>
              <a:buChar char="•"/>
              <a:tabLst>
                <a:tab pos="1912620" algn="l"/>
              </a:tabLst>
            </a:pPr>
            <a:r>
              <a:rPr sz="2950" b="1" spc="-60" dirty="0">
                <a:solidFill>
                  <a:srgbClr val="181329"/>
                </a:solidFill>
                <a:latin typeface="Verdana"/>
                <a:cs typeface="Verdana"/>
              </a:rPr>
              <a:t>What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950" b="1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password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for</a:t>
            </a:r>
            <a:r>
              <a:rPr sz="2950" b="1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5" dirty="0">
                <a:solidFill>
                  <a:srgbClr val="181329"/>
                </a:solidFill>
                <a:latin typeface="Verdana"/>
                <a:cs typeface="Verdana"/>
              </a:rPr>
              <a:t>the 	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bitcoin</a:t>
            </a:r>
            <a:r>
              <a:rPr sz="2950" b="1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wallet?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44375" y="4115300"/>
            <a:ext cx="7821295" cy="3192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925" marR="146685" algn="ctr">
              <a:lnSpc>
                <a:spcPct val="100600"/>
              </a:lnSpc>
              <a:spcBef>
                <a:spcPts val="95"/>
              </a:spcBef>
            </a:pP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Use</a:t>
            </a:r>
            <a:r>
              <a:rPr sz="2950" spc="-2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0" dirty="0">
                <a:solidFill>
                  <a:srgbClr val="181329"/>
                </a:solidFill>
                <a:latin typeface="Verdana"/>
                <a:cs typeface="Verdana"/>
              </a:rPr>
              <a:t>chart</a:t>
            </a:r>
            <a:r>
              <a:rPr sz="2950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showing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price</a:t>
            </a:r>
            <a:r>
              <a:rPr sz="2950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181329"/>
                </a:solidFill>
                <a:latin typeface="Verdana"/>
                <a:cs typeface="Verdana"/>
              </a:rPr>
              <a:t>Bitcoin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since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2010.</a:t>
            </a:r>
            <a:endParaRPr sz="2950">
              <a:latin typeface="Verdana"/>
              <a:cs typeface="Verdana"/>
            </a:endParaRPr>
          </a:p>
          <a:p>
            <a:pPr marL="12065" marR="5080" indent="5715" algn="ctr">
              <a:lnSpc>
                <a:spcPct val="100600"/>
              </a:lnSpc>
              <a:spcBef>
                <a:spcPts val="1780"/>
              </a:spcBef>
            </a:pPr>
            <a:r>
              <a:rPr sz="2950" b="1" spc="-85" dirty="0">
                <a:solidFill>
                  <a:srgbClr val="181329"/>
                </a:solidFill>
                <a:latin typeface="Verdana"/>
                <a:cs typeface="Verdana"/>
              </a:rPr>
              <a:t>Work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950" b="1" spc="-229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when</a:t>
            </a:r>
            <a:r>
              <a:rPr sz="2950" b="1" spc="-20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b="1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VIKINGS</a:t>
            </a:r>
            <a:r>
              <a:rPr sz="2950" b="1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should </a:t>
            </a:r>
            <a:r>
              <a:rPr sz="2950" b="1" spc="-45" dirty="0">
                <a:solidFill>
                  <a:srgbClr val="181329"/>
                </a:solidFill>
                <a:latin typeface="Verdana"/>
                <a:cs typeface="Verdana"/>
              </a:rPr>
              <a:t>sell</a:t>
            </a:r>
            <a:r>
              <a:rPr sz="2950" b="1" spc="-2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b="1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stolen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5" dirty="0">
                <a:solidFill>
                  <a:srgbClr val="181329"/>
                </a:solidFill>
                <a:latin typeface="Verdana"/>
                <a:cs typeface="Verdana"/>
              </a:rPr>
              <a:t>bitcoins</a:t>
            </a:r>
            <a:r>
              <a:rPr sz="2950" b="1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get</a:t>
            </a:r>
            <a:r>
              <a:rPr sz="2950" b="1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b="1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most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30" dirty="0">
                <a:solidFill>
                  <a:srgbClr val="181329"/>
                </a:solidFill>
                <a:latin typeface="Verdana"/>
                <a:cs typeface="Verdana"/>
              </a:rPr>
              <a:t>for</a:t>
            </a:r>
            <a:r>
              <a:rPr sz="2950" b="1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them.</a:t>
            </a:r>
            <a:endParaRPr sz="2950">
              <a:latin typeface="Verdana"/>
              <a:cs typeface="Verdana"/>
            </a:endParaRPr>
          </a:p>
          <a:p>
            <a:pPr marL="6350" algn="ctr">
              <a:lnSpc>
                <a:spcPct val="100000"/>
              </a:lnSpc>
              <a:spcBef>
                <a:spcPts val="1805"/>
              </a:spcBef>
            </a:pP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How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45" dirty="0">
                <a:solidFill>
                  <a:srgbClr val="181329"/>
                </a:solidFill>
                <a:latin typeface="Verdana"/>
                <a:cs typeface="Verdana"/>
              </a:rPr>
              <a:t>much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b="1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7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50" dirty="0">
                <a:solidFill>
                  <a:srgbClr val="181329"/>
                </a:solidFill>
                <a:latin typeface="Verdana"/>
                <a:cs typeface="Verdana"/>
              </a:rPr>
              <a:t>they</a:t>
            </a:r>
            <a:r>
              <a:rPr sz="2950" b="1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get?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64" y="0"/>
            <a:ext cx="20094575" cy="11301730"/>
          </a:xfrm>
          <a:custGeom>
            <a:avLst/>
            <a:gdLst/>
            <a:ahLst/>
            <a:cxnLst/>
            <a:rect l="l" t="t" r="r" b="b"/>
            <a:pathLst>
              <a:path w="20094575" h="11301730">
                <a:moveTo>
                  <a:pt x="0" y="11301243"/>
                </a:moveTo>
                <a:lnTo>
                  <a:pt x="20094034" y="11301243"/>
                </a:lnTo>
              </a:path>
              <a:path w="20094575" h="11301730">
                <a:moveTo>
                  <a:pt x="0" y="0"/>
                </a:moveTo>
                <a:lnTo>
                  <a:pt x="0" y="11301243"/>
                </a:lnTo>
              </a:path>
            </a:pathLst>
          </a:custGeom>
          <a:ln w="146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64" y="0"/>
            <a:ext cx="20094575" cy="11301730"/>
          </a:xfrm>
          <a:custGeom>
            <a:avLst/>
            <a:gdLst/>
            <a:ahLst/>
            <a:cxnLst/>
            <a:rect l="l" t="t" r="r" b="b"/>
            <a:pathLst>
              <a:path w="20094575" h="11301730">
                <a:moveTo>
                  <a:pt x="0" y="11301243"/>
                </a:moveTo>
                <a:lnTo>
                  <a:pt x="20094034" y="11301243"/>
                </a:lnTo>
              </a:path>
              <a:path w="20094575" h="11301730">
                <a:moveTo>
                  <a:pt x="0" y="0"/>
                </a:moveTo>
                <a:lnTo>
                  <a:pt x="0" y="11301243"/>
                </a:lnTo>
              </a:path>
            </a:pathLst>
          </a:custGeom>
          <a:ln w="146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6675" algn="just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What</a:t>
            </a:r>
            <a:r>
              <a:rPr sz="2950" spc="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information</a:t>
            </a:r>
            <a:r>
              <a:rPr sz="2950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would</a:t>
            </a:r>
            <a:r>
              <a:rPr sz="29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950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send</a:t>
            </a:r>
            <a:r>
              <a:rPr sz="29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back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yourself</a:t>
            </a:r>
            <a:r>
              <a:rPr sz="29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9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past</a:t>
            </a:r>
            <a:r>
              <a:rPr sz="2950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do</a:t>
            </a:r>
            <a:r>
              <a:rPr sz="29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good,</a:t>
            </a:r>
            <a:r>
              <a:rPr sz="2950" spc="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not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evil?</a:t>
            </a:r>
            <a:r>
              <a:rPr sz="2950" spc="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950" spc="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can</a:t>
            </a:r>
            <a:r>
              <a:rPr sz="2950" spc="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only</a:t>
            </a:r>
            <a:r>
              <a:rPr sz="2950" spc="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send</a:t>
            </a:r>
            <a:r>
              <a:rPr sz="2950" spc="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144</a:t>
            </a:r>
            <a:r>
              <a:rPr sz="2950" spc="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characters.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67659" y="6382156"/>
            <a:ext cx="7272020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What</a:t>
            </a:r>
            <a:r>
              <a:rPr sz="2950" b="1" spc="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would</a:t>
            </a:r>
            <a:r>
              <a:rPr sz="2950" b="1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you</a:t>
            </a:r>
            <a:r>
              <a:rPr sz="2950" b="1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send,</a:t>
            </a:r>
            <a:r>
              <a:rPr sz="2950" b="1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b="1" spc="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10" dirty="0">
                <a:solidFill>
                  <a:srgbClr val="181329"/>
                </a:solidFill>
                <a:latin typeface="Verdana"/>
                <a:cs typeface="Verdana"/>
              </a:rPr>
              <a:t>when?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64" y="0"/>
            <a:ext cx="20094575" cy="11301730"/>
          </a:xfrm>
          <a:custGeom>
            <a:avLst/>
            <a:gdLst/>
            <a:ahLst/>
            <a:cxnLst/>
            <a:rect l="l" t="t" r="r" b="b"/>
            <a:pathLst>
              <a:path w="20094575" h="11301730">
                <a:moveTo>
                  <a:pt x="0" y="11301243"/>
                </a:moveTo>
                <a:lnTo>
                  <a:pt x="20094034" y="11301243"/>
                </a:lnTo>
              </a:path>
              <a:path w="20094575" h="11301730">
                <a:moveTo>
                  <a:pt x="0" y="0"/>
                </a:moveTo>
                <a:lnTo>
                  <a:pt x="0" y="11301243"/>
                </a:lnTo>
              </a:path>
            </a:pathLst>
          </a:custGeom>
          <a:ln w="146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74253" y="4203984"/>
            <a:ext cx="7049770" cy="231267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3050" spc="-35" dirty="0">
                <a:latin typeface="Verdana"/>
                <a:cs typeface="Verdana"/>
              </a:rPr>
              <a:t>Try</a:t>
            </a:r>
            <a:r>
              <a:rPr sz="3050" spc="-229" dirty="0">
                <a:latin typeface="Verdana"/>
                <a:cs typeface="Verdana"/>
              </a:rPr>
              <a:t> </a:t>
            </a:r>
            <a:r>
              <a:rPr sz="3050" dirty="0">
                <a:latin typeface="Verdana"/>
                <a:cs typeface="Verdana"/>
              </a:rPr>
              <a:t>our</a:t>
            </a:r>
            <a:r>
              <a:rPr sz="3050" spc="-225" dirty="0">
                <a:latin typeface="Verdana"/>
                <a:cs typeface="Verdana"/>
              </a:rPr>
              <a:t> </a:t>
            </a:r>
            <a:r>
              <a:rPr sz="3050" spc="-25" dirty="0">
                <a:latin typeface="Verdana"/>
                <a:cs typeface="Verdana"/>
              </a:rPr>
              <a:t>print</a:t>
            </a:r>
            <a:r>
              <a:rPr sz="3050" spc="-229" dirty="0">
                <a:latin typeface="Verdana"/>
                <a:cs typeface="Verdana"/>
              </a:rPr>
              <a:t> </a:t>
            </a:r>
            <a:r>
              <a:rPr sz="3050" dirty="0">
                <a:latin typeface="Verdana"/>
                <a:cs typeface="Verdana"/>
              </a:rPr>
              <a:t>and</a:t>
            </a:r>
            <a:r>
              <a:rPr sz="3050" spc="-229" dirty="0">
                <a:latin typeface="Verdana"/>
                <a:cs typeface="Verdana"/>
              </a:rPr>
              <a:t> </a:t>
            </a:r>
            <a:r>
              <a:rPr sz="3050" spc="-40" dirty="0">
                <a:latin typeface="Verdana"/>
                <a:cs typeface="Verdana"/>
              </a:rPr>
              <a:t>play</a:t>
            </a:r>
            <a:r>
              <a:rPr sz="3050" spc="-225" dirty="0">
                <a:latin typeface="Verdana"/>
                <a:cs typeface="Verdana"/>
              </a:rPr>
              <a:t> </a:t>
            </a:r>
            <a:r>
              <a:rPr sz="3050" spc="-10" dirty="0">
                <a:latin typeface="Verdana"/>
                <a:cs typeface="Verdana"/>
              </a:rPr>
              <a:t>escape</a:t>
            </a:r>
            <a:r>
              <a:rPr sz="3050" spc="-225" dirty="0">
                <a:latin typeface="Verdana"/>
                <a:cs typeface="Verdana"/>
              </a:rPr>
              <a:t> </a:t>
            </a:r>
            <a:r>
              <a:rPr sz="3050" spc="-10" dirty="0">
                <a:latin typeface="Verdana"/>
                <a:cs typeface="Verdana"/>
              </a:rPr>
              <a:t>rooms:</a:t>
            </a:r>
            <a:endParaRPr sz="305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3050" b="1" spc="-30" dirty="0" err="1">
                <a:latin typeface="Verdana"/>
                <a:cs typeface="Verdana"/>
              </a:rPr>
              <a:t>dataschools.education</a:t>
            </a:r>
            <a:r>
              <a:rPr lang="en-GB" sz="3050" b="1" spc="-30" dirty="0">
                <a:latin typeface="Verdana"/>
                <a:cs typeface="Verdana"/>
              </a:rPr>
              <a:t>/</a:t>
            </a:r>
            <a:r>
              <a:rPr sz="3050" b="1" spc="-30" dirty="0">
                <a:latin typeface="Verdana"/>
                <a:cs typeface="Verdana"/>
              </a:rPr>
              <a:t>escape</a:t>
            </a:r>
            <a:endParaRPr sz="3050" dirty="0">
              <a:latin typeface="Verdana"/>
              <a:cs typeface="Verdana"/>
            </a:endParaRPr>
          </a:p>
          <a:p>
            <a:pPr marL="80010" marR="72390" algn="ctr">
              <a:lnSpc>
                <a:spcPct val="110800"/>
              </a:lnSpc>
              <a:spcBef>
                <a:spcPts val="1780"/>
              </a:spcBef>
            </a:pPr>
            <a:r>
              <a:rPr sz="3050" spc="-25" dirty="0">
                <a:latin typeface="Verdana"/>
                <a:cs typeface="Verdana"/>
              </a:rPr>
              <a:t>Share</a:t>
            </a:r>
            <a:r>
              <a:rPr sz="3050" spc="-229" dirty="0">
                <a:latin typeface="Verdana"/>
                <a:cs typeface="Verdana"/>
              </a:rPr>
              <a:t> </a:t>
            </a:r>
            <a:r>
              <a:rPr sz="3050" spc="-35" dirty="0">
                <a:latin typeface="Verdana"/>
                <a:cs typeface="Verdana"/>
              </a:rPr>
              <a:t>your</a:t>
            </a:r>
            <a:r>
              <a:rPr sz="3050" spc="-229" dirty="0">
                <a:latin typeface="Verdana"/>
                <a:cs typeface="Verdana"/>
              </a:rPr>
              <a:t> </a:t>
            </a:r>
            <a:r>
              <a:rPr sz="3050" spc="-10" dirty="0">
                <a:latin typeface="Verdana"/>
                <a:cs typeface="Verdana"/>
              </a:rPr>
              <a:t>escape</a:t>
            </a:r>
            <a:r>
              <a:rPr sz="3050" spc="-229" dirty="0">
                <a:latin typeface="Verdana"/>
                <a:cs typeface="Verdana"/>
              </a:rPr>
              <a:t> </a:t>
            </a:r>
            <a:r>
              <a:rPr sz="3050" dirty="0">
                <a:latin typeface="Verdana"/>
                <a:cs typeface="Verdana"/>
              </a:rPr>
              <a:t>room</a:t>
            </a:r>
            <a:r>
              <a:rPr sz="3050" spc="-225" dirty="0">
                <a:latin typeface="Verdana"/>
                <a:cs typeface="Verdana"/>
              </a:rPr>
              <a:t> </a:t>
            </a:r>
            <a:r>
              <a:rPr sz="3050" spc="-40" dirty="0">
                <a:latin typeface="Verdana"/>
                <a:cs typeface="Verdana"/>
              </a:rPr>
              <a:t>adventures </a:t>
            </a:r>
            <a:r>
              <a:rPr sz="3050" spc="-20" dirty="0">
                <a:latin typeface="Verdana"/>
                <a:cs typeface="Verdana"/>
              </a:rPr>
              <a:t>with</a:t>
            </a:r>
            <a:r>
              <a:rPr sz="3050" spc="-215" dirty="0">
                <a:latin typeface="Verdana"/>
                <a:cs typeface="Verdana"/>
              </a:rPr>
              <a:t> </a:t>
            </a:r>
            <a:r>
              <a:rPr sz="3050" spc="-100" dirty="0">
                <a:latin typeface="Verdana"/>
                <a:cs typeface="Verdana"/>
              </a:rPr>
              <a:t>us:</a:t>
            </a:r>
            <a:r>
              <a:rPr sz="3050" spc="-305" dirty="0">
                <a:latin typeface="Verdana"/>
                <a:cs typeface="Verdana"/>
              </a:rPr>
              <a:t> </a:t>
            </a:r>
            <a:r>
              <a:rPr sz="3050" b="1" spc="-10" dirty="0">
                <a:latin typeface="Verdana"/>
                <a:cs typeface="Verdana"/>
              </a:rPr>
              <a:t>@Data_schools</a:t>
            </a:r>
            <a:endParaRPr sz="305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66569" y="4115300"/>
            <a:ext cx="8632825" cy="3644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undercover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agent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thinks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Dr.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Scott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really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wants</a:t>
            </a:r>
            <a:r>
              <a:rPr sz="29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win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Nobel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Prize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get</a:t>
            </a:r>
            <a:r>
              <a:rPr sz="2950" spc="-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recognition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fame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as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scientist.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They</a:t>
            </a:r>
            <a:r>
              <a:rPr sz="29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found</a:t>
            </a:r>
            <a:r>
              <a:rPr sz="29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0" dirty="0">
                <a:solidFill>
                  <a:srgbClr val="181329"/>
                </a:solidFill>
                <a:latin typeface="Verdana"/>
                <a:cs typeface="Verdana"/>
              </a:rPr>
              <a:t>a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newspaper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article</a:t>
            </a:r>
            <a:r>
              <a:rPr sz="29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about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2021</a:t>
            </a:r>
            <a:r>
              <a:rPr sz="29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Prize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winners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worked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she’s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planning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stealing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their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climate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research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sending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it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back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past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so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that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she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can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win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Nobel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Prize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instead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them.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40615" y="4115300"/>
            <a:ext cx="8484870" cy="3870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3830" marR="156210" algn="ctr">
              <a:lnSpc>
                <a:spcPct val="100600"/>
              </a:lnSpc>
              <a:spcBef>
                <a:spcPts val="95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agent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found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graph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showing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how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much</a:t>
            </a:r>
            <a:r>
              <a:rPr sz="2950" spc="-2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0" dirty="0">
                <a:solidFill>
                  <a:srgbClr val="181329"/>
                </a:solidFill>
                <a:latin typeface="Verdana"/>
                <a:cs typeface="Verdana"/>
              </a:rPr>
              <a:t>Prize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20" dirty="0">
                <a:solidFill>
                  <a:srgbClr val="181329"/>
                </a:solidFill>
                <a:latin typeface="Verdana"/>
                <a:cs typeface="Verdana"/>
              </a:rPr>
              <a:t>year,</a:t>
            </a:r>
            <a:r>
              <a:rPr sz="29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an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article</a:t>
            </a:r>
            <a:r>
              <a:rPr sz="2950" spc="-2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0" dirty="0">
                <a:solidFill>
                  <a:srgbClr val="181329"/>
                </a:solidFill>
                <a:latin typeface="Verdana"/>
                <a:cs typeface="Verdana"/>
              </a:rPr>
              <a:t>showing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Scientists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that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have</a:t>
            </a:r>
            <a:r>
              <a:rPr sz="2950" spc="-16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won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year</a:t>
            </a:r>
            <a:r>
              <a:rPr sz="29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since</a:t>
            </a:r>
            <a:r>
              <a:rPr sz="29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1981.</a:t>
            </a:r>
            <a:endParaRPr sz="2950">
              <a:latin typeface="Verdana"/>
              <a:cs typeface="Verdana"/>
            </a:endParaRPr>
          </a:p>
          <a:p>
            <a:pPr marL="12700" marR="5080" algn="ctr">
              <a:lnSpc>
                <a:spcPct val="100600"/>
              </a:lnSpc>
              <a:spcBef>
                <a:spcPts val="1780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Work</a:t>
            </a:r>
            <a:r>
              <a:rPr sz="29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how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many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scientists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won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29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year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how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much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prize</a:t>
            </a:r>
            <a:r>
              <a:rPr sz="2950" spc="-1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was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for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each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scientist.</a:t>
            </a:r>
            <a:r>
              <a:rPr sz="2950" spc="-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Then</a:t>
            </a:r>
            <a:r>
              <a:rPr sz="2950" spc="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figure</a:t>
            </a:r>
            <a:r>
              <a:rPr sz="2950" spc="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out the</a:t>
            </a:r>
            <a:r>
              <a:rPr sz="2950" spc="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year with</a:t>
            </a:r>
            <a:r>
              <a:rPr sz="2950" spc="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highest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prize</a:t>
            </a:r>
            <a:r>
              <a:rPr sz="2950" spc="-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amount.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91318" y="4121214"/>
            <a:ext cx="5066665" cy="331279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24180" marR="325755" indent="-412115" algn="just">
              <a:lnSpc>
                <a:spcPct val="101899"/>
              </a:lnSpc>
              <a:spcBef>
                <a:spcPts val="55"/>
              </a:spcBef>
              <a:buChar char="•"/>
              <a:tabLst>
                <a:tab pos="464820" algn="l"/>
              </a:tabLst>
            </a:pPr>
            <a:r>
              <a:rPr sz="2750" spc="-90" dirty="0">
                <a:solidFill>
                  <a:srgbClr val="181329"/>
                </a:solidFill>
                <a:latin typeface="Verdana"/>
                <a:cs typeface="Verdana"/>
              </a:rPr>
              <a:t>Work</a:t>
            </a:r>
            <a:r>
              <a:rPr sz="27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6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7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80" dirty="0">
                <a:solidFill>
                  <a:srgbClr val="181329"/>
                </a:solidFill>
                <a:latin typeface="Verdana"/>
                <a:cs typeface="Verdana"/>
              </a:rPr>
              <a:t>how</a:t>
            </a:r>
            <a:r>
              <a:rPr sz="27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many 	</a:t>
            </a:r>
            <a:r>
              <a:rPr sz="2750" spc="-85" dirty="0">
                <a:solidFill>
                  <a:srgbClr val="181329"/>
                </a:solidFill>
                <a:latin typeface="Verdana"/>
                <a:cs typeface="Verdana"/>
              </a:rPr>
              <a:t>scientists</a:t>
            </a:r>
            <a:r>
              <a:rPr sz="27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won</a:t>
            </a:r>
            <a:r>
              <a:rPr sz="2750" spc="-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2750" spc="-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55" dirty="0">
                <a:solidFill>
                  <a:srgbClr val="181329"/>
                </a:solidFill>
                <a:latin typeface="Verdana"/>
                <a:cs typeface="Verdana"/>
              </a:rPr>
              <a:t>year.</a:t>
            </a:r>
            <a:endParaRPr sz="2750">
              <a:latin typeface="Verdana"/>
              <a:cs typeface="Verdana"/>
            </a:endParaRPr>
          </a:p>
          <a:p>
            <a:pPr marL="411480" marR="441959" indent="-399415" algn="just">
              <a:lnSpc>
                <a:spcPct val="101899"/>
              </a:lnSpc>
              <a:spcBef>
                <a:spcPts val="1190"/>
              </a:spcBef>
              <a:buFont typeface="Verdana"/>
              <a:buChar char="•"/>
              <a:tabLst>
                <a:tab pos="411480" algn="l"/>
                <a:tab pos="450850" algn="l"/>
              </a:tabLst>
            </a:pPr>
            <a:r>
              <a:rPr sz="2750" dirty="0">
                <a:solidFill>
                  <a:srgbClr val="181329"/>
                </a:solidFill>
                <a:latin typeface="Times New Roman"/>
                <a:cs typeface="Times New Roman"/>
              </a:rPr>
              <a:t>	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On</a:t>
            </a:r>
            <a:r>
              <a:rPr sz="27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chart,</a:t>
            </a:r>
            <a:r>
              <a:rPr sz="27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divide</a:t>
            </a:r>
            <a:r>
              <a:rPr sz="2750" spc="-9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181329"/>
                </a:solidFill>
                <a:latin typeface="Verdana"/>
                <a:cs typeface="Verdana"/>
              </a:rPr>
              <a:t>the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columns</a:t>
            </a:r>
            <a:r>
              <a:rPr sz="2750" spc="-1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by</a:t>
            </a:r>
            <a:r>
              <a:rPr sz="27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7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number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7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scientists</a:t>
            </a:r>
            <a:r>
              <a:rPr sz="2750" spc="-10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who</a:t>
            </a:r>
            <a:r>
              <a:rPr sz="2750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won.</a:t>
            </a:r>
            <a:endParaRPr sz="2750">
              <a:latin typeface="Verdana"/>
              <a:cs typeface="Verdana"/>
            </a:endParaRPr>
          </a:p>
          <a:p>
            <a:pPr marL="418465" marR="5080" indent="-406400" algn="just">
              <a:lnSpc>
                <a:spcPct val="101899"/>
              </a:lnSpc>
              <a:spcBef>
                <a:spcPts val="1190"/>
              </a:spcBef>
              <a:buFont typeface="Verdana"/>
              <a:buChar char="•"/>
              <a:tabLst>
                <a:tab pos="418465" algn="l"/>
                <a:tab pos="450850" algn="l"/>
              </a:tabLst>
            </a:pPr>
            <a:r>
              <a:rPr sz="2750" dirty="0">
                <a:solidFill>
                  <a:srgbClr val="181329"/>
                </a:solidFill>
                <a:latin typeface="Times New Roman"/>
                <a:cs typeface="Times New Roman"/>
              </a:rPr>
              <a:t>	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Colour</a:t>
            </a:r>
            <a:r>
              <a:rPr sz="27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each</a:t>
            </a:r>
            <a:r>
              <a:rPr sz="27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winner</a:t>
            </a:r>
            <a:r>
              <a:rPr sz="2750" spc="-1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in</a:t>
            </a:r>
            <a:r>
              <a:rPr sz="27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181329"/>
                </a:solidFill>
                <a:latin typeface="Verdana"/>
                <a:cs typeface="Verdana"/>
              </a:rPr>
              <a:t>that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column</a:t>
            </a:r>
            <a:r>
              <a:rPr sz="27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7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181329"/>
                </a:solidFill>
                <a:latin typeface="Verdana"/>
                <a:cs typeface="Verdana"/>
              </a:rPr>
              <a:t>different</a:t>
            </a:r>
            <a:r>
              <a:rPr sz="2750" spc="-1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181329"/>
                </a:solidFill>
                <a:latin typeface="Verdana"/>
                <a:cs typeface="Verdana"/>
              </a:rPr>
              <a:t>colour.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18010" y="4115300"/>
            <a:ext cx="7974330" cy="2061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6285" marR="267335" indent="-396240">
              <a:lnSpc>
                <a:spcPct val="100600"/>
              </a:lnSpc>
              <a:spcBef>
                <a:spcPts val="95"/>
              </a:spcBef>
              <a:buFont typeface="Verdana"/>
              <a:buChar char="•"/>
              <a:tabLst>
                <a:tab pos="971550" algn="l"/>
              </a:tabLst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Work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out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which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year</a:t>
            </a:r>
            <a:r>
              <a:rPr sz="2950" b="1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gives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spc="-20" dirty="0">
                <a:solidFill>
                  <a:srgbClr val="181329"/>
                </a:solidFill>
                <a:latin typeface="Verdana"/>
                <a:cs typeface="Verdana"/>
              </a:rPr>
              <a:t>most 	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b="1" spc="-1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winning</a:t>
            </a:r>
            <a:r>
              <a:rPr sz="2950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scientist.</a:t>
            </a:r>
            <a:endParaRPr sz="2950">
              <a:latin typeface="Verdana"/>
              <a:cs typeface="Verdana"/>
            </a:endParaRPr>
          </a:p>
          <a:p>
            <a:pPr marL="12700" marR="5080" indent="480695">
              <a:lnSpc>
                <a:spcPct val="100600"/>
              </a:lnSpc>
              <a:spcBef>
                <a:spcPts val="1780"/>
              </a:spcBef>
              <a:buFont typeface="Verdana"/>
              <a:buChar char="•"/>
              <a:tabLst>
                <a:tab pos="493395" algn="l"/>
              </a:tabLst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How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b="1" dirty="0">
                <a:solidFill>
                  <a:srgbClr val="181329"/>
                </a:solidFill>
                <a:latin typeface="Verdana"/>
                <a:cs typeface="Verdana"/>
              </a:rPr>
              <a:t>much</a:t>
            </a:r>
            <a:r>
              <a:rPr sz="2950" b="1" spc="-114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Evelyn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win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if</a:t>
            </a:r>
            <a:r>
              <a:rPr sz="2950" spc="-14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she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manages</a:t>
            </a:r>
            <a:r>
              <a:rPr sz="29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win</a:t>
            </a:r>
            <a:r>
              <a:rPr sz="29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</a:t>
            </a:r>
            <a:r>
              <a:rPr sz="29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Nobel</a:t>
            </a:r>
            <a:r>
              <a:rPr sz="29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Prize</a:t>
            </a:r>
            <a:r>
              <a:rPr sz="2950" spc="-1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that</a:t>
            </a:r>
            <a:r>
              <a:rPr sz="2950" spc="-12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year?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72346" y="4115300"/>
            <a:ext cx="8281670" cy="3870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600"/>
              </a:lnSpc>
              <a:spcBef>
                <a:spcPts val="95"/>
              </a:spcBef>
            </a:pP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Lilias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is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950" spc="-16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181329"/>
                </a:solidFill>
                <a:latin typeface="Verdana"/>
                <a:cs typeface="Verdana"/>
              </a:rPr>
              <a:t>social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media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65" dirty="0">
                <a:solidFill>
                  <a:srgbClr val="181329"/>
                </a:solidFill>
                <a:latin typeface="Verdana"/>
                <a:cs typeface="Verdana"/>
              </a:rPr>
              <a:t>troll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and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75" dirty="0">
                <a:solidFill>
                  <a:srgbClr val="181329"/>
                </a:solidFill>
                <a:latin typeface="Verdana"/>
                <a:cs typeface="Verdana"/>
              </a:rPr>
              <a:t>wants</a:t>
            </a:r>
            <a:r>
              <a:rPr sz="2950" spc="-17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7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gain </a:t>
            </a:r>
            <a:r>
              <a:rPr sz="2950" spc="-80" dirty="0">
                <a:solidFill>
                  <a:srgbClr val="181329"/>
                </a:solidFill>
                <a:latin typeface="Verdana"/>
                <a:cs typeface="Verdana"/>
              </a:rPr>
              <a:t>enough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45" dirty="0">
                <a:solidFill>
                  <a:srgbClr val="181329"/>
                </a:solidFill>
                <a:latin typeface="Verdana"/>
                <a:cs typeface="Verdana"/>
              </a:rPr>
              <a:t>followers</a:t>
            </a:r>
            <a:r>
              <a:rPr sz="2950" spc="-18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be</a:t>
            </a:r>
            <a:r>
              <a:rPr sz="2950" spc="-15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able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to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50" dirty="0">
                <a:solidFill>
                  <a:srgbClr val="181329"/>
                </a:solidFill>
                <a:latin typeface="Verdana"/>
                <a:cs typeface="Verdana"/>
              </a:rPr>
              <a:t>make</a:t>
            </a:r>
            <a:r>
              <a:rPr sz="2950" spc="-15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massive </a:t>
            </a:r>
            <a:r>
              <a:rPr sz="2950" spc="-40" dirty="0">
                <a:solidFill>
                  <a:srgbClr val="181329"/>
                </a:solidFill>
                <a:latin typeface="Verdana"/>
                <a:cs typeface="Verdana"/>
              </a:rPr>
              <a:t>amounts</a:t>
            </a:r>
            <a:r>
              <a:rPr sz="2950" spc="-20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30" dirty="0">
                <a:solidFill>
                  <a:srgbClr val="181329"/>
                </a:solidFill>
                <a:latin typeface="Verdana"/>
                <a:cs typeface="Verdana"/>
              </a:rPr>
              <a:t>money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from</a:t>
            </a:r>
            <a:r>
              <a:rPr sz="2950" spc="-19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some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her</a:t>
            </a:r>
            <a:r>
              <a:rPr sz="2950" spc="-18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social </a:t>
            </a:r>
            <a:r>
              <a:rPr sz="2950" spc="-30" dirty="0">
                <a:solidFill>
                  <a:srgbClr val="181329"/>
                </a:solidFill>
                <a:latin typeface="Verdana"/>
                <a:cs typeface="Verdana"/>
              </a:rPr>
              <a:t>media</a:t>
            </a:r>
            <a:r>
              <a:rPr sz="2950" spc="-21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accounts.</a:t>
            </a:r>
            <a:endParaRPr sz="2950">
              <a:latin typeface="Verdana"/>
              <a:cs typeface="Verdana"/>
            </a:endParaRPr>
          </a:p>
          <a:p>
            <a:pPr marL="197485" marR="189230" algn="ctr">
              <a:lnSpc>
                <a:spcPct val="100600"/>
              </a:lnSpc>
              <a:spcBef>
                <a:spcPts val="1780"/>
              </a:spcBef>
            </a:pP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Our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undercover</a:t>
            </a:r>
            <a:r>
              <a:rPr sz="2950" spc="-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agent</a:t>
            </a:r>
            <a:r>
              <a:rPr sz="2950" spc="-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has</a:t>
            </a:r>
            <a:r>
              <a:rPr sz="2950" spc="-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overheard</a:t>
            </a:r>
            <a:r>
              <a:rPr sz="2950" spc="-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181329"/>
                </a:solidFill>
                <a:latin typeface="Verdana"/>
                <a:cs typeface="Verdana"/>
              </a:rPr>
              <a:t>her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saying</a:t>
            </a:r>
            <a:r>
              <a:rPr sz="2950" spc="2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that</a:t>
            </a:r>
            <a:r>
              <a:rPr sz="2950" spc="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she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will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send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back</a:t>
            </a:r>
            <a:r>
              <a:rPr sz="2950" spc="35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posts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20" dirty="0">
                <a:solidFill>
                  <a:srgbClr val="181329"/>
                </a:solidFill>
                <a:latin typeface="Verdana"/>
                <a:cs typeface="Verdana"/>
              </a:rPr>
              <a:t>that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went</a:t>
            </a:r>
            <a:r>
              <a:rPr sz="2950" spc="3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viral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so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that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she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can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post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them</a:t>
            </a:r>
            <a:r>
              <a:rPr sz="2950" spc="4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first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and gain</a:t>
            </a:r>
            <a:r>
              <a:rPr sz="2950" spc="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a</a:t>
            </a:r>
            <a:r>
              <a:rPr sz="2950" spc="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huge</a:t>
            </a:r>
            <a:r>
              <a:rPr sz="2950" spc="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number</a:t>
            </a:r>
            <a:r>
              <a:rPr sz="2950" spc="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dirty="0">
                <a:solidFill>
                  <a:srgbClr val="181329"/>
                </a:solidFill>
                <a:latin typeface="Verdana"/>
                <a:cs typeface="Verdana"/>
              </a:rPr>
              <a:t>of</a:t>
            </a:r>
            <a:r>
              <a:rPr sz="2950" spc="10" dirty="0">
                <a:solidFill>
                  <a:srgbClr val="181329"/>
                </a:solidFill>
                <a:latin typeface="Verdana"/>
                <a:cs typeface="Verdana"/>
              </a:rPr>
              <a:t> </a:t>
            </a:r>
            <a:r>
              <a:rPr sz="2950" spc="-10" dirty="0">
                <a:solidFill>
                  <a:srgbClr val="181329"/>
                </a:solidFill>
                <a:latin typeface="Verdana"/>
                <a:cs typeface="Verdana"/>
              </a:rPr>
              <a:t>followers.</a:t>
            </a:r>
            <a:endParaRPr sz="2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865</Words>
  <Application>Microsoft Office PowerPoint</Application>
  <PresentationFormat>Custom</PresentationFormat>
  <Paragraphs>44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information would you send back to yourself in the past to do good, not evil? You can only send 144 characters.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Giovanna Pasquariello</dc:creator>
  <cp:lastModifiedBy>Giovanna Pasquariello</cp:lastModifiedBy>
  <cp:revision>3</cp:revision>
  <dcterms:created xsi:type="dcterms:W3CDTF">2023-07-05T09:07:18Z</dcterms:created>
  <dcterms:modified xsi:type="dcterms:W3CDTF">2024-07-02T16:14:00Z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2023-07-05T00:00:00Z</vt:filetime>
  </property>
  <property fmtid="{D5CDD505-2E9C-101B-9397-08002B2CF9AE}" pid="3" name="Creator">
    <vt:lpwstr>Adobe InDesign 18.4 (Macintosh)</vt:lpwstr>
  </property>
  <property fmtid="{D5CDD505-2E9C-101B-9397-08002B2CF9AE}" pid="4" name="LastSaved">
    <vt:filetime>2023-07-05T00:00:00Z</vt:filetime>
  </property>
  <property fmtid="{D5CDD505-2E9C-101B-9397-08002B2CF9AE}" pid="5" name="Producer">
    <vt:lpwstr>Adobe PDF Library 17.0</vt:lpwstr>
  </property>
</Properties>
</file>