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713" r:id="rId4"/>
  </p:sldMasterIdLst>
  <p:notesMasterIdLst>
    <p:notesMasterId r:id="rId37"/>
  </p:notesMasterIdLst>
  <p:sldIdLst>
    <p:sldId id="256" r:id="rId5"/>
    <p:sldId id="628" r:id="rId6"/>
    <p:sldId id="636" r:id="rId7"/>
    <p:sldId id="667" r:id="rId8"/>
    <p:sldId id="637" r:id="rId9"/>
    <p:sldId id="638" r:id="rId10"/>
    <p:sldId id="658" r:id="rId11"/>
    <p:sldId id="640" r:id="rId12"/>
    <p:sldId id="641" r:id="rId13"/>
    <p:sldId id="659" r:id="rId14"/>
    <p:sldId id="644" r:id="rId15"/>
    <p:sldId id="643" r:id="rId16"/>
    <p:sldId id="668" r:id="rId17"/>
    <p:sldId id="645" r:id="rId18"/>
    <p:sldId id="646" r:id="rId19"/>
    <p:sldId id="661" r:id="rId20"/>
    <p:sldId id="647" r:id="rId21"/>
    <p:sldId id="648" r:id="rId22"/>
    <p:sldId id="669" r:id="rId23"/>
    <p:sldId id="649" r:id="rId24"/>
    <p:sldId id="650" r:id="rId25"/>
    <p:sldId id="663" r:id="rId26"/>
    <p:sldId id="651" r:id="rId27"/>
    <p:sldId id="652" r:id="rId28"/>
    <p:sldId id="664" r:id="rId29"/>
    <p:sldId id="653" r:id="rId30"/>
    <p:sldId id="654" r:id="rId31"/>
    <p:sldId id="670" r:id="rId32"/>
    <p:sldId id="655" r:id="rId33"/>
    <p:sldId id="656" r:id="rId34"/>
    <p:sldId id="671" r:id="rId35"/>
    <p:sldId id="635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4053B47-2BFA-429E-BCEA-69A86C36D65B}" name="Jasmeen Kanwal" initials="JK" userId="S::jkanwal2@ed.ac.uk::9df2191d-4a76-4739-9187-fbc8c3c0b1a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C587C"/>
    <a:srgbClr val="6A9CA1"/>
    <a:srgbClr val="FFC000"/>
    <a:srgbClr val="000000"/>
    <a:srgbClr val="FF0000"/>
    <a:srgbClr val="EAC0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0135" autoAdjust="0"/>
  </p:normalViewPr>
  <p:slideViewPr>
    <p:cSldViewPr snapToGrid="0">
      <p:cViewPr varScale="1">
        <p:scale>
          <a:sx n="46" d="100"/>
          <a:sy n="46" d="100"/>
        </p:scale>
        <p:origin x="11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8/10/relationships/authors" Target="author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smeen Kanwal" userId="9df2191d-4a76-4739-9187-fbc8c3c0b1a2" providerId="ADAL" clId="{6E298418-8BFE-4F74-B664-F137345F2852}"/>
    <pc:docChg chg="undo custSel addSld delSld modSld">
      <pc:chgData name="Jasmeen Kanwal" userId="9df2191d-4a76-4739-9187-fbc8c3c0b1a2" providerId="ADAL" clId="{6E298418-8BFE-4F74-B664-F137345F2852}" dt="2024-01-18T17:58:47.078" v="1560" actId="113"/>
      <pc:docMkLst>
        <pc:docMk/>
      </pc:docMkLst>
      <pc:sldChg chg="modSp mod">
        <pc:chgData name="Jasmeen Kanwal" userId="9df2191d-4a76-4739-9187-fbc8c3c0b1a2" providerId="ADAL" clId="{6E298418-8BFE-4F74-B664-F137345F2852}" dt="2024-01-12T17:22:33.937" v="1368" actId="20577"/>
        <pc:sldMkLst>
          <pc:docMk/>
          <pc:sldMk cId="1985860133" sldId="256"/>
        </pc:sldMkLst>
        <pc:spChg chg="mod">
          <ac:chgData name="Jasmeen Kanwal" userId="9df2191d-4a76-4739-9187-fbc8c3c0b1a2" providerId="ADAL" clId="{6E298418-8BFE-4F74-B664-F137345F2852}" dt="2024-01-12T17:22:33.937" v="1368" actId="20577"/>
          <ac:spMkLst>
            <pc:docMk/>
            <pc:sldMk cId="1985860133" sldId="256"/>
            <ac:spMk id="2" creationId="{00000000-0000-0000-0000-000000000000}"/>
          </ac:spMkLst>
        </pc:spChg>
      </pc:sldChg>
      <pc:sldChg chg="addSp modSp mod">
        <pc:chgData name="Jasmeen Kanwal" userId="9df2191d-4a76-4739-9187-fbc8c3c0b1a2" providerId="ADAL" clId="{6E298418-8BFE-4F74-B664-F137345F2852}" dt="2024-01-18T16:39:34.260" v="1434" actId="20577"/>
        <pc:sldMkLst>
          <pc:docMk/>
          <pc:sldMk cId="162375377" sldId="636"/>
        </pc:sldMkLst>
        <pc:spChg chg="add mod">
          <ac:chgData name="Jasmeen Kanwal" userId="9df2191d-4a76-4739-9187-fbc8c3c0b1a2" providerId="ADAL" clId="{6E298418-8BFE-4F74-B664-F137345F2852}" dt="2024-01-18T16:39:34.260" v="1434" actId="20577"/>
          <ac:spMkLst>
            <pc:docMk/>
            <pc:sldMk cId="162375377" sldId="636"/>
            <ac:spMk id="6" creationId="{4CD6F16E-FF55-47EB-A9E1-17CFC4809882}"/>
          </ac:spMkLst>
        </pc:spChg>
        <pc:picChg chg="mod">
          <ac:chgData name="Jasmeen Kanwal" userId="9df2191d-4a76-4739-9187-fbc8c3c0b1a2" providerId="ADAL" clId="{6E298418-8BFE-4F74-B664-F137345F2852}" dt="2024-01-18T16:39:07.012" v="1423" actId="14100"/>
          <ac:picMkLst>
            <pc:docMk/>
            <pc:sldMk cId="162375377" sldId="636"/>
            <ac:picMk id="5" creationId="{7924A941-DA1A-720D-5E17-EB6A4FC79F8A}"/>
          </ac:picMkLst>
        </pc:picChg>
      </pc:sldChg>
      <pc:sldChg chg="addSp modSp mod">
        <pc:chgData name="Jasmeen Kanwal" userId="9df2191d-4a76-4739-9187-fbc8c3c0b1a2" providerId="ADAL" clId="{6E298418-8BFE-4F74-B664-F137345F2852}" dt="2024-01-18T16:43:21.916" v="1445" actId="20577"/>
        <pc:sldMkLst>
          <pc:docMk/>
          <pc:sldMk cId="2846642718" sldId="638"/>
        </pc:sldMkLst>
        <pc:spChg chg="mod">
          <ac:chgData name="Jasmeen Kanwal" userId="9df2191d-4a76-4739-9187-fbc8c3c0b1a2" providerId="ADAL" clId="{6E298418-8BFE-4F74-B664-F137345F2852}" dt="2024-01-12T17:25:41.139" v="1375" actId="113"/>
          <ac:spMkLst>
            <pc:docMk/>
            <pc:sldMk cId="2846642718" sldId="638"/>
            <ac:spMk id="3" creationId="{10D0997A-0743-F944-BC9C-CD948BA861A3}"/>
          </ac:spMkLst>
        </pc:spChg>
        <pc:spChg chg="add mod">
          <ac:chgData name="Jasmeen Kanwal" userId="9df2191d-4a76-4739-9187-fbc8c3c0b1a2" providerId="ADAL" clId="{6E298418-8BFE-4F74-B664-F137345F2852}" dt="2024-01-18T16:43:21.916" v="1445" actId="20577"/>
          <ac:spMkLst>
            <pc:docMk/>
            <pc:sldMk cId="2846642718" sldId="638"/>
            <ac:spMk id="6" creationId="{2A8D8050-860E-49DD-B5F2-CF01424CDC7E}"/>
          </ac:spMkLst>
        </pc:spChg>
      </pc:sldChg>
      <pc:sldChg chg="modSp mod">
        <pc:chgData name="Jasmeen Kanwal" userId="9df2191d-4a76-4739-9187-fbc8c3c0b1a2" providerId="ADAL" clId="{6E298418-8BFE-4F74-B664-F137345F2852}" dt="2024-01-12T15:38:15.260" v="42" actId="113"/>
        <pc:sldMkLst>
          <pc:docMk/>
          <pc:sldMk cId="4085400618" sldId="640"/>
        </pc:sldMkLst>
        <pc:spChg chg="mod">
          <ac:chgData name="Jasmeen Kanwal" userId="9df2191d-4a76-4739-9187-fbc8c3c0b1a2" providerId="ADAL" clId="{6E298418-8BFE-4F74-B664-F137345F2852}" dt="2024-01-12T15:38:15.260" v="42" actId="113"/>
          <ac:spMkLst>
            <pc:docMk/>
            <pc:sldMk cId="4085400618" sldId="640"/>
            <ac:spMk id="3" creationId="{10D0997A-0743-F944-BC9C-CD948BA861A3}"/>
          </ac:spMkLst>
        </pc:spChg>
      </pc:sldChg>
      <pc:sldChg chg="addSp delSp modSp mod">
        <pc:chgData name="Jasmeen Kanwal" userId="9df2191d-4a76-4739-9187-fbc8c3c0b1a2" providerId="ADAL" clId="{6E298418-8BFE-4F74-B664-F137345F2852}" dt="2024-01-18T16:46:36.551" v="1456" actId="20577"/>
        <pc:sldMkLst>
          <pc:docMk/>
          <pc:sldMk cId="3688902809" sldId="641"/>
        </pc:sldMkLst>
        <pc:spChg chg="mod ord">
          <ac:chgData name="Jasmeen Kanwal" userId="9df2191d-4a76-4739-9187-fbc8c3c0b1a2" providerId="ADAL" clId="{6E298418-8BFE-4F74-B664-F137345F2852}" dt="2024-01-12T16:49:56.768" v="1353" actId="27636"/>
          <ac:spMkLst>
            <pc:docMk/>
            <pc:sldMk cId="3688902809" sldId="641"/>
            <ac:spMk id="3" creationId="{10D0997A-0743-F944-BC9C-CD948BA861A3}"/>
          </ac:spMkLst>
        </pc:spChg>
        <pc:spChg chg="add mod">
          <ac:chgData name="Jasmeen Kanwal" userId="9df2191d-4a76-4739-9187-fbc8c3c0b1a2" providerId="ADAL" clId="{6E298418-8BFE-4F74-B664-F137345F2852}" dt="2024-01-18T16:46:36.551" v="1456" actId="20577"/>
          <ac:spMkLst>
            <pc:docMk/>
            <pc:sldMk cId="3688902809" sldId="641"/>
            <ac:spMk id="6" creationId="{EB78E7CE-86FB-485C-A0D4-C06BBB24B755}"/>
          </ac:spMkLst>
        </pc:spChg>
        <pc:grpChg chg="add del mod ord">
          <ac:chgData name="Jasmeen Kanwal" userId="9df2191d-4a76-4739-9187-fbc8c3c0b1a2" providerId="ADAL" clId="{6E298418-8BFE-4F74-B664-F137345F2852}" dt="2024-01-12T15:58:14.782" v="103" actId="478"/>
          <ac:grpSpMkLst>
            <pc:docMk/>
            <pc:sldMk cId="3688902809" sldId="641"/>
            <ac:grpSpMk id="10" creationId="{9EE58597-3DCF-4E77-BBB6-15734D3209D6}"/>
          </ac:grpSpMkLst>
        </pc:grpChg>
        <pc:picChg chg="del mod">
          <ac:chgData name="Jasmeen Kanwal" userId="9df2191d-4a76-4739-9187-fbc8c3c0b1a2" providerId="ADAL" clId="{6E298418-8BFE-4F74-B664-F137345F2852}" dt="2024-01-12T15:38:26.273" v="44" actId="478"/>
          <ac:picMkLst>
            <pc:docMk/>
            <pc:sldMk cId="3688902809" sldId="641"/>
            <ac:picMk id="5" creationId="{F02275FE-B994-A32A-9285-588650925F1D}"/>
          </ac:picMkLst>
        </pc:picChg>
        <pc:picChg chg="add del mod">
          <ac:chgData name="Jasmeen Kanwal" userId="9df2191d-4a76-4739-9187-fbc8c3c0b1a2" providerId="ADAL" clId="{6E298418-8BFE-4F74-B664-F137345F2852}" dt="2024-01-12T15:44:17.886" v="55" actId="478"/>
          <ac:picMkLst>
            <pc:docMk/>
            <pc:sldMk cId="3688902809" sldId="641"/>
            <ac:picMk id="6" creationId="{ACD0B53A-5BCD-4974-B37C-959D13627086}"/>
          </ac:picMkLst>
        </pc:picChg>
        <pc:picChg chg="add mod modCrop">
          <ac:chgData name="Jasmeen Kanwal" userId="9df2191d-4a76-4739-9187-fbc8c3c0b1a2" providerId="ADAL" clId="{6E298418-8BFE-4F74-B664-F137345F2852}" dt="2024-01-12T15:48:46.679" v="79" actId="164"/>
          <ac:picMkLst>
            <pc:docMk/>
            <pc:sldMk cId="3688902809" sldId="641"/>
            <ac:picMk id="8" creationId="{C0EE22DE-F8A6-4D34-BAEB-33B2199C6D5E}"/>
          </ac:picMkLst>
        </pc:picChg>
        <pc:picChg chg="add mod modCrop">
          <ac:chgData name="Jasmeen Kanwal" userId="9df2191d-4a76-4739-9187-fbc8c3c0b1a2" providerId="ADAL" clId="{6E298418-8BFE-4F74-B664-F137345F2852}" dt="2024-01-12T15:48:46.679" v="79" actId="164"/>
          <ac:picMkLst>
            <pc:docMk/>
            <pc:sldMk cId="3688902809" sldId="641"/>
            <ac:picMk id="9" creationId="{91951EA3-B3F7-4C67-863F-1B5B770F3BE5}"/>
          </ac:picMkLst>
        </pc:picChg>
        <pc:picChg chg="add mod ord">
          <ac:chgData name="Jasmeen Kanwal" userId="9df2191d-4a76-4739-9187-fbc8c3c0b1a2" providerId="ADAL" clId="{6E298418-8BFE-4F74-B664-F137345F2852}" dt="2024-01-12T17:25:29.628" v="1373" actId="1076"/>
          <ac:picMkLst>
            <pc:docMk/>
            <pc:sldMk cId="3688902809" sldId="641"/>
            <ac:picMk id="12" creationId="{B20A881C-B4A7-47DD-B9E3-A536D5944664}"/>
          </ac:picMkLst>
        </pc:picChg>
      </pc:sldChg>
      <pc:sldChg chg="addSp modSp mod">
        <pc:chgData name="Jasmeen Kanwal" userId="9df2191d-4a76-4739-9187-fbc8c3c0b1a2" providerId="ADAL" clId="{6E298418-8BFE-4F74-B664-F137345F2852}" dt="2024-01-18T16:48:08.332" v="1474" actId="1076"/>
        <pc:sldMkLst>
          <pc:docMk/>
          <pc:sldMk cId="4093790829" sldId="643"/>
        </pc:sldMkLst>
        <pc:spChg chg="add mod">
          <ac:chgData name="Jasmeen Kanwal" userId="9df2191d-4a76-4739-9187-fbc8c3c0b1a2" providerId="ADAL" clId="{6E298418-8BFE-4F74-B664-F137345F2852}" dt="2024-01-18T16:48:08.332" v="1474" actId="1076"/>
          <ac:spMkLst>
            <pc:docMk/>
            <pc:sldMk cId="4093790829" sldId="643"/>
            <ac:spMk id="6" creationId="{D2BBB51C-FE4B-4CCD-A654-7D398AA9478B}"/>
          </ac:spMkLst>
        </pc:spChg>
        <pc:picChg chg="mod">
          <ac:chgData name="Jasmeen Kanwal" userId="9df2191d-4a76-4739-9187-fbc8c3c0b1a2" providerId="ADAL" clId="{6E298418-8BFE-4F74-B664-F137345F2852}" dt="2024-01-18T16:48:02.879" v="1472" actId="1076"/>
          <ac:picMkLst>
            <pc:docMk/>
            <pc:sldMk cId="4093790829" sldId="643"/>
            <ac:picMk id="5" creationId="{C4C367CE-2998-3194-3FCC-042B0DAABF4F}"/>
          </ac:picMkLst>
        </pc:picChg>
      </pc:sldChg>
      <pc:sldChg chg="addSp modSp mod">
        <pc:chgData name="Jasmeen Kanwal" userId="9df2191d-4a76-4739-9187-fbc8c3c0b1a2" providerId="ADAL" clId="{6E298418-8BFE-4F74-B664-F137345F2852}" dt="2024-01-18T16:51:19.063" v="1485" actId="20577"/>
        <pc:sldMkLst>
          <pc:docMk/>
          <pc:sldMk cId="322912253" sldId="646"/>
        </pc:sldMkLst>
        <pc:spChg chg="add mod">
          <ac:chgData name="Jasmeen Kanwal" userId="9df2191d-4a76-4739-9187-fbc8c3c0b1a2" providerId="ADAL" clId="{6E298418-8BFE-4F74-B664-F137345F2852}" dt="2024-01-18T16:51:19.063" v="1485" actId="20577"/>
          <ac:spMkLst>
            <pc:docMk/>
            <pc:sldMk cId="322912253" sldId="646"/>
            <ac:spMk id="6" creationId="{F50192B6-8217-4004-B1B3-FF0E8C1B4690}"/>
          </ac:spMkLst>
        </pc:spChg>
      </pc:sldChg>
      <pc:sldChg chg="addSp delSp modSp mod">
        <pc:chgData name="Jasmeen Kanwal" userId="9df2191d-4a76-4739-9187-fbc8c3c0b1a2" providerId="ADAL" clId="{6E298418-8BFE-4F74-B664-F137345F2852}" dt="2024-01-12T16:52:26.107" v="1354" actId="1076"/>
        <pc:sldMkLst>
          <pc:docMk/>
          <pc:sldMk cId="147684647" sldId="647"/>
        </pc:sldMkLst>
        <pc:spChg chg="mod">
          <ac:chgData name="Jasmeen Kanwal" userId="9df2191d-4a76-4739-9187-fbc8c3c0b1a2" providerId="ADAL" clId="{6E298418-8BFE-4F74-B664-F137345F2852}" dt="2024-01-12T16:46:05.112" v="1319" actId="20577"/>
          <ac:spMkLst>
            <pc:docMk/>
            <pc:sldMk cId="147684647" sldId="647"/>
            <ac:spMk id="2" creationId="{44AB9E1F-D279-0848-81D5-5F4992F1FB32}"/>
          </ac:spMkLst>
        </pc:spChg>
        <pc:spChg chg="mod">
          <ac:chgData name="Jasmeen Kanwal" userId="9df2191d-4a76-4739-9187-fbc8c3c0b1a2" providerId="ADAL" clId="{6E298418-8BFE-4F74-B664-F137345F2852}" dt="2024-01-12T16:49:22.254" v="1350" actId="1076"/>
          <ac:spMkLst>
            <pc:docMk/>
            <pc:sldMk cId="147684647" sldId="647"/>
            <ac:spMk id="3" creationId="{10D0997A-0743-F944-BC9C-CD948BA861A3}"/>
          </ac:spMkLst>
        </pc:spChg>
        <pc:picChg chg="del">
          <ac:chgData name="Jasmeen Kanwal" userId="9df2191d-4a76-4739-9187-fbc8c3c0b1a2" providerId="ADAL" clId="{6E298418-8BFE-4F74-B664-F137345F2852}" dt="2024-01-12T16:48:21.039" v="1342" actId="478"/>
          <ac:picMkLst>
            <pc:docMk/>
            <pc:sldMk cId="147684647" sldId="647"/>
            <ac:picMk id="4" creationId="{4CEBA2CC-F30E-702C-8EBE-6F6F47DF662D}"/>
          </ac:picMkLst>
        </pc:picChg>
        <pc:picChg chg="add mod">
          <ac:chgData name="Jasmeen Kanwal" userId="9df2191d-4a76-4739-9187-fbc8c3c0b1a2" providerId="ADAL" clId="{6E298418-8BFE-4F74-B664-F137345F2852}" dt="2024-01-12T16:52:26.107" v="1354" actId="1076"/>
          <ac:picMkLst>
            <pc:docMk/>
            <pc:sldMk cId="147684647" sldId="647"/>
            <ac:picMk id="5" creationId="{159B4317-D647-4F78-A019-EC9E267997D5}"/>
          </ac:picMkLst>
        </pc:picChg>
      </pc:sldChg>
      <pc:sldChg chg="addSp delSp modSp mod modNotesTx">
        <pc:chgData name="Jasmeen Kanwal" userId="9df2191d-4a76-4739-9187-fbc8c3c0b1a2" providerId="ADAL" clId="{6E298418-8BFE-4F74-B664-F137345F2852}" dt="2024-01-18T16:54:23.679" v="1499"/>
        <pc:sldMkLst>
          <pc:docMk/>
          <pc:sldMk cId="2865942707" sldId="648"/>
        </pc:sldMkLst>
        <pc:spChg chg="mod">
          <ac:chgData name="Jasmeen Kanwal" userId="9df2191d-4a76-4739-9187-fbc8c3c0b1a2" providerId="ADAL" clId="{6E298418-8BFE-4F74-B664-F137345F2852}" dt="2024-01-12T16:58:32.877" v="1356" actId="20577"/>
          <ac:spMkLst>
            <pc:docMk/>
            <pc:sldMk cId="2865942707" sldId="648"/>
            <ac:spMk id="3" creationId="{10D0997A-0743-F944-BC9C-CD948BA861A3}"/>
          </ac:spMkLst>
        </pc:spChg>
        <pc:spChg chg="add mod">
          <ac:chgData name="Jasmeen Kanwal" userId="9df2191d-4a76-4739-9187-fbc8c3c0b1a2" providerId="ADAL" clId="{6E298418-8BFE-4F74-B664-F137345F2852}" dt="2024-01-18T16:52:54.038" v="1495" actId="20577"/>
          <ac:spMkLst>
            <pc:docMk/>
            <pc:sldMk cId="2865942707" sldId="648"/>
            <ac:spMk id="7" creationId="{DF5C710F-56FA-4A68-889D-4F5CF5D694AB}"/>
          </ac:spMkLst>
        </pc:spChg>
        <pc:picChg chg="del">
          <ac:chgData name="Jasmeen Kanwal" userId="9df2191d-4a76-4739-9187-fbc8c3c0b1a2" providerId="ADAL" clId="{6E298418-8BFE-4F74-B664-F137345F2852}" dt="2024-01-12T16:34:27.449" v="714" actId="478"/>
          <ac:picMkLst>
            <pc:docMk/>
            <pc:sldMk cId="2865942707" sldId="648"/>
            <ac:picMk id="5" creationId="{FF3F17A2-6C78-66AF-CE21-6C4C6E20152A}"/>
          </ac:picMkLst>
        </pc:picChg>
        <pc:picChg chg="add mod">
          <ac:chgData name="Jasmeen Kanwal" userId="9df2191d-4a76-4739-9187-fbc8c3c0b1a2" providerId="ADAL" clId="{6E298418-8BFE-4F74-B664-F137345F2852}" dt="2024-01-18T16:51:48.501" v="1487" actId="14100"/>
          <ac:picMkLst>
            <pc:docMk/>
            <pc:sldMk cId="2865942707" sldId="648"/>
            <ac:picMk id="6" creationId="{287BA860-26D0-49D7-8AEF-AE3826E15972}"/>
          </ac:picMkLst>
        </pc:picChg>
      </pc:sldChg>
      <pc:sldChg chg="addSp delSp modSp mod">
        <pc:chgData name="Jasmeen Kanwal" userId="9df2191d-4a76-4739-9187-fbc8c3c0b1a2" providerId="ADAL" clId="{6E298418-8BFE-4F74-B664-F137345F2852}" dt="2024-01-12T16:22:53.853" v="713" actId="20577"/>
        <pc:sldMkLst>
          <pc:docMk/>
          <pc:sldMk cId="35659263" sldId="649"/>
        </pc:sldMkLst>
        <pc:spChg chg="mod">
          <ac:chgData name="Jasmeen Kanwal" userId="9df2191d-4a76-4739-9187-fbc8c3c0b1a2" providerId="ADAL" clId="{6E298418-8BFE-4F74-B664-F137345F2852}" dt="2024-01-12T16:22:53.853" v="713" actId="20577"/>
          <ac:spMkLst>
            <pc:docMk/>
            <pc:sldMk cId="35659263" sldId="649"/>
            <ac:spMk id="2" creationId="{44AB9E1F-D279-0848-81D5-5F4992F1FB32}"/>
          </ac:spMkLst>
        </pc:spChg>
        <pc:spChg chg="mod">
          <ac:chgData name="Jasmeen Kanwal" userId="9df2191d-4a76-4739-9187-fbc8c3c0b1a2" providerId="ADAL" clId="{6E298418-8BFE-4F74-B664-F137345F2852}" dt="2024-01-12T16:21:46.746" v="689" actId="20577"/>
          <ac:spMkLst>
            <pc:docMk/>
            <pc:sldMk cId="35659263" sldId="649"/>
            <ac:spMk id="3" creationId="{10D0997A-0743-F944-BC9C-CD948BA861A3}"/>
          </ac:spMkLst>
        </pc:spChg>
        <pc:picChg chg="del">
          <ac:chgData name="Jasmeen Kanwal" userId="9df2191d-4a76-4739-9187-fbc8c3c0b1a2" providerId="ADAL" clId="{6E298418-8BFE-4F74-B664-F137345F2852}" dt="2024-01-12T16:21:53.265" v="690" actId="478"/>
          <ac:picMkLst>
            <pc:docMk/>
            <pc:sldMk cId="35659263" sldId="649"/>
            <ac:picMk id="4" creationId="{DCB3BEEE-8145-8CDD-D3B5-171DE90956B4}"/>
          </ac:picMkLst>
        </pc:picChg>
        <pc:picChg chg="add mod">
          <ac:chgData name="Jasmeen Kanwal" userId="9df2191d-4a76-4739-9187-fbc8c3c0b1a2" providerId="ADAL" clId="{6E298418-8BFE-4F74-B664-F137345F2852}" dt="2024-01-12T16:22:42.068" v="700" actId="1076"/>
          <ac:picMkLst>
            <pc:docMk/>
            <pc:sldMk cId="35659263" sldId="649"/>
            <ac:picMk id="5" creationId="{80E8B8F7-4743-4C89-9B87-B6D9BC81BD0E}"/>
          </ac:picMkLst>
        </pc:picChg>
      </pc:sldChg>
      <pc:sldChg chg="addSp modSp mod modNotesTx">
        <pc:chgData name="Jasmeen Kanwal" userId="9df2191d-4a76-4739-9187-fbc8c3c0b1a2" providerId="ADAL" clId="{6E298418-8BFE-4F74-B664-F137345F2852}" dt="2024-01-18T17:00:57.233" v="1511" actId="1076"/>
        <pc:sldMkLst>
          <pc:docMk/>
          <pc:sldMk cId="474612890" sldId="650"/>
        </pc:sldMkLst>
        <pc:spChg chg="add mod">
          <ac:chgData name="Jasmeen Kanwal" userId="9df2191d-4a76-4739-9187-fbc8c3c0b1a2" providerId="ADAL" clId="{6E298418-8BFE-4F74-B664-F137345F2852}" dt="2024-01-18T17:00:57.233" v="1511" actId="1076"/>
          <ac:spMkLst>
            <pc:docMk/>
            <pc:sldMk cId="474612890" sldId="650"/>
            <ac:spMk id="6" creationId="{4F09A437-2ECE-4CBB-92F5-7A1ABA69513C}"/>
          </ac:spMkLst>
        </pc:spChg>
      </pc:sldChg>
      <pc:sldChg chg="addSp modSp mod">
        <pc:chgData name="Jasmeen Kanwal" userId="9df2191d-4a76-4739-9187-fbc8c3c0b1a2" providerId="ADAL" clId="{6E298418-8BFE-4F74-B664-F137345F2852}" dt="2024-01-18T17:10:59.332" v="1524" actId="20577"/>
        <pc:sldMkLst>
          <pc:docMk/>
          <pc:sldMk cId="187865759" sldId="652"/>
        </pc:sldMkLst>
        <pc:spChg chg="add mod">
          <ac:chgData name="Jasmeen Kanwal" userId="9df2191d-4a76-4739-9187-fbc8c3c0b1a2" providerId="ADAL" clId="{6E298418-8BFE-4F74-B664-F137345F2852}" dt="2024-01-18T17:10:59.332" v="1524" actId="20577"/>
          <ac:spMkLst>
            <pc:docMk/>
            <pc:sldMk cId="187865759" sldId="652"/>
            <ac:spMk id="6" creationId="{64F2AC43-44F3-4E0C-9445-9F91F2F0F5EF}"/>
          </ac:spMkLst>
        </pc:spChg>
      </pc:sldChg>
      <pc:sldChg chg="addSp modSp mod">
        <pc:chgData name="Jasmeen Kanwal" userId="9df2191d-4a76-4739-9187-fbc8c3c0b1a2" providerId="ADAL" clId="{6E298418-8BFE-4F74-B664-F137345F2852}" dt="2024-01-18T17:14:23.084" v="1535" actId="20577"/>
        <pc:sldMkLst>
          <pc:docMk/>
          <pc:sldMk cId="249496338" sldId="654"/>
        </pc:sldMkLst>
        <pc:spChg chg="mod">
          <ac:chgData name="Jasmeen Kanwal" userId="9df2191d-4a76-4739-9187-fbc8c3c0b1a2" providerId="ADAL" clId="{6E298418-8BFE-4F74-B664-F137345F2852}" dt="2024-01-18T17:13:06.538" v="1529" actId="1076"/>
          <ac:spMkLst>
            <pc:docMk/>
            <pc:sldMk cId="249496338" sldId="654"/>
            <ac:spMk id="9" creationId="{2798EDFC-C35C-C3A7-DDC9-0D6262D6E8CF}"/>
          </ac:spMkLst>
        </pc:spChg>
        <pc:spChg chg="add mod">
          <ac:chgData name="Jasmeen Kanwal" userId="9df2191d-4a76-4739-9187-fbc8c3c0b1a2" providerId="ADAL" clId="{6E298418-8BFE-4F74-B664-F137345F2852}" dt="2024-01-18T17:14:23.084" v="1535" actId="20577"/>
          <ac:spMkLst>
            <pc:docMk/>
            <pc:sldMk cId="249496338" sldId="654"/>
            <ac:spMk id="10" creationId="{92B8BCC5-23DA-44DC-9C58-E1A07B2AFB8B}"/>
          </ac:spMkLst>
        </pc:spChg>
        <pc:grpChg chg="mod">
          <ac:chgData name="Jasmeen Kanwal" userId="9df2191d-4a76-4739-9187-fbc8c3c0b1a2" providerId="ADAL" clId="{6E298418-8BFE-4F74-B664-F137345F2852}" dt="2024-01-18T17:13:06.538" v="1529" actId="1076"/>
          <ac:grpSpMkLst>
            <pc:docMk/>
            <pc:sldMk cId="249496338" sldId="654"/>
            <ac:grpSpMk id="5" creationId="{E941FB28-0E03-7405-2344-7BA97FBC712E}"/>
          </ac:grpSpMkLst>
        </pc:grpChg>
      </pc:sldChg>
      <pc:sldChg chg="addSp delSp modSp mod">
        <pc:chgData name="Jasmeen Kanwal" userId="9df2191d-4a76-4739-9187-fbc8c3c0b1a2" providerId="ADAL" clId="{6E298418-8BFE-4F74-B664-F137345F2852}" dt="2024-01-18T17:58:36.578" v="1557" actId="22"/>
        <pc:sldMkLst>
          <pc:docMk/>
          <pc:sldMk cId="2826022904" sldId="656"/>
        </pc:sldMkLst>
        <pc:spChg chg="mod">
          <ac:chgData name="Jasmeen Kanwal" userId="9df2191d-4a76-4739-9187-fbc8c3c0b1a2" providerId="ADAL" clId="{6E298418-8BFE-4F74-B664-F137345F2852}" dt="2024-01-17T10:26:06.803" v="1414" actId="20577"/>
          <ac:spMkLst>
            <pc:docMk/>
            <pc:sldMk cId="2826022904" sldId="656"/>
            <ac:spMk id="3" creationId="{10D0997A-0743-F944-BC9C-CD948BA861A3}"/>
          </ac:spMkLst>
        </pc:spChg>
        <pc:spChg chg="add mod">
          <ac:chgData name="Jasmeen Kanwal" userId="9df2191d-4a76-4739-9187-fbc8c3c0b1a2" providerId="ADAL" clId="{6E298418-8BFE-4F74-B664-F137345F2852}" dt="2024-01-18T17:58:17.605" v="1552" actId="20577"/>
          <ac:spMkLst>
            <pc:docMk/>
            <pc:sldMk cId="2826022904" sldId="656"/>
            <ac:spMk id="6" creationId="{7E2CF1C2-E878-4250-B3F0-64DFC52EC719}"/>
          </ac:spMkLst>
        </pc:spChg>
        <pc:spChg chg="add del">
          <ac:chgData name="Jasmeen Kanwal" userId="9df2191d-4a76-4739-9187-fbc8c3c0b1a2" providerId="ADAL" clId="{6E298418-8BFE-4F74-B664-F137345F2852}" dt="2024-01-18T17:58:36.578" v="1557" actId="22"/>
          <ac:spMkLst>
            <pc:docMk/>
            <pc:sldMk cId="2826022904" sldId="656"/>
            <ac:spMk id="8" creationId="{DAB3B121-5A7A-4B3F-8672-1318450C993D}"/>
          </ac:spMkLst>
        </pc:spChg>
        <pc:picChg chg="mod">
          <ac:chgData name="Jasmeen Kanwal" userId="9df2191d-4a76-4739-9187-fbc8c3c0b1a2" providerId="ADAL" clId="{6E298418-8BFE-4F74-B664-F137345F2852}" dt="2024-01-18T17:58:30.437" v="1555" actId="1076"/>
          <ac:picMkLst>
            <pc:docMk/>
            <pc:sldMk cId="2826022904" sldId="656"/>
            <ac:picMk id="4" creationId="{D970ABBF-71FF-455B-949C-CD18278F5B14}"/>
          </ac:picMkLst>
        </pc:picChg>
      </pc:sldChg>
      <pc:sldChg chg="modSp add del mod">
        <pc:chgData name="Jasmeen Kanwal" userId="9df2191d-4a76-4739-9187-fbc8c3c0b1a2" providerId="ADAL" clId="{6E298418-8BFE-4F74-B664-F137345F2852}" dt="2024-01-18T16:39:46.926" v="1437" actId="47"/>
        <pc:sldMkLst>
          <pc:docMk/>
          <pc:sldMk cId="550829816" sldId="657"/>
        </pc:sldMkLst>
        <pc:spChg chg="mod">
          <ac:chgData name="Jasmeen Kanwal" userId="9df2191d-4a76-4739-9187-fbc8c3c0b1a2" providerId="ADAL" clId="{6E298418-8BFE-4F74-B664-F137345F2852}" dt="2024-01-12T17:22:58.442" v="1370" actId="113"/>
          <ac:spMkLst>
            <pc:docMk/>
            <pc:sldMk cId="550829816" sldId="657"/>
            <ac:spMk id="3" creationId="{10D0997A-0743-F944-BC9C-CD948BA861A3}"/>
          </ac:spMkLst>
        </pc:spChg>
      </pc:sldChg>
      <pc:sldChg chg="addSp modSp add mod">
        <pc:chgData name="Jasmeen Kanwal" userId="9df2191d-4a76-4739-9187-fbc8c3c0b1a2" providerId="ADAL" clId="{6E298418-8BFE-4F74-B664-F137345F2852}" dt="2024-01-18T16:43:16.561" v="1444" actId="20577"/>
        <pc:sldMkLst>
          <pc:docMk/>
          <pc:sldMk cId="3458431694" sldId="658"/>
        </pc:sldMkLst>
        <pc:spChg chg="add mod">
          <ac:chgData name="Jasmeen Kanwal" userId="9df2191d-4a76-4739-9187-fbc8c3c0b1a2" providerId="ADAL" clId="{6E298418-8BFE-4F74-B664-F137345F2852}" dt="2024-01-18T16:43:16.561" v="1444" actId="20577"/>
          <ac:spMkLst>
            <pc:docMk/>
            <pc:sldMk cId="3458431694" sldId="658"/>
            <ac:spMk id="5" creationId="{535E844B-A96B-4C98-BAC1-6D1BAA4D5962}"/>
          </ac:spMkLst>
        </pc:spChg>
      </pc:sldChg>
      <pc:sldChg chg="addSp modSp add mod">
        <pc:chgData name="Jasmeen Kanwal" userId="9df2191d-4a76-4739-9187-fbc8c3c0b1a2" providerId="ADAL" clId="{6E298418-8BFE-4F74-B664-F137345F2852}" dt="2024-01-18T16:46:45.643" v="1457"/>
        <pc:sldMkLst>
          <pc:docMk/>
          <pc:sldMk cId="2388251230" sldId="659"/>
        </pc:sldMkLst>
        <pc:spChg chg="mod">
          <ac:chgData name="Jasmeen Kanwal" userId="9df2191d-4a76-4739-9187-fbc8c3c0b1a2" providerId="ADAL" clId="{6E298418-8BFE-4F74-B664-F137345F2852}" dt="2024-01-12T17:25:57.156" v="1377" actId="113"/>
          <ac:spMkLst>
            <pc:docMk/>
            <pc:sldMk cId="2388251230" sldId="659"/>
            <ac:spMk id="3" creationId="{10D0997A-0743-F944-BC9C-CD948BA861A3}"/>
          </ac:spMkLst>
        </pc:spChg>
        <pc:spChg chg="add mod">
          <ac:chgData name="Jasmeen Kanwal" userId="9df2191d-4a76-4739-9187-fbc8c3c0b1a2" providerId="ADAL" clId="{6E298418-8BFE-4F74-B664-F137345F2852}" dt="2024-01-18T16:46:45.643" v="1457"/>
          <ac:spMkLst>
            <pc:docMk/>
            <pc:sldMk cId="2388251230" sldId="659"/>
            <ac:spMk id="5" creationId="{0065E097-343A-4313-B23C-995CA9555E84}"/>
          </ac:spMkLst>
        </pc:spChg>
      </pc:sldChg>
      <pc:sldChg chg="modSp add del mod">
        <pc:chgData name="Jasmeen Kanwal" userId="9df2191d-4a76-4739-9187-fbc8c3c0b1a2" providerId="ADAL" clId="{6E298418-8BFE-4F74-B664-F137345F2852}" dt="2024-01-18T16:48:17.429" v="1476" actId="47"/>
        <pc:sldMkLst>
          <pc:docMk/>
          <pc:sldMk cId="2607969074" sldId="660"/>
        </pc:sldMkLst>
        <pc:spChg chg="mod">
          <ac:chgData name="Jasmeen Kanwal" userId="9df2191d-4a76-4739-9187-fbc8c3c0b1a2" providerId="ADAL" clId="{6E298418-8BFE-4F74-B664-F137345F2852}" dt="2024-01-12T17:26:07.037" v="1379" actId="113"/>
          <ac:spMkLst>
            <pc:docMk/>
            <pc:sldMk cId="2607969074" sldId="660"/>
            <ac:spMk id="3" creationId="{10D0997A-0743-F944-BC9C-CD948BA861A3}"/>
          </ac:spMkLst>
        </pc:spChg>
      </pc:sldChg>
      <pc:sldChg chg="addSp modSp add mod">
        <pc:chgData name="Jasmeen Kanwal" userId="9df2191d-4a76-4739-9187-fbc8c3c0b1a2" providerId="ADAL" clId="{6E298418-8BFE-4F74-B664-F137345F2852}" dt="2024-01-18T16:51:25.417" v="1486"/>
        <pc:sldMkLst>
          <pc:docMk/>
          <pc:sldMk cId="2015842746" sldId="661"/>
        </pc:sldMkLst>
        <pc:spChg chg="mod">
          <ac:chgData name="Jasmeen Kanwal" userId="9df2191d-4a76-4739-9187-fbc8c3c0b1a2" providerId="ADAL" clId="{6E298418-8BFE-4F74-B664-F137345F2852}" dt="2024-01-12T17:26:18.597" v="1381" actId="113"/>
          <ac:spMkLst>
            <pc:docMk/>
            <pc:sldMk cId="2015842746" sldId="661"/>
            <ac:spMk id="3" creationId="{10D0997A-0743-F944-BC9C-CD948BA861A3}"/>
          </ac:spMkLst>
        </pc:spChg>
        <pc:spChg chg="add mod">
          <ac:chgData name="Jasmeen Kanwal" userId="9df2191d-4a76-4739-9187-fbc8c3c0b1a2" providerId="ADAL" clId="{6E298418-8BFE-4F74-B664-F137345F2852}" dt="2024-01-18T16:51:25.417" v="1486"/>
          <ac:spMkLst>
            <pc:docMk/>
            <pc:sldMk cId="2015842746" sldId="661"/>
            <ac:spMk id="5" creationId="{DDF43D97-0461-401E-BBED-DA0493169B11}"/>
          </ac:spMkLst>
        </pc:spChg>
      </pc:sldChg>
      <pc:sldChg chg="modSp add del mod">
        <pc:chgData name="Jasmeen Kanwal" userId="9df2191d-4a76-4739-9187-fbc8c3c0b1a2" providerId="ADAL" clId="{6E298418-8BFE-4F74-B664-F137345F2852}" dt="2024-01-18T16:53:00.040" v="1497" actId="47"/>
        <pc:sldMkLst>
          <pc:docMk/>
          <pc:sldMk cId="145799759" sldId="662"/>
        </pc:sldMkLst>
        <pc:spChg chg="mod">
          <ac:chgData name="Jasmeen Kanwal" userId="9df2191d-4a76-4739-9187-fbc8c3c0b1a2" providerId="ADAL" clId="{6E298418-8BFE-4F74-B664-F137345F2852}" dt="2024-01-12T17:26:30.731" v="1383" actId="113"/>
          <ac:spMkLst>
            <pc:docMk/>
            <pc:sldMk cId="145799759" sldId="662"/>
            <ac:spMk id="3" creationId="{10D0997A-0743-F944-BC9C-CD948BA861A3}"/>
          </ac:spMkLst>
        </pc:spChg>
      </pc:sldChg>
      <pc:sldChg chg="addSp modSp add mod modNotesTx">
        <pc:chgData name="Jasmeen Kanwal" userId="9df2191d-4a76-4739-9187-fbc8c3c0b1a2" providerId="ADAL" clId="{6E298418-8BFE-4F74-B664-F137345F2852}" dt="2024-01-18T17:01:00.096" v="1512"/>
        <pc:sldMkLst>
          <pc:docMk/>
          <pc:sldMk cId="238904508" sldId="663"/>
        </pc:sldMkLst>
        <pc:spChg chg="mod">
          <ac:chgData name="Jasmeen Kanwal" userId="9df2191d-4a76-4739-9187-fbc8c3c0b1a2" providerId="ADAL" clId="{6E298418-8BFE-4F74-B664-F137345F2852}" dt="2024-01-12T17:27:04.561" v="1388" actId="14100"/>
          <ac:spMkLst>
            <pc:docMk/>
            <pc:sldMk cId="238904508" sldId="663"/>
            <ac:spMk id="3" creationId="{10D0997A-0743-F944-BC9C-CD948BA861A3}"/>
          </ac:spMkLst>
        </pc:spChg>
        <pc:spChg chg="add mod">
          <ac:chgData name="Jasmeen Kanwal" userId="9df2191d-4a76-4739-9187-fbc8c3c0b1a2" providerId="ADAL" clId="{6E298418-8BFE-4F74-B664-F137345F2852}" dt="2024-01-18T17:01:00.096" v="1512"/>
          <ac:spMkLst>
            <pc:docMk/>
            <pc:sldMk cId="238904508" sldId="663"/>
            <ac:spMk id="6" creationId="{C3761C98-ADEA-4B1D-9ECE-E5AE390510D7}"/>
          </ac:spMkLst>
        </pc:spChg>
      </pc:sldChg>
      <pc:sldChg chg="addSp modSp add mod">
        <pc:chgData name="Jasmeen Kanwal" userId="9df2191d-4a76-4739-9187-fbc8c3c0b1a2" providerId="ADAL" clId="{6E298418-8BFE-4F74-B664-F137345F2852}" dt="2024-01-18T17:11:05.171" v="1525"/>
        <pc:sldMkLst>
          <pc:docMk/>
          <pc:sldMk cId="1770363961" sldId="664"/>
        </pc:sldMkLst>
        <pc:spChg chg="mod">
          <ac:chgData name="Jasmeen Kanwal" userId="9df2191d-4a76-4739-9187-fbc8c3c0b1a2" providerId="ADAL" clId="{6E298418-8BFE-4F74-B664-F137345F2852}" dt="2024-01-12T17:27:17.193" v="1390" actId="113"/>
          <ac:spMkLst>
            <pc:docMk/>
            <pc:sldMk cId="1770363961" sldId="664"/>
            <ac:spMk id="3" creationId="{10D0997A-0743-F944-BC9C-CD948BA861A3}"/>
          </ac:spMkLst>
        </pc:spChg>
        <pc:spChg chg="add mod">
          <ac:chgData name="Jasmeen Kanwal" userId="9df2191d-4a76-4739-9187-fbc8c3c0b1a2" providerId="ADAL" clId="{6E298418-8BFE-4F74-B664-F137345F2852}" dt="2024-01-18T17:11:05.171" v="1525"/>
          <ac:spMkLst>
            <pc:docMk/>
            <pc:sldMk cId="1770363961" sldId="664"/>
            <ac:spMk id="5" creationId="{72BE2BCF-EAB8-44C5-A6F0-FAE180CBC9F6}"/>
          </ac:spMkLst>
        </pc:spChg>
      </pc:sldChg>
      <pc:sldChg chg="modSp add del mod">
        <pc:chgData name="Jasmeen Kanwal" userId="9df2191d-4a76-4739-9187-fbc8c3c0b1a2" providerId="ADAL" clId="{6E298418-8BFE-4F74-B664-F137345F2852}" dt="2024-01-18T17:14:32.929" v="1537" actId="47"/>
        <pc:sldMkLst>
          <pc:docMk/>
          <pc:sldMk cId="2432665961" sldId="665"/>
        </pc:sldMkLst>
        <pc:spChg chg="mod">
          <ac:chgData name="Jasmeen Kanwal" userId="9df2191d-4a76-4739-9187-fbc8c3c0b1a2" providerId="ADAL" clId="{6E298418-8BFE-4F74-B664-F137345F2852}" dt="2024-01-12T17:27:50.133" v="1392" actId="113"/>
          <ac:spMkLst>
            <pc:docMk/>
            <pc:sldMk cId="2432665961" sldId="665"/>
            <ac:spMk id="3" creationId="{10D0997A-0743-F944-BC9C-CD948BA861A3}"/>
          </ac:spMkLst>
        </pc:spChg>
      </pc:sldChg>
      <pc:sldChg chg="modSp add del mod">
        <pc:chgData name="Jasmeen Kanwal" userId="9df2191d-4a76-4739-9187-fbc8c3c0b1a2" providerId="ADAL" clId="{6E298418-8BFE-4F74-B664-F137345F2852}" dt="2024-01-18T17:58:41.755" v="1559" actId="47"/>
        <pc:sldMkLst>
          <pc:docMk/>
          <pc:sldMk cId="3020387796" sldId="666"/>
        </pc:sldMkLst>
        <pc:spChg chg="mod">
          <ac:chgData name="Jasmeen Kanwal" userId="9df2191d-4a76-4739-9187-fbc8c3c0b1a2" providerId="ADAL" clId="{6E298418-8BFE-4F74-B664-F137345F2852}" dt="2024-01-17T10:27:27.264" v="1422" actId="20577"/>
          <ac:spMkLst>
            <pc:docMk/>
            <pc:sldMk cId="3020387796" sldId="666"/>
            <ac:spMk id="3" creationId="{10D0997A-0743-F944-BC9C-CD948BA861A3}"/>
          </ac:spMkLst>
        </pc:spChg>
      </pc:sldChg>
      <pc:sldChg chg="modSp add mod">
        <pc:chgData name="Jasmeen Kanwal" userId="9df2191d-4a76-4739-9187-fbc8c3c0b1a2" providerId="ADAL" clId="{6E298418-8BFE-4F74-B664-F137345F2852}" dt="2024-01-18T16:39:44.446" v="1436" actId="113"/>
        <pc:sldMkLst>
          <pc:docMk/>
          <pc:sldMk cId="1938013995" sldId="667"/>
        </pc:sldMkLst>
        <pc:spChg chg="mod">
          <ac:chgData name="Jasmeen Kanwal" userId="9df2191d-4a76-4739-9187-fbc8c3c0b1a2" providerId="ADAL" clId="{6E298418-8BFE-4F74-B664-F137345F2852}" dt="2024-01-18T16:39:44.446" v="1436" actId="113"/>
          <ac:spMkLst>
            <pc:docMk/>
            <pc:sldMk cId="1938013995" sldId="667"/>
            <ac:spMk id="3" creationId="{10D0997A-0743-F944-BC9C-CD948BA861A3}"/>
          </ac:spMkLst>
        </pc:spChg>
      </pc:sldChg>
      <pc:sldChg chg="modSp add mod">
        <pc:chgData name="Jasmeen Kanwal" userId="9df2191d-4a76-4739-9187-fbc8c3c0b1a2" providerId="ADAL" clId="{6E298418-8BFE-4F74-B664-F137345F2852}" dt="2024-01-18T16:48:21.390" v="1477" actId="113"/>
        <pc:sldMkLst>
          <pc:docMk/>
          <pc:sldMk cId="2111642173" sldId="668"/>
        </pc:sldMkLst>
        <pc:spChg chg="mod">
          <ac:chgData name="Jasmeen Kanwal" userId="9df2191d-4a76-4739-9187-fbc8c3c0b1a2" providerId="ADAL" clId="{6E298418-8BFE-4F74-B664-F137345F2852}" dt="2024-01-18T16:48:21.390" v="1477" actId="113"/>
          <ac:spMkLst>
            <pc:docMk/>
            <pc:sldMk cId="2111642173" sldId="668"/>
            <ac:spMk id="3" creationId="{10D0997A-0743-F944-BC9C-CD948BA861A3}"/>
          </ac:spMkLst>
        </pc:spChg>
      </pc:sldChg>
      <pc:sldChg chg="new del">
        <pc:chgData name="Jasmeen Kanwal" userId="9df2191d-4a76-4739-9187-fbc8c3c0b1a2" providerId="ADAL" clId="{6E298418-8BFE-4F74-B664-F137345F2852}" dt="2024-01-18T16:43:56.210" v="1447" actId="47"/>
        <pc:sldMkLst>
          <pc:docMk/>
          <pc:sldMk cId="2418885208" sldId="668"/>
        </pc:sldMkLst>
      </pc:sldChg>
      <pc:sldChg chg="modSp add mod modNotesTx">
        <pc:chgData name="Jasmeen Kanwal" userId="9df2191d-4a76-4739-9187-fbc8c3c0b1a2" providerId="ADAL" clId="{6E298418-8BFE-4F74-B664-F137345F2852}" dt="2024-01-18T16:54:27.978" v="1500"/>
        <pc:sldMkLst>
          <pc:docMk/>
          <pc:sldMk cId="106093448" sldId="669"/>
        </pc:sldMkLst>
        <pc:spChg chg="mod">
          <ac:chgData name="Jasmeen Kanwal" userId="9df2191d-4a76-4739-9187-fbc8c3c0b1a2" providerId="ADAL" clId="{6E298418-8BFE-4F74-B664-F137345F2852}" dt="2024-01-18T16:53:04.176" v="1498" actId="113"/>
          <ac:spMkLst>
            <pc:docMk/>
            <pc:sldMk cId="106093448" sldId="669"/>
            <ac:spMk id="3" creationId="{10D0997A-0743-F944-BC9C-CD948BA861A3}"/>
          </ac:spMkLst>
        </pc:spChg>
      </pc:sldChg>
      <pc:sldChg chg="modSp add mod">
        <pc:chgData name="Jasmeen Kanwal" userId="9df2191d-4a76-4739-9187-fbc8c3c0b1a2" providerId="ADAL" clId="{6E298418-8BFE-4F74-B664-F137345F2852}" dt="2024-01-18T17:14:36.931" v="1538" actId="113"/>
        <pc:sldMkLst>
          <pc:docMk/>
          <pc:sldMk cId="875394574" sldId="670"/>
        </pc:sldMkLst>
        <pc:spChg chg="mod">
          <ac:chgData name="Jasmeen Kanwal" userId="9df2191d-4a76-4739-9187-fbc8c3c0b1a2" providerId="ADAL" clId="{6E298418-8BFE-4F74-B664-F137345F2852}" dt="2024-01-18T17:14:36.931" v="1538" actId="113"/>
          <ac:spMkLst>
            <pc:docMk/>
            <pc:sldMk cId="875394574" sldId="670"/>
            <ac:spMk id="3" creationId="{10D0997A-0743-F944-BC9C-CD948BA861A3}"/>
          </ac:spMkLst>
        </pc:spChg>
      </pc:sldChg>
      <pc:sldChg chg="modSp add mod">
        <pc:chgData name="Jasmeen Kanwal" userId="9df2191d-4a76-4739-9187-fbc8c3c0b1a2" providerId="ADAL" clId="{6E298418-8BFE-4F74-B664-F137345F2852}" dt="2024-01-18T17:58:47.078" v="1560" actId="113"/>
        <pc:sldMkLst>
          <pc:docMk/>
          <pc:sldMk cId="3945877694" sldId="671"/>
        </pc:sldMkLst>
        <pc:spChg chg="mod">
          <ac:chgData name="Jasmeen Kanwal" userId="9df2191d-4a76-4739-9187-fbc8c3c0b1a2" providerId="ADAL" clId="{6E298418-8BFE-4F74-B664-F137345F2852}" dt="2024-01-18T17:58:47.078" v="1560" actId="113"/>
          <ac:spMkLst>
            <pc:docMk/>
            <pc:sldMk cId="3945877694" sldId="671"/>
            <ac:spMk id="3" creationId="{10D0997A-0743-F944-BC9C-CD948BA861A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C06597-1E23-4FF9-A453-4EDDC5642AC5}" type="datetimeFigureOut">
              <a:rPr lang="en-GB" smtClean="0"/>
              <a:t>18/01/2024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1760E5-29C1-45D9-9C31-5AD85F209C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2635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35F6AB-D986-47E8-B994-724721041D0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00776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35F6AB-D986-47E8-B994-724721041D0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7965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GB" sz="1200" b="1" dirty="0">
                <a:solidFill>
                  <a:srgbClr val="6C587C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 (Headings CS)"/>
              </a:rPr>
              <a:t>Pie charts </a:t>
            </a:r>
            <a:r>
              <a:rPr lang="en-GB" sz="1200" dirty="0">
                <a:solidFill>
                  <a:srgbClr val="6C587C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 (Headings CS)"/>
              </a:rPr>
              <a:t>show the </a:t>
            </a:r>
            <a:r>
              <a:rPr lang="en-GB" sz="1200" b="1" dirty="0">
                <a:solidFill>
                  <a:srgbClr val="6C587C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 (Headings CS)"/>
              </a:rPr>
              <a:t>proportion of a whole</a:t>
            </a:r>
            <a:r>
              <a:rPr lang="en-GB" sz="1200" dirty="0">
                <a:solidFill>
                  <a:srgbClr val="6C587C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 (Headings CS)"/>
              </a:rPr>
              <a:t>. The total of the pie must add up to 100%.</a:t>
            </a:r>
          </a:p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GB" sz="1200" dirty="0">
                <a:solidFill>
                  <a:srgbClr val="6C587C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 (Headings CS)"/>
              </a:rPr>
              <a:t>Pie charts are often not the best choice of graph to use, since it is much more difficult for human brains to estimate relative angles, or segments of the chart. </a:t>
            </a:r>
          </a:p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GB" sz="1200" dirty="0">
                <a:solidFill>
                  <a:srgbClr val="6C587C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 (Headings CS)"/>
              </a:rPr>
              <a:t>When they are used with more than two or three segments it is very difficult to pick out slivers or compare relative segment sizes. </a:t>
            </a:r>
          </a:p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GB" sz="1200" dirty="0">
                <a:solidFill>
                  <a:srgbClr val="6C587C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 (Headings CS)"/>
              </a:rPr>
              <a:t>A bar chart can always be used in place of a pie chart and is much clearer to read.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35F6AB-D986-47E8-B994-724721041D0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49809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GB" sz="1200" b="1" dirty="0">
                <a:solidFill>
                  <a:srgbClr val="6C587C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 (Headings CS)"/>
              </a:rPr>
              <a:t>Pie charts </a:t>
            </a:r>
            <a:r>
              <a:rPr lang="en-GB" sz="1200" dirty="0">
                <a:solidFill>
                  <a:srgbClr val="6C587C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 (Headings CS)"/>
              </a:rPr>
              <a:t>show the </a:t>
            </a:r>
            <a:r>
              <a:rPr lang="en-GB" sz="1200" b="1" dirty="0">
                <a:solidFill>
                  <a:srgbClr val="6C587C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 (Headings CS)"/>
              </a:rPr>
              <a:t>proportion of a whole</a:t>
            </a:r>
            <a:r>
              <a:rPr lang="en-GB" sz="1200" dirty="0">
                <a:solidFill>
                  <a:srgbClr val="6C587C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 (Headings CS)"/>
              </a:rPr>
              <a:t>. The total of the pie must add up to 100%.</a:t>
            </a:r>
          </a:p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GB" sz="1200" dirty="0">
                <a:solidFill>
                  <a:srgbClr val="6C587C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 (Headings CS)"/>
              </a:rPr>
              <a:t>Pie charts are often not the best choice of graph to use, since it is much more difficult for human brains to estimate relative angles, or segments of the chart. </a:t>
            </a:r>
          </a:p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GB" sz="1200" dirty="0">
                <a:solidFill>
                  <a:srgbClr val="6C587C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 (Headings CS)"/>
              </a:rPr>
              <a:t>When they are used with more than two or three segments it is very difficult to pick out slivers or compare relative segment sizes. </a:t>
            </a:r>
          </a:p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GB" sz="1200" dirty="0">
                <a:solidFill>
                  <a:srgbClr val="6C587C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 (Headings CS)"/>
              </a:rPr>
              <a:t>A bar chart can always be used in place of a pie chart and is much clearer to read.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35F6AB-D986-47E8-B994-724721041D0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10229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35F6AB-D986-47E8-B994-724721041D0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69765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GB" sz="1200" dirty="0">
                <a:solidFill>
                  <a:srgbClr val="6C587C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 (Headings CS)"/>
              </a:rPr>
              <a:t>A </a:t>
            </a:r>
            <a:r>
              <a:rPr lang="en-GB" sz="1200" b="1" dirty="0">
                <a:solidFill>
                  <a:srgbClr val="6C587C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 (Headings CS)"/>
              </a:rPr>
              <a:t>time series graph </a:t>
            </a:r>
            <a:r>
              <a:rPr lang="en-GB" sz="1200" dirty="0">
                <a:solidFill>
                  <a:srgbClr val="6C587C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 (Headings CS)"/>
              </a:rPr>
              <a:t>is a special type of line graph, with time on the x-axis and regular repeated measurements of a variable on the y-axis. </a:t>
            </a:r>
          </a:p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GB" sz="1200" dirty="0">
                <a:solidFill>
                  <a:srgbClr val="6C587C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 (Headings CS)"/>
              </a:rPr>
              <a:t>Time series are good for spotting </a:t>
            </a:r>
            <a:r>
              <a:rPr lang="en-GB" sz="1200" b="1" dirty="0">
                <a:solidFill>
                  <a:srgbClr val="6C587C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 (Headings CS)"/>
              </a:rPr>
              <a:t>long term trends</a:t>
            </a:r>
            <a:r>
              <a:rPr lang="en-GB" sz="1200" dirty="0">
                <a:solidFill>
                  <a:srgbClr val="6C587C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 (Headings CS)"/>
              </a:rPr>
              <a:t> like a regular seasonal variation.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35F6AB-D986-47E8-B994-724721041D0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7805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GB" sz="1200" dirty="0">
                <a:solidFill>
                  <a:srgbClr val="6C587C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 (Headings CS)"/>
              </a:rPr>
              <a:t>A </a:t>
            </a:r>
            <a:r>
              <a:rPr lang="en-GB" sz="1200" b="1" dirty="0">
                <a:solidFill>
                  <a:srgbClr val="6C587C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 (Headings CS)"/>
              </a:rPr>
              <a:t>time series graph </a:t>
            </a:r>
            <a:r>
              <a:rPr lang="en-GB" sz="1200" dirty="0">
                <a:solidFill>
                  <a:srgbClr val="6C587C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 (Headings CS)"/>
              </a:rPr>
              <a:t>is a special type of line graph, with time on the x-axis and regular repeated measurements of a variable on the y-axis. </a:t>
            </a:r>
          </a:p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GB" sz="1200" dirty="0">
                <a:solidFill>
                  <a:srgbClr val="6C587C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 (Headings CS)"/>
              </a:rPr>
              <a:t>Time series are good for spotting </a:t>
            </a:r>
            <a:r>
              <a:rPr lang="en-GB" sz="1200" b="1" dirty="0">
                <a:solidFill>
                  <a:srgbClr val="6C587C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 (Headings CS)"/>
              </a:rPr>
              <a:t>long term trends</a:t>
            </a:r>
            <a:r>
              <a:rPr lang="en-GB" sz="1200" dirty="0">
                <a:solidFill>
                  <a:srgbClr val="6C587C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 (Headings CS)"/>
              </a:rPr>
              <a:t> like a regular seasonal variation.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35F6AB-D986-47E8-B994-724721041D0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87814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35F6AB-D986-47E8-B994-724721041D0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4296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GB" sz="1200" b="1" dirty="0">
                <a:solidFill>
                  <a:srgbClr val="6C587C"/>
                </a:solidFill>
                <a:latin typeface="Montserrat" panose="00000500000000000000" pitchFamily="2" charset="0"/>
                <a:ea typeface="Times New Roman" panose="02020603050405020304" pitchFamily="18" charset="0"/>
                <a:cs typeface="Times New Roman (Headings CS)"/>
              </a:rPr>
              <a:t>S</a:t>
            </a:r>
            <a:r>
              <a:rPr lang="en-GB" sz="1200" b="1" dirty="0">
                <a:solidFill>
                  <a:srgbClr val="6C587C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 (Headings CS)"/>
              </a:rPr>
              <a:t>tacked bar charts </a:t>
            </a:r>
            <a:r>
              <a:rPr lang="en-GB" sz="1200" dirty="0">
                <a:solidFill>
                  <a:srgbClr val="6C587C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 (Headings CS)"/>
              </a:rPr>
              <a:t>can show </a:t>
            </a:r>
            <a:r>
              <a:rPr lang="en-GB" sz="1200" b="1" dirty="0">
                <a:solidFill>
                  <a:srgbClr val="6C587C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 (Headings CS)"/>
              </a:rPr>
              <a:t>proportions of a whole </a:t>
            </a:r>
            <a:r>
              <a:rPr lang="en-GB" sz="1200" dirty="0">
                <a:solidFill>
                  <a:srgbClr val="6C587C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 (Headings CS)"/>
              </a:rPr>
              <a:t>and how they change across a varying quantity such as time. </a:t>
            </a:r>
          </a:p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GB" sz="1200" dirty="0">
                <a:solidFill>
                  <a:srgbClr val="6C587C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 (Headings CS)"/>
              </a:rPr>
              <a:t>Like an area chart, they are able to demonstrate trends in proportions.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35F6AB-D986-47E8-B994-724721041D00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71029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GB" sz="1200" b="1" dirty="0">
                <a:solidFill>
                  <a:srgbClr val="6C587C"/>
                </a:solidFill>
                <a:latin typeface="Montserrat" panose="00000500000000000000" pitchFamily="2" charset="0"/>
                <a:ea typeface="Times New Roman" panose="02020603050405020304" pitchFamily="18" charset="0"/>
                <a:cs typeface="Times New Roman (Headings CS)"/>
              </a:rPr>
              <a:t>S</a:t>
            </a:r>
            <a:r>
              <a:rPr lang="en-GB" sz="1200" b="1" dirty="0">
                <a:solidFill>
                  <a:srgbClr val="6C587C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 (Headings CS)"/>
              </a:rPr>
              <a:t>tacked bar charts </a:t>
            </a:r>
            <a:r>
              <a:rPr lang="en-GB" sz="1200" dirty="0">
                <a:solidFill>
                  <a:srgbClr val="6C587C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 (Headings CS)"/>
              </a:rPr>
              <a:t>can show </a:t>
            </a:r>
            <a:r>
              <a:rPr lang="en-GB" sz="1200" b="1" dirty="0">
                <a:solidFill>
                  <a:srgbClr val="6C587C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 (Headings CS)"/>
              </a:rPr>
              <a:t>proportions of a whole </a:t>
            </a:r>
            <a:r>
              <a:rPr lang="en-GB" sz="1200" dirty="0">
                <a:solidFill>
                  <a:srgbClr val="6C587C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 (Headings CS)"/>
              </a:rPr>
              <a:t>and how they change across a varying quantity such as time. </a:t>
            </a:r>
          </a:p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GB" sz="1200" dirty="0">
                <a:solidFill>
                  <a:srgbClr val="6C587C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 (Headings CS)"/>
              </a:rPr>
              <a:t>Like an area chart, they are able to demonstrate trends in proportions.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35F6AB-D986-47E8-B994-724721041D00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45867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35F6AB-D986-47E8-B994-724721041D00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56886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GB" sz="1200" b="1" dirty="0">
                <a:solidFill>
                  <a:srgbClr val="6C587C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 (Headings CS)"/>
              </a:rPr>
              <a:t>Bar charts </a:t>
            </a:r>
            <a:r>
              <a:rPr lang="en-GB" sz="1200" dirty="0">
                <a:solidFill>
                  <a:srgbClr val="6C587C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 (Headings CS)"/>
              </a:rPr>
              <a:t>use rectangular bars to </a:t>
            </a:r>
            <a:r>
              <a:rPr lang="en-GB" sz="1200" b="1" dirty="0">
                <a:solidFill>
                  <a:srgbClr val="6C587C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 (Headings CS)"/>
              </a:rPr>
              <a:t>compare</a:t>
            </a:r>
            <a:r>
              <a:rPr lang="en-GB" sz="1200" dirty="0">
                <a:solidFill>
                  <a:srgbClr val="6C587C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 (Headings CS)"/>
              </a:rPr>
              <a:t> values in different categories. </a:t>
            </a:r>
          </a:p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GB" sz="1200" dirty="0">
                <a:solidFill>
                  <a:srgbClr val="6C587C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 (Headings CS)"/>
              </a:rPr>
              <a:t>The bars normally show the counts or sizes of </a:t>
            </a:r>
            <a:r>
              <a:rPr lang="en-GB" sz="1200" b="1" dirty="0">
                <a:solidFill>
                  <a:srgbClr val="6C587C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 (Headings CS)"/>
              </a:rPr>
              <a:t>categorical</a:t>
            </a:r>
            <a:r>
              <a:rPr lang="en-GB" sz="1200" dirty="0">
                <a:solidFill>
                  <a:srgbClr val="6C587C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 (Headings CS)"/>
              </a:rPr>
              <a:t> data. </a:t>
            </a:r>
          </a:p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GB" sz="1200" dirty="0">
                <a:solidFill>
                  <a:srgbClr val="6C587C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 (Headings CS)"/>
              </a:rPr>
              <a:t>Since there is no connection between the bars, they are normally shown not touching.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35F6AB-D986-47E8-B994-724721041D0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34496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GB" sz="1200" b="1" dirty="0">
                <a:solidFill>
                  <a:srgbClr val="6C587C"/>
                </a:solidFill>
                <a:effectLst/>
                <a:latin typeface="Montserrat" pitchFamily="2" charset="0"/>
                <a:ea typeface="Calibri" panose="020F0502020204030204" pitchFamily="34" charset="0"/>
                <a:cs typeface="Times New Roman (Body CS)"/>
              </a:rPr>
              <a:t>Scatterplots</a:t>
            </a:r>
            <a:r>
              <a:rPr lang="en-GB" sz="1200" dirty="0">
                <a:solidFill>
                  <a:srgbClr val="6C587C"/>
                </a:solidFill>
                <a:effectLst/>
                <a:latin typeface="Montserrat" pitchFamily="2" charset="0"/>
                <a:ea typeface="Calibri" panose="020F0502020204030204" pitchFamily="34" charset="0"/>
                <a:cs typeface="Times New Roman (Body CS)"/>
              </a:rPr>
              <a:t> are used to show the </a:t>
            </a:r>
            <a:r>
              <a:rPr lang="en-GB" sz="1200" b="1" dirty="0">
                <a:solidFill>
                  <a:srgbClr val="6C587C"/>
                </a:solidFill>
                <a:effectLst/>
                <a:latin typeface="Montserrat" pitchFamily="2" charset="0"/>
                <a:ea typeface="Calibri" panose="020F0502020204030204" pitchFamily="34" charset="0"/>
                <a:cs typeface="Times New Roman (Body CS)"/>
              </a:rPr>
              <a:t>relationship</a:t>
            </a:r>
            <a:r>
              <a:rPr lang="en-GB" sz="1200" dirty="0">
                <a:solidFill>
                  <a:srgbClr val="6C587C"/>
                </a:solidFill>
                <a:effectLst/>
                <a:latin typeface="Montserrat" pitchFamily="2" charset="0"/>
                <a:ea typeface="Calibri" panose="020F0502020204030204" pitchFamily="34" charset="0"/>
                <a:cs typeface="Times New Roman (Body CS)"/>
              </a:rPr>
              <a:t> between two numerical variables. Both the x-axis and y-axis contain </a:t>
            </a:r>
            <a:r>
              <a:rPr lang="en-GB" sz="1200" b="1" dirty="0">
                <a:solidFill>
                  <a:srgbClr val="6C587C"/>
                </a:solidFill>
                <a:effectLst/>
                <a:latin typeface="Montserrat" pitchFamily="2" charset="0"/>
                <a:ea typeface="Calibri" panose="020F0502020204030204" pitchFamily="34" charset="0"/>
                <a:cs typeface="Times New Roman (Body CS)"/>
              </a:rPr>
              <a:t>numerical</a:t>
            </a:r>
            <a:r>
              <a:rPr lang="en-GB" sz="1200" dirty="0">
                <a:solidFill>
                  <a:srgbClr val="6C587C"/>
                </a:solidFill>
                <a:effectLst/>
                <a:latin typeface="Montserrat" pitchFamily="2" charset="0"/>
                <a:ea typeface="Calibri" panose="020F0502020204030204" pitchFamily="34" charset="0"/>
                <a:cs typeface="Times New Roman (Body CS)"/>
              </a:rPr>
              <a:t> quantities.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GB" sz="1200" dirty="0">
                <a:solidFill>
                  <a:srgbClr val="6C587C"/>
                </a:solidFill>
                <a:effectLst/>
                <a:latin typeface="Montserrat" pitchFamily="2" charset="0"/>
                <a:ea typeface="Calibri" panose="020F0502020204030204" pitchFamily="34" charset="0"/>
                <a:cs typeface="Times New Roman (Body CS)"/>
              </a:rPr>
              <a:t>There is often a line of best fit added to demonstrate the relationship between the two variables</a:t>
            </a:r>
            <a:r>
              <a:rPr lang="en-GB" sz="1200" dirty="0">
                <a:solidFill>
                  <a:srgbClr val="6C587C"/>
                </a:solidFill>
                <a:effectLst/>
                <a:latin typeface="Montserrat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1200" dirty="0">
              <a:effectLst/>
              <a:latin typeface="Montserrat" pitchFamily="2" charset="0"/>
              <a:ea typeface="Calibri" panose="020F0502020204030204" pitchFamily="34" charset="0"/>
              <a:cs typeface="Times New Roman (Body CS)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35F6AB-D986-47E8-B994-724721041D00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08873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GB" sz="1200" b="1" dirty="0">
                <a:solidFill>
                  <a:srgbClr val="6C587C"/>
                </a:solidFill>
                <a:effectLst/>
                <a:latin typeface="Montserrat" pitchFamily="2" charset="0"/>
                <a:ea typeface="Calibri" panose="020F0502020204030204" pitchFamily="34" charset="0"/>
                <a:cs typeface="Times New Roman (Body CS)"/>
              </a:rPr>
              <a:t>Scatterplots</a:t>
            </a:r>
            <a:r>
              <a:rPr lang="en-GB" sz="1200" dirty="0">
                <a:solidFill>
                  <a:srgbClr val="6C587C"/>
                </a:solidFill>
                <a:effectLst/>
                <a:latin typeface="Montserrat" pitchFamily="2" charset="0"/>
                <a:ea typeface="Calibri" panose="020F0502020204030204" pitchFamily="34" charset="0"/>
                <a:cs typeface="Times New Roman (Body CS)"/>
              </a:rPr>
              <a:t> are used to show the </a:t>
            </a:r>
            <a:r>
              <a:rPr lang="en-GB" sz="1200" b="1" dirty="0">
                <a:solidFill>
                  <a:srgbClr val="6C587C"/>
                </a:solidFill>
                <a:effectLst/>
                <a:latin typeface="Montserrat" pitchFamily="2" charset="0"/>
                <a:ea typeface="Calibri" panose="020F0502020204030204" pitchFamily="34" charset="0"/>
                <a:cs typeface="Times New Roman (Body CS)"/>
              </a:rPr>
              <a:t>relationship</a:t>
            </a:r>
            <a:r>
              <a:rPr lang="en-GB" sz="1200" dirty="0">
                <a:solidFill>
                  <a:srgbClr val="6C587C"/>
                </a:solidFill>
                <a:effectLst/>
                <a:latin typeface="Montserrat" pitchFamily="2" charset="0"/>
                <a:ea typeface="Calibri" panose="020F0502020204030204" pitchFamily="34" charset="0"/>
                <a:cs typeface="Times New Roman (Body CS)"/>
              </a:rPr>
              <a:t> between two numerical variables. Both the x-axis and y-axis contain </a:t>
            </a:r>
            <a:r>
              <a:rPr lang="en-GB" sz="1200" b="1" dirty="0">
                <a:solidFill>
                  <a:srgbClr val="6C587C"/>
                </a:solidFill>
                <a:effectLst/>
                <a:latin typeface="Montserrat" pitchFamily="2" charset="0"/>
                <a:ea typeface="Calibri" panose="020F0502020204030204" pitchFamily="34" charset="0"/>
                <a:cs typeface="Times New Roman (Body CS)"/>
              </a:rPr>
              <a:t>numerical</a:t>
            </a:r>
            <a:r>
              <a:rPr lang="en-GB" sz="1200" dirty="0">
                <a:solidFill>
                  <a:srgbClr val="6C587C"/>
                </a:solidFill>
                <a:effectLst/>
                <a:latin typeface="Montserrat" pitchFamily="2" charset="0"/>
                <a:ea typeface="Calibri" panose="020F0502020204030204" pitchFamily="34" charset="0"/>
                <a:cs typeface="Times New Roman (Body CS)"/>
              </a:rPr>
              <a:t> quantities.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GB" sz="1200" dirty="0">
                <a:solidFill>
                  <a:srgbClr val="6C587C"/>
                </a:solidFill>
                <a:effectLst/>
                <a:latin typeface="Montserrat" pitchFamily="2" charset="0"/>
                <a:ea typeface="Calibri" panose="020F0502020204030204" pitchFamily="34" charset="0"/>
                <a:cs typeface="Times New Roman (Body CS)"/>
              </a:rPr>
              <a:t>There is often a line of best fit added to demonstrate the relationship between the two variables</a:t>
            </a:r>
            <a:r>
              <a:rPr lang="en-GB" sz="1200" dirty="0">
                <a:solidFill>
                  <a:srgbClr val="6C587C"/>
                </a:solidFill>
                <a:effectLst/>
                <a:latin typeface="Montserrat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1200" dirty="0">
              <a:effectLst/>
              <a:latin typeface="Montserrat" pitchFamily="2" charset="0"/>
              <a:ea typeface="Calibri" panose="020F0502020204030204" pitchFamily="34" charset="0"/>
              <a:cs typeface="Times New Roman (Body CS)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35F6AB-D986-47E8-B994-724721041D00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02723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35F6AB-D986-47E8-B994-724721041D00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59721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rgbClr val="6C587C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 (Headings CS)"/>
              </a:rPr>
              <a:t>A </a:t>
            </a:r>
            <a:r>
              <a:rPr lang="en-GB" b="1" dirty="0" err="1">
                <a:solidFill>
                  <a:srgbClr val="6C587C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 (Body CS)"/>
              </a:rPr>
              <a:t>treemap</a:t>
            </a:r>
            <a:r>
              <a:rPr lang="en-GB" dirty="0">
                <a:solidFill>
                  <a:srgbClr val="6C587C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 (Body CS)"/>
              </a:rPr>
              <a:t> represents the </a:t>
            </a:r>
            <a:r>
              <a:rPr lang="en-GB" b="1" dirty="0">
                <a:solidFill>
                  <a:srgbClr val="6C587C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 (Body CS)"/>
              </a:rPr>
              <a:t>proportions of a whole</a:t>
            </a:r>
            <a:r>
              <a:rPr lang="en-GB" dirty="0">
                <a:solidFill>
                  <a:srgbClr val="6C587C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 (Body CS)"/>
              </a:rPr>
              <a:t>, but area rather than angles are used. They are useful for showing subcategories as well as high-level categories.</a:t>
            </a:r>
            <a:endParaRPr lang="en-GB" dirty="0">
              <a:solidFill>
                <a:srgbClr val="6C587C"/>
              </a:solidFill>
              <a:effectLst/>
              <a:latin typeface="Montserrat" panose="00000500000000000000" pitchFamily="2" charset="0"/>
              <a:ea typeface="Times New Roman" panose="02020603050405020304" pitchFamily="18" charset="0"/>
              <a:cs typeface="Times New Roman (Headings CS)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35F6AB-D986-47E8-B994-724721041D00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81555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rgbClr val="6C587C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 (Headings CS)"/>
              </a:rPr>
              <a:t>A </a:t>
            </a:r>
            <a:r>
              <a:rPr lang="en-GB" b="1" dirty="0" err="1">
                <a:solidFill>
                  <a:srgbClr val="6C587C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 (Body CS)"/>
              </a:rPr>
              <a:t>treemap</a:t>
            </a:r>
            <a:r>
              <a:rPr lang="en-GB" dirty="0">
                <a:solidFill>
                  <a:srgbClr val="6C587C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 (Body CS)"/>
              </a:rPr>
              <a:t> represents the </a:t>
            </a:r>
            <a:r>
              <a:rPr lang="en-GB" b="1" dirty="0">
                <a:solidFill>
                  <a:srgbClr val="6C587C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 (Body CS)"/>
              </a:rPr>
              <a:t>proportions of a whole</a:t>
            </a:r>
            <a:r>
              <a:rPr lang="en-GB" dirty="0">
                <a:solidFill>
                  <a:srgbClr val="6C587C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 (Body CS)"/>
              </a:rPr>
              <a:t>, but area rather than angles are used. They are useful for showing subcategories as well as high-level categories.</a:t>
            </a:r>
            <a:endParaRPr lang="en-GB" dirty="0">
              <a:solidFill>
                <a:srgbClr val="6C587C"/>
              </a:solidFill>
              <a:effectLst/>
              <a:latin typeface="Montserrat" panose="00000500000000000000" pitchFamily="2" charset="0"/>
              <a:ea typeface="Times New Roman" panose="02020603050405020304" pitchFamily="18" charset="0"/>
              <a:cs typeface="Times New Roman (Headings CS)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35F6AB-D986-47E8-B994-724721041D00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00564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35F6AB-D986-47E8-B994-724721041D00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32757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GB" sz="1200" dirty="0">
                <a:solidFill>
                  <a:srgbClr val="6C587C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 (Headings CS)"/>
              </a:rPr>
              <a:t>A </a:t>
            </a:r>
            <a:r>
              <a:rPr lang="en-GB" sz="1200" b="1" dirty="0">
                <a:solidFill>
                  <a:srgbClr val="6C587C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 (Headings CS)"/>
              </a:rPr>
              <a:t>bubble map </a:t>
            </a:r>
            <a:r>
              <a:rPr lang="en-GB" sz="1200" dirty="0">
                <a:solidFill>
                  <a:srgbClr val="6C587C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 (Headings CS)"/>
              </a:rPr>
              <a:t>shows the magnitude of the variable as well as the spatial distribution of points in a geographic area. </a:t>
            </a:r>
          </a:p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GB" sz="1200" dirty="0">
                <a:solidFill>
                  <a:srgbClr val="6C587C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 (Headings CS)"/>
              </a:rPr>
              <a:t>It is good for spotting clusters, however with a large number of bubbles, they can be overplotted and make it more difficult to spot patterns.</a:t>
            </a:r>
          </a:p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GB" sz="1200" dirty="0">
                <a:solidFill>
                  <a:srgbClr val="6C587C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 (Headings CS)"/>
              </a:rPr>
              <a:t>It is not easy to extract exact values from bubble maps.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35F6AB-D986-47E8-B994-724721041D00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89218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GB" sz="1200" dirty="0">
                <a:solidFill>
                  <a:srgbClr val="6C587C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 (Headings CS)"/>
              </a:rPr>
              <a:t>A </a:t>
            </a:r>
            <a:r>
              <a:rPr lang="en-GB" sz="1200" b="1" dirty="0">
                <a:solidFill>
                  <a:srgbClr val="6C587C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 (Headings CS)"/>
              </a:rPr>
              <a:t>bubble map </a:t>
            </a:r>
            <a:r>
              <a:rPr lang="en-GB" sz="1200" dirty="0">
                <a:solidFill>
                  <a:srgbClr val="6C587C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 (Headings CS)"/>
              </a:rPr>
              <a:t>shows the magnitude of the variable as well as the spatial distribution of points in a geographic area. </a:t>
            </a:r>
          </a:p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GB" sz="1200" dirty="0">
                <a:solidFill>
                  <a:srgbClr val="6C587C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 (Headings CS)"/>
              </a:rPr>
              <a:t>It is good for spotting clusters, however with a large number of bubbles, they can be overplotted and make it more difficult to spot patterns.</a:t>
            </a:r>
          </a:p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GB" sz="1200" dirty="0">
                <a:solidFill>
                  <a:srgbClr val="6C587C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 (Headings CS)"/>
              </a:rPr>
              <a:t>It is not easy to extract exact values from bubble maps.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35F6AB-D986-47E8-B994-724721041D00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908412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35F6AB-D986-47E8-B994-724721041D00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506721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GB" sz="1200" dirty="0">
                <a:solidFill>
                  <a:srgbClr val="6C587C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 (Headings CS)"/>
              </a:rPr>
              <a:t>An </a:t>
            </a:r>
            <a:r>
              <a:rPr lang="en-GB" sz="1200" b="1" dirty="0">
                <a:solidFill>
                  <a:srgbClr val="6C587C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 (Headings CS)"/>
              </a:rPr>
              <a:t>area chart </a:t>
            </a:r>
            <a:r>
              <a:rPr lang="en-GB" sz="1200" dirty="0">
                <a:solidFill>
                  <a:srgbClr val="6C587C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 (Headings CS)"/>
              </a:rPr>
              <a:t>or a </a:t>
            </a:r>
            <a:r>
              <a:rPr lang="en-GB" sz="1200" b="1" dirty="0">
                <a:solidFill>
                  <a:srgbClr val="6C587C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 (Headings CS)"/>
              </a:rPr>
              <a:t>stacked area chart </a:t>
            </a:r>
            <a:r>
              <a:rPr lang="en-GB" sz="1200" dirty="0">
                <a:solidFill>
                  <a:srgbClr val="6C587C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 (Headings CS)"/>
              </a:rPr>
              <a:t>highlights </a:t>
            </a:r>
            <a:r>
              <a:rPr lang="en-GB" sz="1200" b="1" dirty="0">
                <a:solidFill>
                  <a:srgbClr val="6C587C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 (Headings CS)"/>
              </a:rPr>
              <a:t>proportions changing</a:t>
            </a:r>
            <a:r>
              <a:rPr lang="en-GB" sz="1200" dirty="0">
                <a:solidFill>
                  <a:srgbClr val="6C587C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 (Headings CS)"/>
              </a:rPr>
              <a:t> over the varying quantity. </a:t>
            </a:r>
          </a:p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GB" sz="1200" dirty="0">
                <a:solidFill>
                  <a:srgbClr val="6C587C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 (Headings CS)"/>
              </a:rPr>
              <a:t>As well as raw data volumes, this can also be done as proportions of the whole, which is useful for example in demonstrating the change in survey results over time.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35F6AB-D986-47E8-B994-724721041D00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0070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GB" sz="1200" b="1" dirty="0">
                <a:solidFill>
                  <a:srgbClr val="6C587C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 (Headings CS)"/>
              </a:rPr>
              <a:t>Bar charts </a:t>
            </a:r>
            <a:r>
              <a:rPr lang="en-GB" sz="1200" dirty="0">
                <a:solidFill>
                  <a:srgbClr val="6C587C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 (Headings CS)"/>
              </a:rPr>
              <a:t>use rectangular bars to </a:t>
            </a:r>
            <a:r>
              <a:rPr lang="en-GB" sz="1200" b="1" dirty="0">
                <a:solidFill>
                  <a:srgbClr val="6C587C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 (Headings CS)"/>
              </a:rPr>
              <a:t>compare</a:t>
            </a:r>
            <a:r>
              <a:rPr lang="en-GB" sz="1200" dirty="0">
                <a:solidFill>
                  <a:srgbClr val="6C587C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 (Headings CS)"/>
              </a:rPr>
              <a:t> values in different categories. </a:t>
            </a:r>
          </a:p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GB" sz="1200" dirty="0">
                <a:solidFill>
                  <a:srgbClr val="6C587C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 (Headings CS)"/>
              </a:rPr>
              <a:t>The bars normally show the counts or sizes of </a:t>
            </a:r>
            <a:r>
              <a:rPr lang="en-GB" sz="1200" b="1" dirty="0">
                <a:solidFill>
                  <a:srgbClr val="6C587C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 (Headings CS)"/>
              </a:rPr>
              <a:t>categorical</a:t>
            </a:r>
            <a:r>
              <a:rPr lang="en-GB" sz="1200" dirty="0">
                <a:solidFill>
                  <a:srgbClr val="6C587C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 (Headings CS)"/>
              </a:rPr>
              <a:t> data. </a:t>
            </a:r>
          </a:p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GB" sz="1200" dirty="0">
                <a:solidFill>
                  <a:srgbClr val="6C587C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 (Headings CS)"/>
              </a:rPr>
              <a:t>Since there is no connection between the bars, they are normally shown not touching.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35F6AB-D986-47E8-B994-724721041D0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104755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GB" sz="1200" dirty="0">
                <a:solidFill>
                  <a:srgbClr val="6C587C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 (Headings CS)"/>
              </a:rPr>
              <a:t>An </a:t>
            </a:r>
            <a:r>
              <a:rPr lang="en-GB" sz="1200" b="1" dirty="0">
                <a:solidFill>
                  <a:srgbClr val="6C587C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 (Headings CS)"/>
              </a:rPr>
              <a:t>area chart </a:t>
            </a:r>
            <a:r>
              <a:rPr lang="en-GB" sz="1200" dirty="0">
                <a:solidFill>
                  <a:srgbClr val="6C587C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 (Headings CS)"/>
              </a:rPr>
              <a:t>or a </a:t>
            </a:r>
            <a:r>
              <a:rPr lang="en-GB" sz="1200" b="1" dirty="0">
                <a:solidFill>
                  <a:srgbClr val="6C587C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 (Headings CS)"/>
              </a:rPr>
              <a:t>stacked area chart </a:t>
            </a:r>
            <a:r>
              <a:rPr lang="en-GB" sz="1200" dirty="0">
                <a:solidFill>
                  <a:srgbClr val="6C587C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 (Headings CS)"/>
              </a:rPr>
              <a:t>highlights </a:t>
            </a:r>
            <a:r>
              <a:rPr lang="en-GB" sz="1200" b="1" dirty="0">
                <a:solidFill>
                  <a:srgbClr val="6C587C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 (Headings CS)"/>
              </a:rPr>
              <a:t>proportions changing</a:t>
            </a:r>
            <a:r>
              <a:rPr lang="en-GB" sz="1200" dirty="0">
                <a:solidFill>
                  <a:srgbClr val="6C587C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 (Headings CS)"/>
              </a:rPr>
              <a:t> over the varying quantity. </a:t>
            </a:r>
          </a:p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GB" sz="1200" dirty="0">
                <a:solidFill>
                  <a:srgbClr val="6C587C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 (Headings CS)"/>
              </a:rPr>
              <a:t>As well as raw data volumes, this can also be done as proportions of the whole, which is useful for example in demonstrating the change in survey results over time.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35F6AB-D986-47E8-B994-724721041D00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3248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1760E5-29C1-45D9-9C31-5AD85F209C07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20879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35F6AB-D986-47E8-B994-724721041D0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35706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GB" sz="1200" dirty="0">
                <a:solidFill>
                  <a:srgbClr val="6C587C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 (Headings CS)"/>
              </a:rPr>
              <a:t>A </a:t>
            </a:r>
            <a:r>
              <a:rPr lang="en-GB" sz="1200" b="1" dirty="0">
                <a:solidFill>
                  <a:srgbClr val="6C587C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 (Headings CS)"/>
              </a:rPr>
              <a:t>horizontal bar graph </a:t>
            </a:r>
            <a:r>
              <a:rPr lang="en-GB" sz="1200" dirty="0">
                <a:solidFill>
                  <a:srgbClr val="6C587C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 (Headings CS)"/>
              </a:rPr>
              <a:t>is often a good option when there are many </a:t>
            </a:r>
            <a:r>
              <a:rPr lang="en-GB" sz="1200" b="1" dirty="0">
                <a:solidFill>
                  <a:srgbClr val="6C587C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 (Headings CS)"/>
              </a:rPr>
              <a:t>categories</a:t>
            </a:r>
            <a:r>
              <a:rPr lang="en-GB" sz="1200" dirty="0">
                <a:solidFill>
                  <a:srgbClr val="6C587C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 (Headings CS)"/>
              </a:rPr>
              <a:t>, or the category labels are long. </a:t>
            </a:r>
          </a:p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GB" sz="1200" dirty="0">
                <a:solidFill>
                  <a:srgbClr val="6C587C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 (Headings CS)"/>
              </a:rPr>
              <a:t>It is also possible to reorder the bars, which makes it easier to see the smallest and largest categories. </a:t>
            </a:r>
          </a:p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GB" sz="1200" dirty="0">
                <a:solidFill>
                  <a:srgbClr val="6C587C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 (Headings CS)"/>
              </a:rPr>
              <a:t>These can also be highlighted by using different colours.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35F6AB-D986-47E8-B994-724721041D0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45887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GB" sz="1200" dirty="0">
                <a:solidFill>
                  <a:srgbClr val="6C587C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 (Headings CS)"/>
              </a:rPr>
              <a:t>A </a:t>
            </a:r>
            <a:r>
              <a:rPr lang="en-GB" sz="1200" b="1" dirty="0">
                <a:solidFill>
                  <a:srgbClr val="6C587C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 (Headings CS)"/>
              </a:rPr>
              <a:t>horizontal bar graph </a:t>
            </a:r>
            <a:r>
              <a:rPr lang="en-GB" sz="1200" dirty="0">
                <a:solidFill>
                  <a:srgbClr val="6C587C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 (Headings CS)"/>
              </a:rPr>
              <a:t>is often a good option when there are many </a:t>
            </a:r>
            <a:r>
              <a:rPr lang="en-GB" sz="1200" b="1" dirty="0">
                <a:solidFill>
                  <a:srgbClr val="6C587C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 (Headings CS)"/>
              </a:rPr>
              <a:t>categories</a:t>
            </a:r>
            <a:r>
              <a:rPr lang="en-GB" sz="1200" dirty="0">
                <a:solidFill>
                  <a:srgbClr val="6C587C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 (Headings CS)"/>
              </a:rPr>
              <a:t>, or the category labels are long. </a:t>
            </a:r>
          </a:p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GB" sz="1200" dirty="0">
                <a:solidFill>
                  <a:srgbClr val="6C587C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 (Headings CS)"/>
              </a:rPr>
              <a:t>It is also possible to reorder the bars, which makes it easier to see the smallest and largest categories. </a:t>
            </a:r>
          </a:p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GB" sz="1200" dirty="0">
                <a:solidFill>
                  <a:srgbClr val="6C587C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 (Headings CS)"/>
              </a:rPr>
              <a:t>These can also be highlighted by using different colours.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35F6AB-D986-47E8-B994-724721041D0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6467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35F6AB-D986-47E8-B994-724721041D0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95240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GB" sz="1200" dirty="0">
                <a:solidFill>
                  <a:srgbClr val="6C587C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 (Headings CS)"/>
              </a:rPr>
              <a:t>A </a:t>
            </a:r>
            <a:r>
              <a:rPr lang="en-GB" sz="1200" b="1" dirty="0">
                <a:solidFill>
                  <a:srgbClr val="6C587C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 (Headings CS)"/>
              </a:rPr>
              <a:t>histogram</a:t>
            </a:r>
            <a:r>
              <a:rPr lang="en-GB" sz="1200" dirty="0">
                <a:solidFill>
                  <a:srgbClr val="6C587C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 (Headings CS)"/>
              </a:rPr>
              <a:t> might look very similar to a bar chart, but it is fundamentally different since it is plotting numerical rather than categorical data. </a:t>
            </a:r>
          </a:p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GB" sz="1200" dirty="0">
                <a:solidFill>
                  <a:srgbClr val="6C587C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 (Headings CS)"/>
              </a:rPr>
              <a:t>Histograms are used to examine the </a:t>
            </a:r>
            <a:r>
              <a:rPr lang="en-GB" sz="1200" b="1" dirty="0">
                <a:solidFill>
                  <a:srgbClr val="6C587C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 (Headings CS)"/>
              </a:rPr>
              <a:t>distribution</a:t>
            </a:r>
            <a:r>
              <a:rPr lang="en-GB" sz="1200" dirty="0">
                <a:solidFill>
                  <a:srgbClr val="6C587C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 (Headings CS)"/>
              </a:rPr>
              <a:t> of a </a:t>
            </a:r>
            <a:r>
              <a:rPr lang="en-GB" sz="1200" b="1" dirty="0">
                <a:solidFill>
                  <a:srgbClr val="6C587C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 (Headings CS)"/>
              </a:rPr>
              <a:t>numerical</a:t>
            </a:r>
            <a:r>
              <a:rPr lang="en-GB" sz="1200" dirty="0">
                <a:solidFill>
                  <a:srgbClr val="6C587C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 (Headings CS)"/>
              </a:rPr>
              <a:t> variable. The </a:t>
            </a:r>
            <a:r>
              <a:rPr lang="en-GB" sz="1200" dirty="0">
                <a:solidFill>
                  <a:srgbClr val="6C587C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Courier New" panose="02070309020205020404" pitchFamily="49" charset="0"/>
              </a:rPr>
              <a:t>x-axis</a:t>
            </a:r>
            <a:r>
              <a:rPr lang="en-GB" sz="1200" dirty="0">
                <a:solidFill>
                  <a:srgbClr val="6C587C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 (Headings CS)"/>
              </a:rPr>
              <a:t> contains the value of the numerical variable, which is then binned into ranges, and the frequency of points in the range is displayed on the </a:t>
            </a:r>
            <a:r>
              <a:rPr lang="en-GB" sz="1200" dirty="0">
                <a:solidFill>
                  <a:srgbClr val="6C587C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Courier New" panose="02070309020205020404" pitchFamily="49" charset="0"/>
              </a:rPr>
              <a:t>y-axis</a:t>
            </a:r>
            <a:r>
              <a:rPr lang="en-GB" sz="1200" dirty="0">
                <a:solidFill>
                  <a:srgbClr val="6C587C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 (Headings CS)"/>
              </a:rPr>
              <a:t>. </a:t>
            </a:r>
          </a:p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GB" sz="1200" dirty="0">
                <a:solidFill>
                  <a:srgbClr val="6C587C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 (Headings CS)"/>
              </a:rPr>
              <a:t>The bars on a histogram should always be displayed as touching, since the variable is continuous. If there are gaps between the bars, then that implies missing data in that range.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35F6AB-D986-47E8-B994-724721041D0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9849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GB" sz="1200" dirty="0">
                <a:solidFill>
                  <a:srgbClr val="6C587C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 (Headings CS)"/>
              </a:rPr>
              <a:t>A </a:t>
            </a:r>
            <a:r>
              <a:rPr lang="en-GB" sz="1200" b="1" dirty="0">
                <a:solidFill>
                  <a:srgbClr val="6C587C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 (Headings CS)"/>
              </a:rPr>
              <a:t>histogram</a:t>
            </a:r>
            <a:r>
              <a:rPr lang="en-GB" sz="1200" dirty="0">
                <a:solidFill>
                  <a:srgbClr val="6C587C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 (Headings CS)"/>
              </a:rPr>
              <a:t> might look very similar to a bar chart, but it is fundamentally different since it is plotting numerical rather than categorical data. </a:t>
            </a:r>
          </a:p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GB" sz="1200" dirty="0">
                <a:solidFill>
                  <a:srgbClr val="6C587C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 (Headings CS)"/>
              </a:rPr>
              <a:t>Histograms are used to examine the </a:t>
            </a:r>
            <a:r>
              <a:rPr lang="en-GB" sz="1200" b="1" dirty="0">
                <a:solidFill>
                  <a:srgbClr val="6C587C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 (Headings CS)"/>
              </a:rPr>
              <a:t>distribution</a:t>
            </a:r>
            <a:r>
              <a:rPr lang="en-GB" sz="1200" dirty="0">
                <a:solidFill>
                  <a:srgbClr val="6C587C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 (Headings CS)"/>
              </a:rPr>
              <a:t> of a </a:t>
            </a:r>
            <a:r>
              <a:rPr lang="en-GB" sz="1200" b="1" dirty="0">
                <a:solidFill>
                  <a:srgbClr val="6C587C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 (Headings CS)"/>
              </a:rPr>
              <a:t>numerical</a:t>
            </a:r>
            <a:r>
              <a:rPr lang="en-GB" sz="1200" dirty="0">
                <a:solidFill>
                  <a:srgbClr val="6C587C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 (Headings CS)"/>
              </a:rPr>
              <a:t> variable. The </a:t>
            </a:r>
            <a:r>
              <a:rPr lang="en-GB" sz="1200" dirty="0">
                <a:solidFill>
                  <a:srgbClr val="6C587C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Courier New" panose="02070309020205020404" pitchFamily="49" charset="0"/>
              </a:rPr>
              <a:t>x-axis</a:t>
            </a:r>
            <a:r>
              <a:rPr lang="en-GB" sz="1200" dirty="0">
                <a:solidFill>
                  <a:srgbClr val="6C587C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 (Headings CS)"/>
              </a:rPr>
              <a:t> contains the value of the numerical variable, which is then binned into ranges, and the frequency of points in the range is displayed on the </a:t>
            </a:r>
            <a:r>
              <a:rPr lang="en-GB" sz="1200" dirty="0">
                <a:solidFill>
                  <a:srgbClr val="6C587C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Courier New" panose="02070309020205020404" pitchFamily="49" charset="0"/>
              </a:rPr>
              <a:t>y-axis</a:t>
            </a:r>
            <a:r>
              <a:rPr lang="en-GB" sz="1200" dirty="0">
                <a:solidFill>
                  <a:srgbClr val="6C587C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 (Headings CS)"/>
              </a:rPr>
              <a:t>. </a:t>
            </a:r>
          </a:p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GB" sz="1200" dirty="0">
                <a:solidFill>
                  <a:srgbClr val="6C587C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 (Headings CS)"/>
              </a:rPr>
              <a:t>The bars on a histogram should always be displayed as touching, since the variable is continuous. If there are gaps between the bars, then that implies missing data in that range.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35F6AB-D986-47E8-B994-724721041D0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6256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12192000" cy="56007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noFill/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4579" y="5631451"/>
            <a:ext cx="2389221" cy="106049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647700" y="98425"/>
            <a:ext cx="1371600" cy="136207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419100" y="3571287"/>
            <a:ext cx="1371600" cy="13620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3438525" y="568325"/>
            <a:ext cx="1371600" cy="1362075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C77B289-1F79-05A1-FD8D-54768042EEE6}"/>
              </a:ext>
            </a:extLst>
          </p:cNvPr>
          <p:cNvSpPr/>
          <p:nvPr userDrawn="1"/>
        </p:nvSpPr>
        <p:spPr>
          <a:xfrm>
            <a:off x="9790408" y="3509963"/>
            <a:ext cx="1755183" cy="1755183"/>
          </a:xfrm>
          <a:prstGeom prst="ellipse">
            <a:avLst/>
          </a:prstGeom>
          <a:solidFill>
            <a:srgbClr val="EAC036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74756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68592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CF68-3269-4A7D-AB7F-ECF3214EFF79}" type="datetimeFigureOut">
              <a:rPr lang="en-GB" smtClean="0"/>
              <a:t>18/01/2024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4E136-A53D-445D-8564-7090839068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2174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CF68-3269-4A7D-AB7F-ECF3214EFF79}" type="datetimeFigureOut">
              <a:rPr lang="en-GB" smtClean="0"/>
              <a:t>18/01/2024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4E136-A53D-445D-8564-7090839068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0521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168592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CF68-3269-4A7D-AB7F-ECF3214EFF79}" type="datetimeFigureOut">
              <a:rPr lang="en-GB" smtClean="0"/>
              <a:t>18/01/2024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4E136-A53D-445D-8564-7090839068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5840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92000" cy="560192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4E136-A53D-445D-8564-7090839068C3}" type="slidenum">
              <a:rPr lang="en-GB" smtClean="0"/>
              <a:t>‹#›</a:t>
            </a:fld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698571" y="1052924"/>
            <a:ext cx="1371600" cy="136207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3629025" y="921544"/>
            <a:ext cx="1371600" cy="1362075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152400" y="4994275"/>
            <a:ext cx="1371600" cy="13620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4579" y="5631451"/>
            <a:ext cx="2389221" cy="1060496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57FA82F4-7538-FA85-E3F4-177F33AA880E}"/>
              </a:ext>
            </a:extLst>
          </p:cNvPr>
          <p:cNvSpPr/>
          <p:nvPr userDrawn="1"/>
        </p:nvSpPr>
        <p:spPr>
          <a:xfrm>
            <a:off x="9738246" y="1256077"/>
            <a:ext cx="1755183" cy="1755183"/>
          </a:xfrm>
          <a:prstGeom prst="ellipse">
            <a:avLst/>
          </a:prstGeom>
          <a:solidFill>
            <a:srgbClr val="EAC036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1188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168592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CF68-3269-4A7D-AB7F-ECF3214EFF79}" type="datetimeFigureOut">
              <a:rPr lang="en-GB" smtClean="0"/>
              <a:t>18/01/2024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4E136-A53D-445D-8564-7090839068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2968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168592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CF68-3269-4A7D-AB7F-ECF3214EFF79}" type="datetimeFigureOut">
              <a:rPr lang="en-GB" smtClean="0"/>
              <a:t>18/01/2024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4E136-A53D-445D-8564-7090839068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9705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168592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CF68-3269-4A7D-AB7F-ECF3214EFF79}" type="datetimeFigureOut">
              <a:rPr lang="en-GB" smtClean="0"/>
              <a:t>18/01/2024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4E136-A53D-445D-8564-7090839068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976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CF68-3269-4A7D-AB7F-ECF3214EFF79}" type="datetimeFigureOut">
              <a:rPr lang="en-GB" smtClean="0"/>
              <a:t>18/01/2024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4E136-A53D-445D-8564-7090839068C3}" type="slidenum">
              <a:rPr lang="en-GB" smtClean="0"/>
              <a:t>‹#›</a:t>
            </a:fld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168592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7376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183188" cy="20574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CF68-3269-4A7D-AB7F-ECF3214EFF79}" type="datetimeFigureOut">
              <a:rPr lang="en-GB" smtClean="0"/>
              <a:t>18/01/2024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4E136-A53D-445D-8564-7090839068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6779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183188" cy="20574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CF68-3269-4A7D-AB7F-ECF3214EFF79}" type="datetimeFigureOut">
              <a:rPr lang="en-GB" smtClean="0"/>
              <a:t>18/01/2024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4E136-A53D-445D-8564-7090839068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4815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CCF68-3269-4A7D-AB7F-ECF3214EFF79}" type="datetimeFigureOut">
              <a:rPr lang="en-GB" smtClean="0"/>
              <a:t>18/01/2024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4E136-A53D-445D-8564-7090839068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5443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ytimes.com/interactive/2023/climate/extreme-summer-heat.htm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visualcapitalist.com/a-global-breakdown-of-greenhouse-gas-emissions-by-sector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visualcapitalist.com/a-global-breakdown-of-greenhouse-gas-emissions-by-sector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vizwiz.com/2017/07/tour-de-france.html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vizwiz.com/2017/07/tour-de-france.html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tatista.com/chart/30907/contraceptive-use-by-type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tatista.com/chart/30907/contraceptive-use-by-type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ublic.tableau.com/app/profile/rody.zakovich/viz/TOP50NBASCORINGLEADERS/TOP50NBASCORINGLEADERS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ublic.tableau.com/app/profile/rody.zakovich/viz/TOP50NBASCORINGLEADERS/TOP50NBASCORINGLEADERS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almesbury.wilts.sch.uk/wp-content/uploads/2023/07/Economics-bridging-week-1-Choconomics.pdf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almesbury.wilts.sch.uk/wp-content/uploads/2023/07/Economics-bridging-week-1-Choconomics.pdf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visualcapitalist.com/covid-19-global-food-insecurity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visualcapitalist.com/covid-19-global-food-insecurity/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tatista.com/chart/26055/share-of-vaccine-doses-covid-19-share-of-world-population%20/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ytimes.com/2019/02/28/learning/teach-about-climate-change-with-these-24-new-york-times-graphs.html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ytimes.com/2019/02/28/learning/teach-about-climate-change-with-these-24-new-york-times-graphs.html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tatista.com/chart/26055/share-of-vaccine-doses-covid-19-share-of-world-population%20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tatista.com/chart/26037/market-share-of-cars-registered-in-the-eu-by-fuel-type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tatista.com/chart/26037/market-share-of-cars-registered-in-the-eu-by-fuel-type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ytimes.com/interactive/2023/climate/extreme-summer-heat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6077" y="1860117"/>
            <a:ext cx="10539845" cy="1708106"/>
          </a:xfrm>
        </p:spPr>
        <p:txBody>
          <a:bodyPr>
            <a:normAutofit/>
          </a:bodyPr>
          <a:lstStyle/>
          <a:p>
            <a:r>
              <a:rPr lang="en-GB" dirty="0"/>
              <a:t>Data Viz Quiz</a:t>
            </a:r>
          </a:p>
        </p:txBody>
      </p:sp>
    </p:spTree>
    <p:extLst>
      <p:ext uri="{BB962C8B-B14F-4D97-AF65-F5344CB8AC3E}">
        <p14:creationId xmlns:p14="http://schemas.microsoft.com/office/powerpoint/2010/main" val="1985860133"/>
      </p:ext>
    </p:extLst>
  </p:cSld>
  <p:clrMapOvr>
    <a:masterClrMapping/>
  </p:clrMapOvr>
  <p:transition advClick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B20A881C-B4A7-47DD-B9E3-A536D59446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78492"/>
            <a:ext cx="9291023" cy="436387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4AB9E1F-D279-0848-81D5-5F4992F1F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6849" y="268020"/>
            <a:ext cx="4193051" cy="1325563"/>
          </a:xfrm>
        </p:spPr>
        <p:txBody>
          <a:bodyPr/>
          <a:lstStyle/>
          <a:p>
            <a:pPr algn="ctr"/>
            <a:r>
              <a:rPr lang="en-US" dirty="0">
                <a:cs typeface="Aharoni" panose="02010803020104030203" pitchFamily="2" charset="-79"/>
              </a:rPr>
              <a:t>Question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D0997A-0743-F944-BC9C-CD948BA861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43455" y="1819492"/>
            <a:ext cx="3837710" cy="4248799"/>
          </a:xfrm>
        </p:spPr>
        <p:txBody>
          <a:bodyPr>
            <a:normAutofit fontScale="85000" lnSpcReduction="20000"/>
          </a:bodyPr>
          <a:lstStyle/>
          <a:p>
            <a:pPr marL="0" lvl="0" indent="0">
              <a:lnSpc>
                <a:spcPct val="107000"/>
              </a:lnSpc>
              <a:spcBef>
                <a:spcPts val="2400"/>
              </a:spcBef>
              <a:spcAft>
                <a:spcPts val="800"/>
              </a:spcAft>
              <a:buNone/>
              <a:tabLst>
                <a:tab pos="1530350" algn="l"/>
                <a:tab pos="2700655" algn="l"/>
                <a:tab pos="4140835" algn="l"/>
              </a:tabLst>
            </a:pP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ompared to the time period 1951-1980 (the pale grey distribution), summer temperatures in 2013-2023 are: </a:t>
            </a:r>
            <a:endParaRPr lang="en-GB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Bef>
                <a:spcPts val="2400"/>
              </a:spcBef>
              <a:spcAft>
                <a:spcPts val="800"/>
              </a:spcAft>
              <a:buNone/>
              <a:tabLst>
                <a:tab pos="1530350" algn="l"/>
                <a:tab pos="2700655" algn="l"/>
                <a:tab pos="4140835" algn="l"/>
              </a:tabLst>
            </a:pP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A: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About the same</a:t>
            </a:r>
            <a:b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B: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same average value, but with more variation</a:t>
            </a:r>
            <a:b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C: </a:t>
            </a: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Generally hotter, and with more variation </a:t>
            </a:r>
            <a:b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D: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Generally cooler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65E097-343A-4313-B23C-995CA9555E84}"/>
              </a:ext>
            </a:extLst>
          </p:cNvPr>
          <p:cNvSpPr txBox="1"/>
          <p:nvPr/>
        </p:nvSpPr>
        <p:spPr>
          <a:xfrm>
            <a:off x="114301" y="6442364"/>
            <a:ext cx="610292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hlinkClick r:id="rId4"/>
              </a:rPr>
              <a:t>https://www.nytimes.com/interactive/2023/climate/extreme-summer-heat.html</a:t>
            </a:r>
            <a:r>
              <a:rPr lang="en-GB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88251230"/>
      </p:ext>
    </p:extLst>
  </p:cSld>
  <p:clrMapOvr>
    <a:masterClrMapping/>
  </p:clrMapOvr>
  <p:transition advClick="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B9E1F-D279-0848-81D5-5F4992F1F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cs typeface="Aharoni" panose="02010803020104030203" pitchFamily="2" charset="-79"/>
              </a:rPr>
              <a:t>What is a pie chart?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D0997A-0743-F944-BC9C-CD948BA861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3044" y="2055376"/>
            <a:ext cx="6418361" cy="4517945"/>
          </a:xfrm>
        </p:spPr>
        <p:txBody>
          <a:bodyPr>
            <a:normAutofit fontScale="92500"/>
          </a:bodyPr>
          <a:lstStyle/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GB" sz="2400" b="1" dirty="0">
                <a:solidFill>
                  <a:srgbClr val="6C587C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 (Headings CS)"/>
              </a:rPr>
              <a:t>Pie charts </a:t>
            </a:r>
            <a:r>
              <a:rPr lang="en-GB" sz="2400" dirty="0">
                <a:solidFill>
                  <a:srgbClr val="6C587C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 (Headings CS)"/>
              </a:rPr>
              <a:t>show the </a:t>
            </a:r>
            <a:r>
              <a:rPr lang="en-GB" sz="2400" b="1" dirty="0">
                <a:solidFill>
                  <a:srgbClr val="6C587C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 (Headings CS)"/>
              </a:rPr>
              <a:t>proportion of a whole</a:t>
            </a:r>
            <a:r>
              <a:rPr lang="en-GB" sz="2400" dirty="0">
                <a:solidFill>
                  <a:srgbClr val="6C587C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 (Headings CS)"/>
              </a:rPr>
              <a:t>. The total of the pie must add up to 100%.</a:t>
            </a:r>
          </a:p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GB" sz="2400" dirty="0">
                <a:solidFill>
                  <a:srgbClr val="6C587C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 (Headings CS)"/>
              </a:rPr>
              <a:t>Pie charts are often not the best choice of graph to use, since it is much more difficult for human brains to estimate relative angles, or segments of the chart. </a:t>
            </a:r>
          </a:p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GB" sz="2400" dirty="0">
                <a:solidFill>
                  <a:srgbClr val="6C587C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 (Headings CS)"/>
              </a:rPr>
              <a:t>When they are used with more than two or three segments it is very difficult to pick out slivers or compare relative segment sizes. </a:t>
            </a:r>
          </a:p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GB" sz="2400" dirty="0">
                <a:solidFill>
                  <a:srgbClr val="6C587C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 (Headings CS)"/>
              </a:rPr>
              <a:t>A bar chart can always be used in place of a pie chart and is much clearer to read.</a:t>
            </a:r>
          </a:p>
        </p:txBody>
      </p:sp>
      <p:pic>
        <p:nvPicPr>
          <p:cNvPr id="4" name="Picture 3" descr="A pie chart with three segments">
            <a:extLst>
              <a:ext uri="{FF2B5EF4-FFF2-40B4-BE49-F238E27FC236}">
                <a16:creationId xmlns:a16="http://schemas.microsoft.com/office/drawing/2014/main" id="{04D96BB2-58C6-E05D-FB40-8EBC61212D5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79" t="16118" r="23038" b="14574"/>
          <a:stretch/>
        </p:blipFill>
        <p:spPr bwMode="auto">
          <a:xfrm>
            <a:off x="230595" y="1846750"/>
            <a:ext cx="5041337" cy="47265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51255293"/>
      </p:ext>
    </p:extLst>
  </p:cSld>
  <p:clrMapOvr>
    <a:masterClrMapping/>
  </p:clrMapOvr>
  <p:transition advClick="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B9E1F-D279-0848-81D5-5F4992F1F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6849" y="268020"/>
            <a:ext cx="4193051" cy="1325563"/>
          </a:xfrm>
        </p:spPr>
        <p:txBody>
          <a:bodyPr/>
          <a:lstStyle/>
          <a:p>
            <a:pPr algn="ctr"/>
            <a:r>
              <a:rPr lang="en-US" dirty="0">
                <a:cs typeface="Aharoni" panose="02010803020104030203" pitchFamily="2" charset="-79"/>
              </a:rPr>
              <a:t>Question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D0997A-0743-F944-BC9C-CD948BA861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5391" y="2379058"/>
            <a:ext cx="3966473" cy="4037925"/>
          </a:xfrm>
        </p:spPr>
        <p:txBody>
          <a:bodyPr>
            <a:normAutofit lnSpcReduction="10000"/>
          </a:bodyPr>
          <a:lstStyle/>
          <a:p>
            <a:pPr marL="0" lvl="0" indent="0">
              <a:lnSpc>
                <a:spcPct val="107000"/>
              </a:lnSpc>
              <a:spcBef>
                <a:spcPts val="2400"/>
              </a:spcBef>
              <a:spcAft>
                <a:spcPts val="800"/>
              </a:spcAft>
              <a:buNone/>
              <a:tabLst>
                <a:tab pos="1530350" algn="l"/>
                <a:tab pos="2700655" algn="l"/>
                <a:tab pos="4140835" algn="l"/>
              </a:tabLst>
            </a:pP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Which sector had the lowest greenhouse gas emissions in 2016?</a:t>
            </a:r>
          </a:p>
          <a:p>
            <a:pPr marL="0" lvl="0" indent="0">
              <a:lnSpc>
                <a:spcPct val="107000"/>
              </a:lnSpc>
              <a:spcBef>
                <a:spcPts val="2400"/>
              </a:spcBef>
              <a:spcAft>
                <a:spcPts val="800"/>
              </a:spcAft>
              <a:buNone/>
              <a:tabLst>
                <a:tab pos="1530350" algn="l"/>
                <a:tab pos="2700655" algn="l"/>
                <a:tab pos="4140835" algn="l"/>
              </a:tabLst>
            </a:pP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A: Waste</a:t>
            </a:r>
            <a:b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B: Energy</a:t>
            </a:r>
            <a:b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C: Industry</a:t>
            </a:r>
            <a:b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D: Agriculture, forestry </a:t>
            </a:r>
            <a:b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land use</a:t>
            </a:r>
          </a:p>
        </p:txBody>
      </p:sp>
      <p:pic>
        <p:nvPicPr>
          <p:cNvPr id="5" name="Picture 4" descr="GHG Emissions By Sector 1200px">
            <a:extLst>
              <a:ext uri="{FF2B5EF4-FFF2-40B4-BE49-F238E27FC236}">
                <a16:creationId xmlns:a16="http://schemas.microsoft.com/office/drawing/2014/main" id="{C4C367CE-2998-3194-3FCC-042B0DAABF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94" y="190569"/>
            <a:ext cx="6479942" cy="613434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2BBB51C-FE4B-4CCD-A654-7D398AA9478B}"/>
              </a:ext>
            </a:extLst>
          </p:cNvPr>
          <p:cNvSpPr txBox="1"/>
          <p:nvPr/>
        </p:nvSpPr>
        <p:spPr>
          <a:xfrm>
            <a:off x="336494" y="6366586"/>
            <a:ext cx="610292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11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 (Body CS)"/>
                <a:hlinkClick r:id="rId4"/>
              </a:rPr>
              <a:t>https://www.visualcapitalist.com/a-global-breakdown-of-greenhouse-gas-emissions-by-sector/</a:t>
            </a:r>
            <a:endParaRPr lang="en-GB" sz="900" dirty="0">
              <a:effectLst/>
              <a:latin typeface="Montserrat" pitchFamily="2" charset="0"/>
              <a:ea typeface="Calibri" panose="020F0502020204030204" pitchFamily="34" charset="0"/>
              <a:cs typeface="Times New Roman (Body CS)"/>
            </a:endParaRPr>
          </a:p>
        </p:txBody>
      </p:sp>
    </p:spTree>
    <p:extLst>
      <p:ext uri="{BB962C8B-B14F-4D97-AF65-F5344CB8AC3E}">
        <p14:creationId xmlns:p14="http://schemas.microsoft.com/office/powerpoint/2010/main" val="4093790829"/>
      </p:ext>
    </p:extLst>
  </p:cSld>
  <p:clrMapOvr>
    <a:masterClrMapping/>
  </p:clrMapOvr>
  <p:transition advClick="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B9E1F-D279-0848-81D5-5F4992F1F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6849" y="268020"/>
            <a:ext cx="4193051" cy="1325563"/>
          </a:xfrm>
        </p:spPr>
        <p:txBody>
          <a:bodyPr/>
          <a:lstStyle/>
          <a:p>
            <a:pPr algn="ctr"/>
            <a:r>
              <a:rPr lang="en-US" dirty="0">
                <a:cs typeface="Aharoni" panose="02010803020104030203" pitchFamily="2" charset="-79"/>
              </a:rPr>
              <a:t>Question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D0997A-0743-F944-BC9C-CD948BA861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5391" y="2379058"/>
            <a:ext cx="3966473" cy="4037925"/>
          </a:xfrm>
        </p:spPr>
        <p:txBody>
          <a:bodyPr>
            <a:normAutofit lnSpcReduction="10000"/>
          </a:bodyPr>
          <a:lstStyle/>
          <a:p>
            <a:pPr marL="0" lvl="0" indent="0">
              <a:lnSpc>
                <a:spcPct val="107000"/>
              </a:lnSpc>
              <a:spcBef>
                <a:spcPts val="2400"/>
              </a:spcBef>
              <a:spcAft>
                <a:spcPts val="800"/>
              </a:spcAft>
              <a:buNone/>
              <a:tabLst>
                <a:tab pos="1530350" algn="l"/>
                <a:tab pos="2700655" algn="l"/>
                <a:tab pos="4140835" algn="l"/>
              </a:tabLst>
            </a:pP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Which sector had the lowest greenhouse gas emissions in 2016?</a:t>
            </a:r>
          </a:p>
          <a:p>
            <a:pPr marL="0" lvl="0" indent="0">
              <a:lnSpc>
                <a:spcPct val="107000"/>
              </a:lnSpc>
              <a:spcBef>
                <a:spcPts val="2400"/>
              </a:spcBef>
              <a:spcAft>
                <a:spcPts val="800"/>
              </a:spcAft>
              <a:buNone/>
              <a:tabLst>
                <a:tab pos="1530350" algn="l"/>
                <a:tab pos="2700655" algn="l"/>
                <a:tab pos="4140835" algn="l"/>
              </a:tabLst>
            </a:pP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A: Waste</a:t>
            </a:r>
            <a:b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B: Energy</a:t>
            </a:r>
            <a:b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C: Industry</a:t>
            </a:r>
            <a:b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D: Agriculture, forestry </a:t>
            </a:r>
            <a:b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land use</a:t>
            </a:r>
          </a:p>
        </p:txBody>
      </p:sp>
      <p:pic>
        <p:nvPicPr>
          <p:cNvPr id="5" name="Picture 4" descr="GHG Emissions By Sector 1200px">
            <a:extLst>
              <a:ext uri="{FF2B5EF4-FFF2-40B4-BE49-F238E27FC236}">
                <a16:creationId xmlns:a16="http://schemas.microsoft.com/office/drawing/2014/main" id="{C4C367CE-2998-3194-3FCC-042B0DAABF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94" y="190569"/>
            <a:ext cx="6479942" cy="613434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2BBB51C-FE4B-4CCD-A654-7D398AA9478B}"/>
              </a:ext>
            </a:extLst>
          </p:cNvPr>
          <p:cNvSpPr txBox="1"/>
          <p:nvPr/>
        </p:nvSpPr>
        <p:spPr>
          <a:xfrm>
            <a:off x="336494" y="6366586"/>
            <a:ext cx="610292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11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 (Body CS)"/>
                <a:hlinkClick r:id="rId4"/>
              </a:rPr>
              <a:t>https://www.visualcapitalist.com/a-global-breakdown-of-greenhouse-gas-emissions-by-sector/</a:t>
            </a:r>
            <a:endParaRPr lang="en-GB" sz="900" dirty="0">
              <a:effectLst/>
              <a:latin typeface="Montserrat" pitchFamily="2" charset="0"/>
              <a:ea typeface="Calibri" panose="020F0502020204030204" pitchFamily="34" charset="0"/>
              <a:cs typeface="Times New Roman (Body CS)"/>
            </a:endParaRPr>
          </a:p>
        </p:txBody>
      </p:sp>
    </p:spTree>
    <p:extLst>
      <p:ext uri="{BB962C8B-B14F-4D97-AF65-F5344CB8AC3E}">
        <p14:creationId xmlns:p14="http://schemas.microsoft.com/office/powerpoint/2010/main" val="2111642173"/>
      </p:ext>
    </p:extLst>
  </p:cSld>
  <p:clrMapOvr>
    <a:masterClrMapping/>
  </p:clrMapOvr>
  <p:transition advClick="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B9E1F-D279-0848-81D5-5F4992F1F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cs typeface="Aharoni" panose="02010803020104030203" pitchFamily="2" charset="-79"/>
              </a:rPr>
              <a:t>What is a time series graph?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D0997A-0743-F944-BC9C-CD948BA861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93226" y="2207830"/>
            <a:ext cx="4126938" cy="3772185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GB" sz="2400" dirty="0">
                <a:solidFill>
                  <a:srgbClr val="6C587C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 (Headings CS)"/>
              </a:rPr>
              <a:t>A </a:t>
            </a:r>
            <a:r>
              <a:rPr lang="en-GB" sz="2400" b="1" dirty="0">
                <a:solidFill>
                  <a:srgbClr val="6C587C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 (Headings CS)"/>
              </a:rPr>
              <a:t>time series graph </a:t>
            </a:r>
            <a:r>
              <a:rPr lang="en-GB" sz="2400" dirty="0">
                <a:solidFill>
                  <a:srgbClr val="6C587C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 (Headings CS)"/>
              </a:rPr>
              <a:t>is a special type of line graph, with time on the x-axis and regular repeated measurements of a variable on the y-axis. </a:t>
            </a:r>
          </a:p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GB" sz="2400" dirty="0">
                <a:solidFill>
                  <a:srgbClr val="6C587C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 (Headings CS)"/>
              </a:rPr>
              <a:t>Time series are good for spotting </a:t>
            </a:r>
            <a:r>
              <a:rPr lang="en-GB" sz="2400" b="1" dirty="0">
                <a:solidFill>
                  <a:srgbClr val="6C587C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 (Headings CS)"/>
              </a:rPr>
              <a:t>long term trends</a:t>
            </a:r>
            <a:r>
              <a:rPr lang="en-GB" sz="2400" dirty="0">
                <a:solidFill>
                  <a:srgbClr val="6C587C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 (Headings CS)"/>
              </a:rPr>
              <a:t> like a regular seasonal variation.</a:t>
            </a:r>
          </a:p>
        </p:txBody>
      </p:sp>
      <p:pic>
        <p:nvPicPr>
          <p:cNvPr id="5" name="Picture 4" descr="A time series graph showing a year of noisy data">
            <a:extLst>
              <a:ext uri="{FF2B5EF4-FFF2-40B4-BE49-F238E27FC236}">
                <a16:creationId xmlns:a16="http://schemas.microsoft.com/office/drawing/2014/main" id="{A382E19B-A51D-2FFF-1C6E-B2A2C19F51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36" y="1957441"/>
            <a:ext cx="6970395" cy="4645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625328"/>
      </p:ext>
    </p:extLst>
  </p:cSld>
  <p:clrMapOvr>
    <a:masterClrMapping/>
  </p:clrMapOvr>
  <p:transition advClick="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B9E1F-D279-0848-81D5-5F4992F1F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8880" y="292297"/>
            <a:ext cx="3075275" cy="1325563"/>
          </a:xfrm>
        </p:spPr>
        <p:txBody>
          <a:bodyPr/>
          <a:lstStyle/>
          <a:p>
            <a:pPr algn="ctr"/>
            <a:r>
              <a:rPr lang="en-US" dirty="0">
                <a:cs typeface="Aharoni" panose="02010803020104030203" pitchFamily="2" charset="-79"/>
              </a:rPr>
              <a:t>Question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D0997A-0743-F944-BC9C-CD948BA861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07350" y="2154206"/>
            <a:ext cx="2735108" cy="4037925"/>
          </a:xfrm>
        </p:spPr>
        <p:txBody>
          <a:bodyPr>
            <a:normAutofit fontScale="92500" lnSpcReduction="10000"/>
          </a:bodyPr>
          <a:lstStyle/>
          <a:p>
            <a:pPr marL="0" lvl="0" indent="0">
              <a:lnSpc>
                <a:spcPct val="107000"/>
              </a:lnSpc>
              <a:spcBef>
                <a:spcPts val="2400"/>
              </a:spcBef>
              <a:spcAft>
                <a:spcPts val="800"/>
              </a:spcAft>
              <a:buNone/>
              <a:tabLst>
                <a:tab pos="1530350" algn="l"/>
                <a:tab pos="2700655" algn="l"/>
                <a:tab pos="4140835" algn="l"/>
              </a:tabLst>
            </a:pP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length of the Tour de France peaked in 1926.  What distance was it that year?</a:t>
            </a:r>
            <a:endParaRPr lang="en-GB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Bef>
                <a:spcPts val="2400"/>
              </a:spcBef>
              <a:spcAft>
                <a:spcPts val="800"/>
              </a:spcAft>
              <a:buNone/>
              <a:tabLst>
                <a:tab pos="1530350" algn="l"/>
                <a:tab pos="2700655" algn="l"/>
                <a:tab pos="4140835" algn="l"/>
              </a:tabLst>
            </a:pP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A:   4,237km</a:t>
            </a:r>
            <a:b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B:   34.1km/h</a:t>
            </a:r>
            <a:b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C:   5,745km</a:t>
            </a:r>
            <a:b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D:   3,534km</a:t>
            </a:r>
          </a:p>
        </p:txBody>
      </p:sp>
      <p:pic>
        <p:nvPicPr>
          <p:cNvPr id="4" name="Picture 3" descr="Timeline&#10;&#10;Description automatically generated with medium confidence">
            <a:extLst>
              <a:ext uri="{FF2B5EF4-FFF2-40B4-BE49-F238E27FC236}">
                <a16:creationId xmlns:a16="http://schemas.microsoft.com/office/drawing/2014/main" id="{CE663DA5-F420-4DF0-56B1-103746E4E8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42" y="1256714"/>
            <a:ext cx="8455083" cy="51539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50192B6-8217-4004-B1B3-FF0E8C1B4690}"/>
              </a:ext>
            </a:extLst>
          </p:cNvPr>
          <p:cNvSpPr txBox="1"/>
          <p:nvPr/>
        </p:nvSpPr>
        <p:spPr>
          <a:xfrm>
            <a:off x="626918" y="6509224"/>
            <a:ext cx="610292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dirty="0">
                <a:hlinkClick r:id="rId4"/>
              </a:rPr>
              <a:t>https://www.vizwiz.com/2017/07/tour-de-france.html</a:t>
            </a:r>
            <a:r>
              <a:rPr lang="en-GB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2912253"/>
      </p:ext>
    </p:extLst>
  </p:cSld>
  <p:clrMapOvr>
    <a:masterClrMapping/>
  </p:clrMapOvr>
  <p:transition advClick="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B9E1F-D279-0848-81D5-5F4992F1F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8880" y="292297"/>
            <a:ext cx="3075275" cy="1325563"/>
          </a:xfrm>
        </p:spPr>
        <p:txBody>
          <a:bodyPr/>
          <a:lstStyle/>
          <a:p>
            <a:pPr algn="ctr"/>
            <a:r>
              <a:rPr lang="en-US" dirty="0">
                <a:cs typeface="Aharoni" panose="02010803020104030203" pitchFamily="2" charset="-79"/>
              </a:rPr>
              <a:t>Question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D0997A-0743-F944-BC9C-CD948BA861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07350" y="2154206"/>
            <a:ext cx="2735108" cy="4037925"/>
          </a:xfrm>
        </p:spPr>
        <p:txBody>
          <a:bodyPr>
            <a:normAutofit fontScale="92500" lnSpcReduction="10000"/>
          </a:bodyPr>
          <a:lstStyle/>
          <a:p>
            <a:pPr marL="0" lvl="0" indent="0">
              <a:lnSpc>
                <a:spcPct val="107000"/>
              </a:lnSpc>
              <a:spcBef>
                <a:spcPts val="2400"/>
              </a:spcBef>
              <a:spcAft>
                <a:spcPts val="800"/>
              </a:spcAft>
              <a:buNone/>
              <a:tabLst>
                <a:tab pos="1530350" algn="l"/>
                <a:tab pos="2700655" algn="l"/>
                <a:tab pos="4140835" algn="l"/>
              </a:tabLst>
            </a:pP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length of the Tour de France peaked in 1926.  What distance was it that year?</a:t>
            </a:r>
            <a:endParaRPr lang="en-GB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Bef>
                <a:spcPts val="2400"/>
              </a:spcBef>
              <a:spcAft>
                <a:spcPts val="800"/>
              </a:spcAft>
              <a:buNone/>
              <a:tabLst>
                <a:tab pos="1530350" algn="l"/>
                <a:tab pos="2700655" algn="l"/>
                <a:tab pos="4140835" algn="l"/>
              </a:tabLst>
            </a:pP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A:   4,237km</a:t>
            </a:r>
            <a:b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B:   34.1km/h</a:t>
            </a:r>
            <a:b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C:   5,745km</a:t>
            </a:r>
            <a:b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D:   3,534km</a:t>
            </a:r>
          </a:p>
        </p:txBody>
      </p:sp>
      <p:pic>
        <p:nvPicPr>
          <p:cNvPr id="4" name="Picture 3" descr="Timeline&#10;&#10;Description automatically generated with medium confidence">
            <a:extLst>
              <a:ext uri="{FF2B5EF4-FFF2-40B4-BE49-F238E27FC236}">
                <a16:creationId xmlns:a16="http://schemas.microsoft.com/office/drawing/2014/main" id="{CE663DA5-F420-4DF0-56B1-103746E4E8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42" y="1256714"/>
            <a:ext cx="8455083" cy="51539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DF43D97-0461-401E-BBED-DA0493169B11}"/>
              </a:ext>
            </a:extLst>
          </p:cNvPr>
          <p:cNvSpPr txBox="1"/>
          <p:nvPr/>
        </p:nvSpPr>
        <p:spPr>
          <a:xfrm>
            <a:off x="626918" y="6509224"/>
            <a:ext cx="610292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dirty="0">
                <a:hlinkClick r:id="rId4"/>
              </a:rPr>
              <a:t>https://www.vizwiz.com/2017/07/tour-de-france.html</a:t>
            </a:r>
            <a:r>
              <a:rPr lang="en-GB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15842746"/>
      </p:ext>
    </p:extLst>
  </p:cSld>
  <p:clrMapOvr>
    <a:masterClrMapping/>
  </p:clrMapOvr>
  <p:transition advClick="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B9E1F-D279-0848-81D5-5F4992F1F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cs typeface="Aharoni" panose="02010803020104030203" pitchFamily="2" charset="-79"/>
              </a:rPr>
              <a:t>What is a stacked bar chart?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D0997A-0743-F944-BC9C-CD948BA861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48210" y="2597542"/>
            <a:ext cx="3375754" cy="3706153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GB" sz="2400" b="1" dirty="0">
                <a:solidFill>
                  <a:srgbClr val="6C587C"/>
                </a:solidFill>
                <a:latin typeface="Montserrat" panose="00000500000000000000" pitchFamily="2" charset="0"/>
                <a:ea typeface="Times New Roman" panose="02020603050405020304" pitchFamily="18" charset="0"/>
                <a:cs typeface="Times New Roman (Headings CS)"/>
              </a:rPr>
              <a:t>S</a:t>
            </a:r>
            <a:r>
              <a:rPr lang="en-GB" sz="2400" b="1" dirty="0">
                <a:solidFill>
                  <a:srgbClr val="6C587C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 (Headings CS)"/>
              </a:rPr>
              <a:t>tacked bar charts </a:t>
            </a:r>
            <a:r>
              <a:rPr lang="en-GB" sz="2400" dirty="0">
                <a:solidFill>
                  <a:srgbClr val="6C587C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 (Headings CS)"/>
              </a:rPr>
              <a:t>can show </a:t>
            </a:r>
            <a:r>
              <a:rPr lang="en-GB" sz="2400" b="1" dirty="0">
                <a:solidFill>
                  <a:srgbClr val="6C587C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 (Headings CS)"/>
              </a:rPr>
              <a:t>proportions of a whole </a:t>
            </a:r>
            <a:r>
              <a:rPr lang="en-GB" sz="2400" dirty="0">
                <a:solidFill>
                  <a:srgbClr val="6C587C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 (Headings CS)"/>
              </a:rPr>
              <a:t>and how they change across a varying quantity such as time. </a:t>
            </a:r>
          </a:p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GB" sz="2400" dirty="0">
                <a:solidFill>
                  <a:srgbClr val="6C587C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 (Headings CS)"/>
              </a:rPr>
              <a:t>Like an area chart, they are able to demonstrate trends in proportions.</a:t>
            </a:r>
          </a:p>
        </p:txBody>
      </p:sp>
      <p:pic>
        <p:nvPicPr>
          <p:cNvPr id="5" name="Picture 4" descr="A stacked bar chart">
            <a:extLst>
              <a:ext uri="{FF2B5EF4-FFF2-40B4-BE49-F238E27FC236}">
                <a16:creationId xmlns:a16="http://schemas.microsoft.com/office/drawing/2014/main" id="{159B4317-D647-4F78-A019-EC9E267997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36" y="2119038"/>
            <a:ext cx="7203353" cy="4801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84647"/>
      </p:ext>
    </p:extLst>
  </p:cSld>
  <p:clrMapOvr>
    <a:masterClrMapping/>
  </p:clrMapOvr>
  <p:transition advClick="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B9E1F-D279-0848-81D5-5F4992F1F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6409" y="226577"/>
            <a:ext cx="2739181" cy="1043873"/>
          </a:xfrm>
        </p:spPr>
        <p:txBody>
          <a:bodyPr/>
          <a:lstStyle/>
          <a:p>
            <a:pPr algn="ctr"/>
            <a:r>
              <a:rPr lang="en-US" dirty="0">
                <a:cs typeface="Aharoni" panose="02010803020104030203" pitchFamily="2" charset="-79"/>
              </a:rPr>
              <a:t>Question 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D0997A-0743-F944-BC9C-CD948BA861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0072" y="1853076"/>
            <a:ext cx="5653173" cy="4863313"/>
          </a:xfrm>
        </p:spPr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spcBef>
                <a:spcPts val="2400"/>
              </a:spcBef>
              <a:spcAft>
                <a:spcPts val="800"/>
              </a:spcAft>
              <a:buNone/>
            </a:pP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Traditional contraceptive methods, including breastfeeding, withdrawal and the calendar method, are considered to be the least secure forms of contraception. 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hich region has the highest 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proportion </a:t>
            </a: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its population using traditiona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methods?</a:t>
            </a:r>
          </a:p>
          <a:p>
            <a:pPr marL="0" lvl="0" indent="0">
              <a:lnSpc>
                <a:spcPct val="100000"/>
              </a:lnSpc>
              <a:spcBef>
                <a:spcPts val="2400"/>
              </a:spcBef>
              <a:spcAft>
                <a:spcPts val="800"/>
              </a:spcAft>
              <a:buNone/>
            </a:pP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A: South Asia</a:t>
            </a:r>
            <a:b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B: Eastern Europe &amp; Central Asia</a:t>
            </a:r>
            <a:b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C: Western Europe</a:t>
            </a:r>
            <a:b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D: North Africa &amp; Middle East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7BA860-26D0-49D7-8AEF-AE3826E159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36" y="1042953"/>
            <a:ext cx="5382493" cy="53824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F5C710F-56FA-4A68-889D-4F5CF5D694AB}"/>
              </a:ext>
            </a:extLst>
          </p:cNvPr>
          <p:cNvSpPr txBox="1"/>
          <p:nvPr/>
        </p:nvSpPr>
        <p:spPr>
          <a:xfrm>
            <a:off x="339435" y="6500618"/>
            <a:ext cx="613063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dirty="0">
                <a:hlinkClick r:id="rId4"/>
              </a:rPr>
              <a:t>https://www.statista.com/chart/30907/contraceptive-use-by-type/</a:t>
            </a:r>
            <a:r>
              <a:rPr lang="en-GB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65942707"/>
      </p:ext>
    </p:extLst>
  </p:cSld>
  <p:clrMapOvr>
    <a:masterClrMapping/>
  </p:clrMapOvr>
  <p:transition advClick="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B9E1F-D279-0848-81D5-5F4992F1F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6409" y="226577"/>
            <a:ext cx="2739181" cy="1043873"/>
          </a:xfrm>
        </p:spPr>
        <p:txBody>
          <a:bodyPr/>
          <a:lstStyle/>
          <a:p>
            <a:pPr algn="ctr"/>
            <a:r>
              <a:rPr lang="en-US" dirty="0">
                <a:cs typeface="Aharoni" panose="02010803020104030203" pitchFamily="2" charset="-79"/>
              </a:rPr>
              <a:t>Question 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D0997A-0743-F944-BC9C-CD948BA861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0072" y="1853076"/>
            <a:ext cx="5653173" cy="4863313"/>
          </a:xfrm>
        </p:spPr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spcBef>
                <a:spcPts val="2400"/>
              </a:spcBef>
              <a:spcAft>
                <a:spcPts val="800"/>
              </a:spcAft>
              <a:buNone/>
            </a:pP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Traditional contraceptive methods, including breastfeeding, withdrawal and the calendar method, are considered to be the least secure forms of contraception. 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hich region has the highest 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proportion </a:t>
            </a: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its population using traditiona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methods?</a:t>
            </a:r>
          </a:p>
          <a:p>
            <a:pPr marL="0" lvl="0" indent="0">
              <a:lnSpc>
                <a:spcPct val="100000"/>
              </a:lnSpc>
              <a:spcBef>
                <a:spcPts val="2400"/>
              </a:spcBef>
              <a:spcAft>
                <a:spcPts val="800"/>
              </a:spcAft>
              <a:buNone/>
            </a:pP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A: South Asia</a:t>
            </a:r>
            <a:b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B: Eastern Europe &amp; Central Asia</a:t>
            </a:r>
            <a:b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C: Western Europe</a:t>
            </a:r>
            <a:b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D: North Africa &amp; Middle East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7BA860-26D0-49D7-8AEF-AE3826E159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36" y="1042953"/>
            <a:ext cx="5382493" cy="53824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F5C710F-56FA-4A68-889D-4F5CF5D694AB}"/>
              </a:ext>
            </a:extLst>
          </p:cNvPr>
          <p:cNvSpPr txBox="1"/>
          <p:nvPr/>
        </p:nvSpPr>
        <p:spPr>
          <a:xfrm>
            <a:off x="339435" y="6500618"/>
            <a:ext cx="613063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dirty="0">
                <a:hlinkClick r:id="rId4"/>
              </a:rPr>
              <a:t>https://www.statista.com/chart/30907/contraceptive-use-by-type/</a:t>
            </a:r>
            <a:r>
              <a:rPr lang="en-GB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6093448"/>
      </p:ext>
    </p:extLst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B9E1F-D279-0848-81D5-5F4992F1F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cs typeface="Aharoni" panose="02010803020104030203" pitchFamily="2" charset="-79"/>
              </a:rPr>
              <a:t>What is a bar chart?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D0997A-0743-F944-BC9C-CD948BA861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08813" y="2070265"/>
            <a:ext cx="4193051" cy="4184878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GB" sz="2400" b="1" dirty="0">
                <a:solidFill>
                  <a:srgbClr val="6C587C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 (Headings CS)"/>
              </a:rPr>
              <a:t>Bar charts </a:t>
            </a:r>
            <a:r>
              <a:rPr lang="en-GB" sz="2400" dirty="0">
                <a:solidFill>
                  <a:srgbClr val="6C587C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 (Headings CS)"/>
              </a:rPr>
              <a:t>use rectangular bars to </a:t>
            </a:r>
            <a:r>
              <a:rPr lang="en-GB" sz="2400" b="1" dirty="0">
                <a:solidFill>
                  <a:srgbClr val="6C587C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 (Headings CS)"/>
              </a:rPr>
              <a:t>compare</a:t>
            </a:r>
            <a:r>
              <a:rPr lang="en-GB" sz="2400" dirty="0">
                <a:solidFill>
                  <a:srgbClr val="6C587C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 (Headings CS)"/>
              </a:rPr>
              <a:t> values in different categories. </a:t>
            </a:r>
          </a:p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GB" sz="2400" dirty="0">
                <a:solidFill>
                  <a:srgbClr val="6C587C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 (Headings CS)"/>
              </a:rPr>
              <a:t>The bars normally show the counts or sizes of </a:t>
            </a:r>
            <a:r>
              <a:rPr lang="en-GB" sz="2400" b="1" dirty="0">
                <a:solidFill>
                  <a:srgbClr val="6C587C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 (Headings CS)"/>
              </a:rPr>
              <a:t>categorical</a:t>
            </a:r>
            <a:r>
              <a:rPr lang="en-GB" sz="2400" dirty="0">
                <a:solidFill>
                  <a:srgbClr val="6C587C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 (Headings CS)"/>
              </a:rPr>
              <a:t> data. </a:t>
            </a:r>
          </a:p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GB" sz="2400" dirty="0">
                <a:solidFill>
                  <a:srgbClr val="6C587C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 (Headings CS)"/>
              </a:rPr>
              <a:t>Since there is no connection between the bars, they are normally shown not touching.</a:t>
            </a:r>
          </a:p>
        </p:txBody>
      </p:sp>
      <p:pic>
        <p:nvPicPr>
          <p:cNvPr id="4" name="Picture 3" descr="A bar chart">
            <a:extLst>
              <a:ext uri="{FF2B5EF4-FFF2-40B4-BE49-F238E27FC236}">
                <a16:creationId xmlns:a16="http://schemas.microsoft.com/office/drawing/2014/main" id="{5113567D-5BB7-9938-BABA-B63ED02DB8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34" y="1923122"/>
            <a:ext cx="7118350" cy="47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535592"/>
      </p:ext>
    </p:extLst>
  </p:cSld>
  <p:clrMapOvr>
    <a:masterClrMapping/>
  </p:clrMapOvr>
  <p:transition advClick="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B9E1F-D279-0848-81D5-5F4992F1F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cs typeface="Aharoni" panose="02010803020104030203" pitchFamily="2" charset="-79"/>
              </a:rPr>
              <a:t>What is a scatter plot?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D0997A-0743-F944-BC9C-CD948BA861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08813" y="2070265"/>
            <a:ext cx="4193051" cy="4233431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GB" sz="2400" b="1" dirty="0">
                <a:solidFill>
                  <a:srgbClr val="6C587C"/>
                </a:solidFill>
                <a:effectLst/>
                <a:latin typeface="Montserrat" pitchFamily="2" charset="0"/>
                <a:ea typeface="Calibri" panose="020F0502020204030204" pitchFamily="34" charset="0"/>
                <a:cs typeface="Times New Roman (Body CS)"/>
              </a:rPr>
              <a:t>Scatterplots</a:t>
            </a:r>
            <a:r>
              <a:rPr lang="en-GB" sz="2400" dirty="0">
                <a:solidFill>
                  <a:srgbClr val="6C587C"/>
                </a:solidFill>
                <a:effectLst/>
                <a:latin typeface="Montserrat" pitchFamily="2" charset="0"/>
                <a:ea typeface="Calibri" panose="020F0502020204030204" pitchFamily="34" charset="0"/>
                <a:cs typeface="Times New Roman (Body CS)"/>
              </a:rPr>
              <a:t> are used to show the </a:t>
            </a:r>
            <a:r>
              <a:rPr lang="en-GB" sz="2400" b="1" dirty="0">
                <a:solidFill>
                  <a:srgbClr val="6C587C"/>
                </a:solidFill>
                <a:effectLst/>
                <a:latin typeface="Montserrat" pitchFamily="2" charset="0"/>
                <a:ea typeface="Calibri" panose="020F0502020204030204" pitchFamily="34" charset="0"/>
                <a:cs typeface="Times New Roman (Body CS)"/>
              </a:rPr>
              <a:t>relationship</a:t>
            </a:r>
            <a:r>
              <a:rPr lang="en-GB" sz="2400" dirty="0">
                <a:solidFill>
                  <a:srgbClr val="6C587C"/>
                </a:solidFill>
                <a:effectLst/>
                <a:latin typeface="Montserrat" pitchFamily="2" charset="0"/>
                <a:ea typeface="Calibri" panose="020F0502020204030204" pitchFamily="34" charset="0"/>
                <a:cs typeface="Times New Roman (Body CS)"/>
              </a:rPr>
              <a:t> between two numerical variables. Both the x-axis and y-axis contain </a:t>
            </a:r>
            <a:r>
              <a:rPr lang="en-GB" sz="2400" b="1" dirty="0">
                <a:solidFill>
                  <a:srgbClr val="6C587C"/>
                </a:solidFill>
                <a:effectLst/>
                <a:latin typeface="Montserrat" pitchFamily="2" charset="0"/>
                <a:ea typeface="Calibri" panose="020F0502020204030204" pitchFamily="34" charset="0"/>
                <a:cs typeface="Times New Roman (Body CS)"/>
              </a:rPr>
              <a:t>numerical</a:t>
            </a:r>
            <a:r>
              <a:rPr lang="en-GB" sz="2400" dirty="0">
                <a:solidFill>
                  <a:srgbClr val="6C587C"/>
                </a:solidFill>
                <a:effectLst/>
                <a:latin typeface="Montserrat" pitchFamily="2" charset="0"/>
                <a:ea typeface="Calibri" panose="020F0502020204030204" pitchFamily="34" charset="0"/>
                <a:cs typeface="Times New Roman (Body CS)"/>
              </a:rPr>
              <a:t> quantities.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GB" sz="2400" dirty="0">
                <a:solidFill>
                  <a:srgbClr val="6C587C"/>
                </a:solidFill>
                <a:effectLst/>
                <a:latin typeface="Montserrat" pitchFamily="2" charset="0"/>
                <a:ea typeface="Calibri" panose="020F0502020204030204" pitchFamily="34" charset="0"/>
                <a:cs typeface="Times New Roman (Body CS)"/>
              </a:rPr>
              <a:t>There is often a line of best fit added to demonstrate the relationship between the two variables</a:t>
            </a:r>
            <a:r>
              <a:rPr lang="en-GB" sz="2400" dirty="0">
                <a:solidFill>
                  <a:srgbClr val="6C587C"/>
                </a:solidFill>
                <a:effectLst/>
                <a:latin typeface="Montserrat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2400" dirty="0">
              <a:effectLst/>
              <a:latin typeface="Montserrat" pitchFamily="2" charset="0"/>
              <a:ea typeface="Calibri" panose="020F0502020204030204" pitchFamily="34" charset="0"/>
              <a:cs typeface="Times New Roman (Body CS)"/>
            </a:endParaRPr>
          </a:p>
        </p:txBody>
      </p:sp>
      <p:pic>
        <p:nvPicPr>
          <p:cNvPr id="5" name="Picture 4" descr="A scatter plot overlaid with a decreasing line of best fit">
            <a:extLst>
              <a:ext uri="{FF2B5EF4-FFF2-40B4-BE49-F238E27FC236}">
                <a16:creationId xmlns:a16="http://schemas.microsoft.com/office/drawing/2014/main" id="{80E8B8F7-4743-4C89-9B87-B6D9BC81BD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61" y="1993732"/>
            <a:ext cx="6749396" cy="449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9263"/>
      </p:ext>
    </p:extLst>
  </p:cSld>
  <p:clrMapOvr>
    <a:masterClrMapping/>
  </p:clrMapOvr>
  <p:transition advClick="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B9E1F-D279-0848-81D5-5F4992F1F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8933" y="268020"/>
            <a:ext cx="3200967" cy="1325563"/>
          </a:xfrm>
        </p:spPr>
        <p:txBody>
          <a:bodyPr/>
          <a:lstStyle/>
          <a:p>
            <a:pPr algn="ctr"/>
            <a:r>
              <a:rPr lang="en-US" dirty="0">
                <a:cs typeface="Aharoni" panose="02010803020104030203" pitchFamily="2" charset="-79"/>
              </a:rPr>
              <a:t>Question 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D0997A-0743-F944-BC9C-CD948BA861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8933" y="1923116"/>
            <a:ext cx="3422931" cy="4337330"/>
          </a:xfrm>
        </p:spPr>
        <p:txBody>
          <a:bodyPr>
            <a:normAutofit fontScale="92500" lnSpcReduction="10000"/>
          </a:bodyPr>
          <a:lstStyle/>
          <a:p>
            <a:pPr marL="0" lvl="0" indent="0">
              <a:lnSpc>
                <a:spcPct val="107000"/>
              </a:lnSpc>
              <a:spcBef>
                <a:spcPts val="2400"/>
              </a:spcBef>
              <a:spcAft>
                <a:spcPts val="800"/>
              </a:spcAft>
              <a:buNone/>
            </a:pP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Which two NBA basketball players have the highest average points per game?</a:t>
            </a:r>
            <a:b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A: Abdul-Jabbar and Malone</a:t>
            </a:r>
            <a:b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B: Nowitzki and James</a:t>
            </a:r>
            <a:b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C: Abdul-Jabbar and Nowitzki</a:t>
            </a:r>
            <a:b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D: Jordan and Chamberlain</a:t>
            </a:r>
          </a:p>
        </p:txBody>
      </p:sp>
      <p:pic>
        <p:nvPicPr>
          <p:cNvPr id="5" name="Picture 4" descr="Chart, scatter chart&#10;&#10;Description automatically generated">
            <a:extLst>
              <a:ext uri="{FF2B5EF4-FFF2-40B4-BE49-F238E27FC236}">
                <a16:creationId xmlns:a16="http://schemas.microsoft.com/office/drawing/2014/main" id="{A92B945D-CD19-6535-E10B-1A0CF0C8668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38" r="21115" b="11584"/>
          <a:stretch/>
        </p:blipFill>
        <p:spPr bwMode="auto">
          <a:xfrm>
            <a:off x="190136" y="501706"/>
            <a:ext cx="8048385" cy="60882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F09A437-2ECE-4CBB-92F5-7A1ABA69513C}"/>
              </a:ext>
            </a:extLst>
          </p:cNvPr>
          <p:cNvSpPr txBox="1"/>
          <p:nvPr/>
        </p:nvSpPr>
        <p:spPr>
          <a:xfrm>
            <a:off x="612082" y="6451480"/>
            <a:ext cx="779664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hlinkClick r:id="rId4"/>
              </a:rPr>
              <a:t>https://public.tableau.com/app/profile/rody.zakovich/viz/TOP50NBASCORINGLEADERS/TOP50NBASCORINGLEADERS</a:t>
            </a:r>
            <a:r>
              <a:rPr lang="en-GB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74612890"/>
      </p:ext>
    </p:extLst>
  </p:cSld>
  <p:clrMapOvr>
    <a:masterClrMapping/>
  </p:clrMapOvr>
  <p:transition advClick="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B9E1F-D279-0848-81D5-5F4992F1F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8933" y="268020"/>
            <a:ext cx="3200967" cy="1325563"/>
          </a:xfrm>
        </p:spPr>
        <p:txBody>
          <a:bodyPr/>
          <a:lstStyle/>
          <a:p>
            <a:pPr algn="ctr"/>
            <a:r>
              <a:rPr lang="en-US" dirty="0">
                <a:cs typeface="Aharoni" panose="02010803020104030203" pitchFamily="2" charset="-79"/>
              </a:rPr>
              <a:t>Question 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D0997A-0743-F944-BC9C-CD948BA861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8933" y="1923116"/>
            <a:ext cx="3422931" cy="4337330"/>
          </a:xfrm>
        </p:spPr>
        <p:txBody>
          <a:bodyPr>
            <a:normAutofit fontScale="92500" lnSpcReduction="10000"/>
          </a:bodyPr>
          <a:lstStyle/>
          <a:p>
            <a:pPr marL="0" lvl="0" indent="0">
              <a:lnSpc>
                <a:spcPct val="107000"/>
              </a:lnSpc>
              <a:spcBef>
                <a:spcPts val="2400"/>
              </a:spcBef>
              <a:spcAft>
                <a:spcPts val="800"/>
              </a:spcAft>
              <a:buNone/>
            </a:pP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Which two NBA basketball players have the highest average points per game?</a:t>
            </a:r>
            <a:b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A: Abdul-Jabbar and Malone</a:t>
            </a:r>
            <a:b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B: Nowitzki and James</a:t>
            </a:r>
            <a:b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C: Abdul-Jabbar and Nowitzki</a:t>
            </a:r>
            <a:b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D: Jordan and Chamberlain</a:t>
            </a:r>
          </a:p>
        </p:txBody>
      </p:sp>
      <p:pic>
        <p:nvPicPr>
          <p:cNvPr id="5" name="Picture 4" descr="Chart, scatter chart&#10;&#10;Description automatically generated">
            <a:extLst>
              <a:ext uri="{FF2B5EF4-FFF2-40B4-BE49-F238E27FC236}">
                <a16:creationId xmlns:a16="http://schemas.microsoft.com/office/drawing/2014/main" id="{A92B945D-CD19-6535-E10B-1A0CF0C8668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38" r="21115" b="11584"/>
          <a:stretch/>
        </p:blipFill>
        <p:spPr bwMode="auto">
          <a:xfrm>
            <a:off x="190136" y="501706"/>
            <a:ext cx="8048385" cy="60882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3761C98-ADEA-4B1D-9ECE-E5AE390510D7}"/>
              </a:ext>
            </a:extLst>
          </p:cNvPr>
          <p:cNvSpPr txBox="1"/>
          <p:nvPr/>
        </p:nvSpPr>
        <p:spPr>
          <a:xfrm>
            <a:off x="612082" y="6451480"/>
            <a:ext cx="779664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hlinkClick r:id="rId4"/>
              </a:rPr>
              <a:t>https://public.tableau.com/app/profile/rody.zakovich/viz/TOP50NBASCORINGLEADERS/TOP50NBASCORINGLEADERS</a:t>
            </a:r>
            <a:r>
              <a:rPr lang="en-GB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8904508"/>
      </p:ext>
    </p:extLst>
  </p:cSld>
  <p:clrMapOvr>
    <a:masterClrMapping/>
  </p:clrMapOvr>
  <p:transition advClick="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B9E1F-D279-0848-81D5-5F4992F1F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cs typeface="Aharoni" panose="02010803020104030203" pitchFamily="2" charset="-79"/>
              </a:rPr>
              <a:t>What is a </a:t>
            </a:r>
            <a:r>
              <a:rPr lang="en-US" dirty="0" err="1">
                <a:cs typeface="Aharoni" panose="02010803020104030203" pitchFamily="2" charset="-79"/>
              </a:rPr>
              <a:t>treemap</a:t>
            </a:r>
            <a:r>
              <a:rPr lang="en-US" dirty="0">
                <a:cs typeface="Aharoni" panose="02010803020104030203" pitchFamily="2" charset="-79"/>
              </a:rPr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D0997A-0743-F944-BC9C-CD948BA861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05918" y="2199738"/>
            <a:ext cx="3867994" cy="4233431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GB" dirty="0">
                <a:solidFill>
                  <a:srgbClr val="6C587C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 (Headings CS)"/>
              </a:rPr>
              <a:t>A </a:t>
            </a:r>
            <a:r>
              <a:rPr lang="en-GB" b="1" dirty="0" err="1">
                <a:solidFill>
                  <a:srgbClr val="6C587C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 (Body CS)"/>
              </a:rPr>
              <a:t>treemap</a:t>
            </a:r>
            <a:r>
              <a:rPr lang="en-GB" dirty="0">
                <a:solidFill>
                  <a:srgbClr val="6C587C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 (Body CS)"/>
              </a:rPr>
              <a:t> represents the </a:t>
            </a:r>
            <a:r>
              <a:rPr lang="en-GB" b="1" dirty="0">
                <a:solidFill>
                  <a:srgbClr val="6C587C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 (Body CS)"/>
              </a:rPr>
              <a:t>proportions of a whole</a:t>
            </a:r>
            <a:r>
              <a:rPr lang="en-GB" dirty="0">
                <a:solidFill>
                  <a:srgbClr val="6C587C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 (Body CS)"/>
              </a:rPr>
              <a:t>, but area rather than angles are used. They are useful for showing subcategories as well as high-level categories.</a:t>
            </a:r>
            <a:endParaRPr lang="en-GB" dirty="0">
              <a:solidFill>
                <a:srgbClr val="6C587C"/>
              </a:solidFill>
              <a:effectLst/>
              <a:latin typeface="Montserrat" panose="00000500000000000000" pitchFamily="2" charset="0"/>
              <a:ea typeface="Times New Roman" panose="02020603050405020304" pitchFamily="18" charset="0"/>
              <a:cs typeface="Times New Roman (Headings CS)"/>
            </a:endParaRPr>
          </a:p>
        </p:txBody>
      </p:sp>
      <p:pic>
        <p:nvPicPr>
          <p:cNvPr id="5" name="Picture 4" descr="A treemap with 3 segments.">
            <a:extLst>
              <a:ext uri="{FF2B5EF4-FFF2-40B4-BE49-F238E27FC236}">
                <a16:creationId xmlns:a16="http://schemas.microsoft.com/office/drawing/2014/main" id="{F2DFDFF3-7D62-9934-B4BA-F683DEB324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36" y="1813619"/>
            <a:ext cx="7122020" cy="474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533699"/>
      </p:ext>
    </p:extLst>
  </p:cSld>
  <p:clrMapOvr>
    <a:masterClrMapping/>
  </p:clrMapOvr>
  <p:transition advClick="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B9E1F-D279-0848-81D5-5F4992F1F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5516" y="243744"/>
            <a:ext cx="3200967" cy="1325563"/>
          </a:xfrm>
        </p:spPr>
        <p:txBody>
          <a:bodyPr/>
          <a:lstStyle/>
          <a:p>
            <a:pPr algn="ctr"/>
            <a:r>
              <a:rPr lang="en-US" dirty="0">
                <a:cs typeface="Aharoni" panose="02010803020104030203" pitchFamily="2" charset="-79"/>
              </a:rPr>
              <a:t>Question 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D0997A-0743-F944-BC9C-CD948BA861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34797" y="1923116"/>
            <a:ext cx="3667068" cy="4666864"/>
          </a:xfrm>
        </p:spPr>
        <p:txBody>
          <a:bodyPr>
            <a:normAutofit/>
          </a:bodyPr>
          <a:lstStyle/>
          <a:p>
            <a:pPr marL="0" lvl="0" indent="0">
              <a:lnSpc>
                <a:spcPct val="107000"/>
              </a:lnSpc>
              <a:spcBef>
                <a:spcPts val="2400"/>
              </a:spcBef>
              <a:spcAft>
                <a:spcPts val="800"/>
              </a:spcAft>
              <a:buNone/>
            </a:pP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 you buy a chocolate bar for £1, how much of the cost goes to the farmer who grew the cocoa beans?</a:t>
            </a:r>
            <a:b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GB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  12p</a:t>
            </a:r>
            <a:b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GB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  5p</a:t>
            </a:r>
            <a:b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GB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  3p</a:t>
            </a:r>
            <a:b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GB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  43p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Chart, diagram&#10;&#10;Description automatically generated with medium confidence">
            <a:extLst>
              <a:ext uri="{FF2B5EF4-FFF2-40B4-BE49-F238E27FC236}">
                <a16:creationId xmlns:a16="http://schemas.microsoft.com/office/drawing/2014/main" id="{B97526F4-47CE-949B-EBC2-F8FE09689C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20" y="1923116"/>
            <a:ext cx="7405031" cy="45029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4F2AC43-44F3-4E0C-9445-9F91F2F0F5EF}"/>
              </a:ext>
            </a:extLst>
          </p:cNvPr>
          <p:cNvSpPr txBox="1"/>
          <p:nvPr/>
        </p:nvSpPr>
        <p:spPr>
          <a:xfrm>
            <a:off x="469719" y="6459175"/>
            <a:ext cx="708100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hlinkClick r:id="rId4"/>
              </a:rPr>
              <a:t>https://malmesbury.wilts.sch.uk/wp-content/uploads/2023/07/Economics-bridging-week-1-Choconomics.pdf</a:t>
            </a:r>
            <a:r>
              <a:rPr lang="en-GB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7865759"/>
      </p:ext>
    </p:extLst>
  </p:cSld>
  <p:clrMapOvr>
    <a:masterClrMapping/>
  </p:clrMapOvr>
  <p:transition advClick="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B9E1F-D279-0848-81D5-5F4992F1F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5516" y="243744"/>
            <a:ext cx="3200967" cy="1325563"/>
          </a:xfrm>
        </p:spPr>
        <p:txBody>
          <a:bodyPr/>
          <a:lstStyle/>
          <a:p>
            <a:pPr algn="ctr"/>
            <a:r>
              <a:rPr lang="en-US" dirty="0">
                <a:cs typeface="Aharoni" panose="02010803020104030203" pitchFamily="2" charset="-79"/>
              </a:rPr>
              <a:t>Question 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D0997A-0743-F944-BC9C-CD948BA861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34797" y="1923116"/>
            <a:ext cx="3667068" cy="4666864"/>
          </a:xfrm>
        </p:spPr>
        <p:txBody>
          <a:bodyPr>
            <a:normAutofit/>
          </a:bodyPr>
          <a:lstStyle/>
          <a:p>
            <a:pPr marL="0" lvl="0" indent="0">
              <a:lnSpc>
                <a:spcPct val="107000"/>
              </a:lnSpc>
              <a:spcBef>
                <a:spcPts val="2400"/>
              </a:spcBef>
              <a:spcAft>
                <a:spcPts val="800"/>
              </a:spcAft>
              <a:buNone/>
            </a:pP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 you buy a chocolate bar for £1, how much of the cost goes to the farmer who grew the cocoa beans?</a:t>
            </a:r>
            <a:b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A:   12p</a:t>
            </a:r>
            <a:b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B:   5p</a:t>
            </a:r>
            <a:b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C:   3p</a:t>
            </a:r>
            <a:b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D:   43p</a:t>
            </a:r>
          </a:p>
        </p:txBody>
      </p:sp>
      <p:pic>
        <p:nvPicPr>
          <p:cNvPr id="4" name="Picture 3" descr="Chart, diagram&#10;&#10;Description automatically generated with medium confidence">
            <a:extLst>
              <a:ext uri="{FF2B5EF4-FFF2-40B4-BE49-F238E27FC236}">
                <a16:creationId xmlns:a16="http://schemas.microsoft.com/office/drawing/2014/main" id="{B97526F4-47CE-949B-EBC2-F8FE09689C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20" y="1923116"/>
            <a:ext cx="7405031" cy="45029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2BE2BCF-EAB8-44C5-A6F0-FAE180CBC9F6}"/>
              </a:ext>
            </a:extLst>
          </p:cNvPr>
          <p:cNvSpPr txBox="1"/>
          <p:nvPr/>
        </p:nvSpPr>
        <p:spPr>
          <a:xfrm>
            <a:off x="469719" y="6459175"/>
            <a:ext cx="708100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hlinkClick r:id="rId4"/>
              </a:rPr>
              <a:t>https://malmesbury.wilts.sch.uk/wp-content/uploads/2023/07/Economics-bridging-week-1-Choconomics.pdf</a:t>
            </a:r>
            <a:r>
              <a:rPr lang="en-GB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70363961"/>
      </p:ext>
    </p:extLst>
  </p:cSld>
  <p:clrMapOvr>
    <a:masterClrMapping/>
  </p:clrMapOvr>
  <p:transition advClick="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B9E1F-D279-0848-81D5-5F4992F1F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cs typeface="Aharoni" panose="02010803020104030203" pitchFamily="2" charset="-79"/>
              </a:rPr>
              <a:t>What is a bubble map?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D0997A-0743-F944-BC9C-CD948BA861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1059" y="2070265"/>
            <a:ext cx="5050806" cy="4233431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GB" sz="2400" dirty="0">
                <a:solidFill>
                  <a:srgbClr val="6C587C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 (Headings CS)"/>
              </a:rPr>
              <a:t>A </a:t>
            </a:r>
            <a:r>
              <a:rPr lang="en-GB" sz="2400" b="1" dirty="0">
                <a:solidFill>
                  <a:srgbClr val="6C587C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 (Headings CS)"/>
              </a:rPr>
              <a:t>bubble map </a:t>
            </a:r>
            <a:r>
              <a:rPr lang="en-GB" sz="2400" dirty="0">
                <a:solidFill>
                  <a:srgbClr val="6C587C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 (Headings CS)"/>
              </a:rPr>
              <a:t>shows the magnitude of the variable as well as the spatial distribution of points in a geographic area. </a:t>
            </a:r>
          </a:p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GB" sz="2400" dirty="0">
                <a:solidFill>
                  <a:srgbClr val="6C587C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 (Headings CS)"/>
              </a:rPr>
              <a:t>It is good for spotting clusters, however with a large number of bubbles, they can be overplotted and make it more difficult to spot patterns.</a:t>
            </a:r>
          </a:p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GB" sz="2400" dirty="0">
                <a:solidFill>
                  <a:srgbClr val="6C587C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 (Headings CS)"/>
              </a:rPr>
              <a:t>It is not easy to extract exact values from bubble maps.</a:t>
            </a:r>
          </a:p>
        </p:txBody>
      </p:sp>
      <p:pic>
        <p:nvPicPr>
          <p:cNvPr id="4" name="Picture 3" descr="A bubble map showing the numbers of approved wind turbine numbers by site">
            <a:extLst>
              <a:ext uri="{FF2B5EF4-FFF2-40B4-BE49-F238E27FC236}">
                <a16:creationId xmlns:a16="http://schemas.microsoft.com/office/drawing/2014/main" id="{0023D882-F83B-2DF2-E98B-665DEF3DD36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9" t="9481" r="8917"/>
          <a:stretch/>
        </p:blipFill>
        <p:spPr bwMode="auto">
          <a:xfrm>
            <a:off x="335689" y="1921063"/>
            <a:ext cx="6421162" cy="47373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38266344"/>
      </p:ext>
    </p:extLst>
  </p:cSld>
  <p:clrMapOvr>
    <a:masterClrMapping/>
  </p:clrMapOvr>
  <p:transition advClick="0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798EDFC-C35C-C3A7-DDC9-0D6262D6E8CF}"/>
              </a:ext>
            </a:extLst>
          </p:cNvPr>
          <p:cNvSpPr/>
          <p:nvPr/>
        </p:nvSpPr>
        <p:spPr>
          <a:xfrm>
            <a:off x="190135" y="268020"/>
            <a:ext cx="7715784" cy="6230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AB9E1F-D279-0848-81D5-5F4992F1F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7847" y="268020"/>
            <a:ext cx="3200967" cy="1325563"/>
          </a:xfrm>
        </p:spPr>
        <p:txBody>
          <a:bodyPr/>
          <a:lstStyle/>
          <a:p>
            <a:pPr algn="ctr"/>
            <a:r>
              <a:rPr lang="en-US" dirty="0">
                <a:cs typeface="Aharoni" panose="02010803020104030203" pitchFamily="2" charset="-79"/>
              </a:rPr>
              <a:t>Question 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D0997A-0743-F944-BC9C-CD948BA861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34797" y="1923116"/>
            <a:ext cx="3667068" cy="4666864"/>
          </a:xfrm>
        </p:spPr>
        <p:txBody>
          <a:bodyPr>
            <a:normAutofit/>
          </a:bodyPr>
          <a:lstStyle/>
          <a:p>
            <a:pPr marL="0" lvl="0" indent="0">
              <a:lnSpc>
                <a:spcPct val="107000"/>
              </a:lnSpc>
              <a:spcBef>
                <a:spcPts val="2400"/>
              </a:spcBef>
              <a:spcAft>
                <a:spcPts val="800"/>
              </a:spcAft>
              <a:buNone/>
              <a:tabLst>
                <a:tab pos="1530350" algn="l"/>
                <a:tab pos="2700655" algn="l"/>
                <a:tab pos="4231005" algn="l"/>
              </a:tabLst>
            </a:pP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has caused food insecurity and hunger in Guatemala?</a:t>
            </a:r>
            <a:b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A: Conflict</a:t>
            </a:r>
            <a:b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B: Pests</a:t>
            </a:r>
            <a:b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C: Economic shocks</a:t>
            </a:r>
            <a:b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D: Weather extremes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941FB28-0E03-7405-2344-7BA97FBC712E}"/>
              </a:ext>
            </a:extLst>
          </p:cNvPr>
          <p:cNvGrpSpPr/>
          <p:nvPr/>
        </p:nvGrpSpPr>
        <p:grpSpPr>
          <a:xfrm>
            <a:off x="262755" y="318903"/>
            <a:ext cx="7583150" cy="6124061"/>
            <a:chOff x="0" y="0"/>
            <a:chExt cx="8526780" cy="7073265"/>
          </a:xfrm>
          <a:solidFill>
            <a:schemeClr val="bg1"/>
          </a:solidFill>
        </p:grpSpPr>
        <p:pic>
          <p:nvPicPr>
            <p:cNvPr id="6" name="Picture 5" descr="Hunger Pandemic: The COVID-19 Effect on Global Food Insecurity">
              <a:extLst>
                <a:ext uri="{FF2B5EF4-FFF2-40B4-BE49-F238E27FC236}">
                  <a16:creationId xmlns:a16="http://schemas.microsoft.com/office/drawing/2014/main" id="{365FF3B3-9088-83FB-45C0-5FC25A1806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170" b="27137"/>
            <a:stretch/>
          </p:blipFill>
          <p:spPr bwMode="auto">
            <a:xfrm>
              <a:off x="0" y="977900"/>
              <a:ext cx="8526780" cy="6095365"/>
            </a:xfrm>
            <a:prstGeom prst="rect">
              <a:avLst/>
            </a:prstGeom>
            <a:grp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" name="Picture 6" descr="Hunger Pandemic: The COVID-19 Effect on Global Food Insecurity">
              <a:extLst>
                <a:ext uri="{FF2B5EF4-FFF2-40B4-BE49-F238E27FC236}">
                  <a16:creationId xmlns:a16="http://schemas.microsoft.com/office/drawing/2014/main" id="{331D1B89-AB0C-AB07-2624-47DF1B8911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18" t="4371" r="8465" b="89343"/>
            <a:stretch/>
          </p:blipFill>
          <p:spPr bwMode="auto">
            <a:xfrm>
              <a:off x="19050" y="146050"/>
              <a:ext cx="5577205" cy="818515"/>
            </a:xfrm>
            <a:prstGeom prst="rect">
              <a:avLst/>
            </a:prstGeom>
            <a:grp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" name="Picture 7" descr="Hunger Pandemic: The COVID-19 Effect on Global Food Insecurity">
              <a:extLst>
                <a:ext uri="{FF2B5EF4-FFF2-40B4-BE49-F238E27FC236}">
                  <a16:creationId xmlns:a16="http://schemas.microsoft.com/office/drawing/2014/main" id="{FA34C82E-4538-8401-8185-B36FD4C7C2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173" t="28664" r="5999" b="63214"/>
            <a:stretch/>
          </p:blipFill>
          <p:spPr bwMode="auto">
            <a:xfrm>
              <a:off x="5613400" y="0"/>
              <a:ext cx="2880995" cy="972185"/>
            </a:xfrm>
            <a:prstGeom prst="rect">
              <a:avLst/>
            </a:prstGeom>
            <a:grp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92B8BCC5-23DA-44DC-9C58-E1A07B2AFB8B}"/>
              </a:ext>
            </a:extLst>
          </p:cNvPr>
          <p:cNvSpPr txBox="1"/>
          <p:nvPr/>
        </p:nvSpPr>
        <p:spPr>
          <a:xfrm>
            <a:off x="190135" y="6510432"/>
            <a:ext cx="610292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hlinkClick r:id="rId4"/>
              </a:rPr>
              <a:t>https://www.visualcapitalist.com/covid-19-global-food-insecurity/</a:t>
            </a:r>
            <a:r>
              <a:rPr lang="en-GB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9496338"/>
      </p:ext>
    </p:extLst>
  </p:cSld>
  <p:clrMapOvr>
    <a:masterClrMapping/>
  </p:clrMapOvr>
  <p:transition advClick="0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798EDFC-C35C-C3A7-DDC9-0D6262D6E8CF}"/>
              </a:ext>
            </a:extLst>
          </p:cNvPr>
          <p:cNvSpPr/>
          <p:nvPr/>
        </p:nvSpPr>
        <p:spPr>
          <a:xfrm>
            <a:off x="190135" y="268020"/>
            <a:ext cx="7715784" cy="6230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AB9E1F-D279-0848-81D5-5F4992F1F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7847" y="268020"/>
            <a:ext cx="3200967" cy="1325563"/>
          </a:xfrm>
        </p:spPr>
        <p:txBody>
          <a:bodyPr/>
          <a:lstStyle/>
          <a:p>
            <a:pPr algn="ctr"/>
            <a:r>
              <a:rPr lang="en-US" dirty="0">
                <a:cs typeface="Aharoni" panose="02010803020104030203" pitchFamily="2" charset="-79"/>
              </a:rPr>
              <a:t>Question 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D0997A-0743-F944-BC9C-CD948BA861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34797" y="1923116"/>
            <a:ext cx="3667068" cy="4666864"/>
          </a:xfrm>
        </p:spPr>
        <p:txBody>
          <a:bodyPr>
            <a:normAutofit/>
          </a:bodyPr>
          <a:lstStyle/>
          <a:p>
            <a:pPr marL="0" lvl="0" indent="0">
              <a:lnSpc>
                <a:spcPct val="107000"/>
              </a:lnSpc>
              <a:spcBef>
                <a:spcPts val="2400"/>
              </a:spcBef>
              <a:spcAft>
                <a:spcPts val="800"/>
              </a:spcAft>
              <a:buNone/>
              <a:tabLst>
                <a:tab pos="1530350" algn="l"/>
                <a:tab pos="2700655" algn="l"/>
                <a:tab pos="4231005" algn="l"/>
              </a:tabLst>
            </a:pP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has caused food insecurity and hunger in Guatemala?</a:t>
            </a:r>
            <a:b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A: Conflict</a:t>
            </a:r>
            <a:b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B: Pests</a:t>
            </a:r>
            <a:b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C: Economic shocks</a:t>
            </a:r>
            <a:b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D: Weather extremes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941FB28-0E03-7405-2344-7BA97FBC712E}"/>
              </a:ext>
            </a:extLst>
          </p:cNvPr>
          <p:cNvGrpSpPr/>
          <p:nvPr/>
        </p:nvGrpSpPr>
        <p:grpSpPr>
          <a:xfrm>
            <a:off x="262755" y="318903"/>
            <a:ext cx="7583150" cy="6124061"/>
            <a:chOff x="0" y="0"/>
            <a:chExt cx="8526780" cy="7073265"/>
          </a:xfrm>
          <a:solidFill>
            <a:schemeClr val="bg1"/>
          </a:solidFill>
        </p:grpSpPr>
        <p:pic>
          <p:nvPicPr>
            <p:cNvPr id="6" name="Picture 5" descr="Hunger Pandemic: The COVID-19 Effect on Global Food Insecurity">
              <a:extLst>
                <a:ext uri="{FF2B5EF4-FFF2-40B4-BE49-F238E27FC236}">
                  <a16:creationId xmlns:a16="http://schemas.microsoft.com/office/drawing/2014/main" id="{365FF3B3-9088-83FB-45C0-5FC25A1806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170" b="27137"/>
            <a:stretch/>
          </p:blipFill>
          <p:spPr bwMode="auto">
            <a:xfrm>
              <a:off x="0" y="977900"/>
              <a:ext cx="8526780" cy="6095365"/>
            </a:xfrm>
            <a:prstGeom prst="rect">
              <a:avLst/>
            </a:prstGeom>
            <a:grp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" name="Picture 6" descr="Hunger Pandemic: The COVID-19 Effect on Global Food Insecurity">
              <a:extLst>
                <a:ext uri="{FF2B5EF4-FFF2-40B4-BE49-F238E27FC236}">
                  <a16:creationId xmlns:a16="http://schemas.microsoft.com/office/drawing/2014/main" id="{331D1B89-AB0C-AB07-2624-47DF1B8911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18" t="4371" r="8465" b="89343"/>
            <a:stretch/>
          </p:blipFill>
          <p:spPr bwMode="auto">
            <a:xfrm>
              <a:off x="19050" y="146050"/>
              <a:ext cx="5577205" cy="818515"/>
            </a:xfrm>
            <a:prstGeom prst="rect">
              <a:avLst/>
            </a:prstGeom>
            <a:grp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" name="Picture 7" descr="Hunger Pandemic: The COVID-19 Effect on Global Food Insecurity">
              <a:extLst>
                <a:ext uri="{FF2B5EF4-FFF2-40B4-BE49-F238E27FC236}">
                  <a16:creationId xmlns:a16="http://schemas.microsoft.com/office/drawing/2014/main" id="{FA34C82E-4538-8401-8185-B36FD4C7C2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173" t="28664" r="5999" b="63214"/>
            <a:stretch/>
          </p:blipFill>
          <p:spPr bwMode="auto">
            <a:xfrm>
              <a:off x="5613400" y="0"/>
              <a:ext cx="2880995" cy="972185"/>
            </a:xfrm>
            <a:prstGeom prst="rect">
              <a:avLst/>
            </a:prstGeom>
            <a:grp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92B8BCC5-23DA-44DC-9C58-E1A07B2AFB8B}"/>
              </a:ext>
            </a:extLst>
          </p:cNvPr>
          <p:cNvSpPr txBox="1"/>
          <p:nvPr/>
        </p:nvSpPr>
        <p:spPr>
          <a:xfrm>
            <a:off x="190135" y="6510432"/>
            <a:ext cx="610292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hlinkClick r:id="rId4"/>
              </a:rPr>
              <a:t>https://www.visualcapitalist.com/covid-19-global-food-insecurity/</a:t>
            </a:r>
            <a:r>
              <a:rPr lang="en-GB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75394574"/>
      </p:ext>
    </p:extLst>
  </p:cSld>
  <p:clrMapOvr>
    <a:masterClrMapping/>
  </p:clrMapOvr>
  <p:transition advClick="0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B9E1F-D279-0848-81D5-5F4992F1F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cs typeface="Aharoni" panose="02010803020104030203" pitchFamily="2" charset="-79"/>
              </a:rPr>
              <a:t>What is a stacked area chart?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D0997A-0743-F944-BC9C-CD948BA861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4605" y="2070265"/>
            <a:ext cx="4387259" cy="4233431"/>
          </a:xfrm>
        </p:spPr>
        <p:txBody>
          <a:bodyPr>
            <a:noAutofit/>
          </a:bodyPr>
          <a:lstStyle/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GB" sz="2400" dirty="0">
                <a:solidFill>
                  <a:srgbClr val="6C587C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 (Headings CS)"/>
              </a:rPr>
              <a:t>An </a:t>
            </a:r>
            <a:r>
              <a:rPr lang="en-GB" sz="2400" b="1" dirty="0">
                <a:solidFill>
                  <a:srgbClr val="6C587C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 (Headings CS)"/>
              </a:rPr>
              <a:t>area chart </a:t>
            </a:r>
            <a:r>
              <a:rPr lang="en-GB" sz="2400" dirty="0">
                <a:solidFill>
                  <a:srgbClr val="6C587C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 (Headings CS)"/>
              </a:rPr>
              <a:t>or a </a:t>
            </a:r>
            <a:r>
              <a:rPr lang="en-GB" sz="2400" b="1" dirty="0">
                <a:solidFill>
                  <a:srgbClr val="6C587C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 (Headings CS)"/>
              </a:rPr>
              <a:t>stacked area chart </a:t>
            </a:r>
            <a:r>
              <a:rPr lang="en-GB" sz="2400" dirty="0">
                <a:solidFill>
                  <a:srgbClr val="6C587C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 (Headings CS)"/>
              </a:rPr>
              <a:t>highlights </a:t>
            </a:r>
            <a:r>
              <a:rPr lang="en-GB" sz="2400" b="1" dirty="0">
                <a:solidFill>
                  <a:srgbClr val="6C587C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 (Headings CS)"/>
              </a:rPr>
              <a:t>proportions changing</a:t>
            </a:r>
            <a:r>
              <a:rPr lang="en-GB" sz="2400" dirty="0">
                <a:solidFill>
                  <a:srgbClr val="6C587C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 (Headings CS)"/>
              </a:rPr>
              <a:t> over the varying quantity. </a:t>
            </a:r>
          </a:p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GB" sz="2400" dirty="0">
                <a:solidFill>
                  <a:srgbClr val="6C587C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 (Headings CS)"/>
              </a:rPr>
              <a:t>As well as raw data volumes, this can also be done as proportions of the whole, which is useful for example in demonstrating the change in survey results over time.</a:t>
            </a:r>
          </a:p>
        </p:txBody>
      </p:sp>
      <p:pic>
        <p:nvPicPr>
          <p:cNvPr id="5" name="Picture 4" descr="A stacked area chart">
            <a:extLst>
              <a:ext uri="{FF2B5EF4-FFF2-40B4-BE49-F238E27FC236}">
                <a16:creationId xmlns:a16="http://schemas.microsoft.com/office/drawing/2014/main" id="{674D1382-8BCE-B42B-910C-328F95BF25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07" y="1889232"/>
            <a:ext cx="7083920" cy="4721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983074"/>
      </p:ext>
    </p:extLst>
  </p:cSld>
  <p:clrMapOvr>
    <a:masterClrMapping/>
  </p:clrMapOvr>
  <p:transition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B9E1F-D279-0848-81D5-5F4992F1F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6849" y="268020"/>
            <a:ext cx="4193051" cy="1325563"/>
          </a:xfrm>
        </p:spPr>
        <p:txBody>
          <a:bodyPr/>
          <a:lstStyle/>
          <a:p>
            <a:pPr algn="ctr"/>
            <a:r>
              <a:rPr lang="en-US" dirty="0">
                <a:cs typeface="Aharoni" panose="02010803020104030203" pitchFamily="2" charset="-79"/>
              </a:rPr>
              <a:t>Question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D0997A-0743-F944-BC9C-CD948BA861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6849" y="1909720"/>
            <a:ext cx="4415015" cy="4507263"/>
          </a:xfrm>
        </p:spPr>
        <p:txBody>
          <a:bodyPr>
            <a:normAutofit lnSpcReduction="10000"/>
          </a:bodyPr>
          <a:lstStyle/>
          <a:p>
            <a:pPr marL="0" lvl="0" indent="0">
              <a:lnSpc>
                <a:spcPct val="107000"/>
              </a:lnSpc>
              <a:spcBef>
                <a:spcPts val="2400"/>
              </a:spcBef>
              <a:spcAft>
                <a:spcPts val="800"/>
              </a:spcAft>
              <a:buNone/>
            </a:pP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Which location has the biggest difference between the share of world population and share of COVID-19 vaccines?</a:t>
            </a:r>
          </a:p>
          <a:p>
            <a:pPr marL="0" indent="0">
              <a:lnSpc>
                <a:spcPct val="107000"/>
              </a:lnSpc>
              <a:spcBef>
                <a:spcPts val="2400"/>
              </a:spcBef>
              <a:spcAft>
                <a:spcPts val="800"/>
              </a:spcAft>
              <a:buNone/>
            </a:pP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A: Africa</a:t>
            </a:r>
            <a:b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B: India</a:t>
            </a:r>
            <a:b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C: European Union</a:t>
            </a:r>
            <a:b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D: China</a:t>
            </a:r>
          </a:p>
        </p:txBody>
      </p:sp>
      <p:pic>
        <p:nvPicPr>
          <p:cNvPr id="5" name="Picture 4" descr="Infographic: The Global Vaccine Imbalance | Statista">
            <a:extLst>
              <a:ext uri="{FF2B5EF4-FFF2-40B4-BE49-F238E27FC236}">
                <a16:creationId xmlns:a16="http://schemas.microsoft.com/office/drawing/2014/main" id="{7924A941-DA1A-720D-5E17-EB6A4FC79F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00" y="156527"/>
            <a:ext cx="6307355" cy="630735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CD6F16E-FF55-47EB-A9E1-17CFC4809882}"/>
              </a:ext>
            </a:extLst>
          </p:cNvPr>
          <p:cNvSpPr txBox="1"/>
          <p:nvPr/>
        </p:nvSpPr>
        <p:spPr>
          <a:xfrm>
            <a:off x="-1936173" y="6416984"/>
            <a:ext cx="8655627" cy="262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0">
              <a:lnSpc>
                <a:spcPct val="107000"/>
              </a:lnSpc>
              <a:spcAft>
                <a:spcPts val="800"/>
              </a:spcAft>
            </a:pPr>
            <a:r>
              <a:rPr lang="en-GB" sz="1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 (Body CS)"/>
                <a:hlinkClick r:id="rId4"/>
              </a:rPr>
              <a:t>https://www.statista.com/chart/26055/share-of-vaccine-doses-covid-19-share-of-world-population/</a:t>
            </a:r>
            <a:r>
              <a:rPr lang="en-GB" sz="1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 (Body CS)"/>
              </a:rPr>
              <a:t> </a:t>
            </a:r>
            <a:endParaRPr lang="en-GB" sz="700" dirty="0">
              <a:effectLst/>
              <a:latin typeface="Montserrat" pitchFamily="2" charset="0"/>
              <a:ea typeface="Calibri" panose="020F0502020204030204" pitchFamily="34" charset="0"/>
              <a:cs typeface="Times New Roman (Body CS)"/>
            </a:endParaRPr>
          </a:p>
        </p:txBody>
      </p:sp>
    </p:spTree>
    <p:extLst>
      <p:ext uri="{BB962C8B-B14F-4D97-AF65-F5344CB8AC3E}">
        <p14:creationId xmlns:p14="http://schemas.microsoft.com/office/powerpoint/2010/main" val="162375377"/>
      </p:ext>
    </p:extLst>
  </p:cSld>
  <p:clrMapOvr>
    <a:masterClrMapping/>
  </p:clrMapOvr>
  <p:transition advClick="0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B9E1F-D279-0848-81D5-5F4992F1F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7847" y="268020"/>
            <a:ext cx="3200967" cy="1325563"/>
          </a:xfrm>
        </p:spPr>
        <p:txBody>
          <a:bodyPr/>
          <a:lstStyle/>
          <a:p>
            <a:pPr algn="ctr"/>
            <a:r>
              <a:rPr lang="en-US" dirty="0">
                <a:cs typeface="Aharoni" panose="02010803020104030203" pitchFamily="2" charset="-79"/>
              </a:rPr>
              <a:t>Question 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D0997A-0743-F944-BC9C-CD948BA861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45859" y="2271074"/>
            <a:ext cx="3644942" cy="3911242"/>
          </a:xfrm>
        </p:spPr>
        <p:txBody>
          <a:bodyPr>
            <a:normAutofit/>
          </a:bodyPr>
          <a:lstStyle/>
          <a:p>
            <a:pPr marL="0" lvl="0" indent="0">
              <a:lnSpc>
                <a:spcPct val="107000"/>
              </a:lnSpc>
              <a:spcBef>
                <a:spcPts val="2400"/>
              </a:spcBef>
              <a:spcAft>
                <a:spcPts val="800"/>
              </a:spcAft>
              <a:buNone/>
              <a:tabLst>
                <a:tab pos="1530350" algn="l"/>
                <a:tab pos="2700655" algn="l"/>
                <a:tab pos="4231005" algn="l"/>
              </a:tabLst>
            </a:pP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much CO2 is emitted by the United States in 2014?</a:t>
            </a:r>
            <a:b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A: 5%</a:t>
            </a:r>
            <a:b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B: 2000</a:t>
            </a:r>
            <a:b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C: 5 billion metric tons</a:t>
            </a:r>
            <a:b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D: 34 billion metric tons</a:t>
            </a:r>
          </a:p>
        </p:txBody>
      </p:sp>
      <p:pic>
        <p:nvPicPr>
          <p:cNvPr id="4" name="Picture 3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D970ABBF-71FF-455B-949C-CD18278F5B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48" y="934398"/>
            <a:ext cx="7999005" cy="540029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2CF1C2-E878-4250-B3F0-64DFC52EC719}"/>
              </a:ext>
            </a:extLst>
          </p:cNvPr>
          <p:cNvSpPr txBox="1"/>
          <p:nvPr/>
        </p:nvSpPr>
        <p:spPr>
          <a:xfrm>
            <a:off x="155548" y="6334697"/>
            <a:ext cx="819031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hlinkClick r:id="rId4"/>
              </a:rPr>
              <a:t>https://www.nytimes.com/2019/02/28/learning/teach-about-climate-change-with-these-24-new-york-times-graphs.html</a:t>
            </a:r>
            <a:r>
              <a:rPr lang="en-GB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26022904"/>
      </p:ext>
    </p:extLst>
  </p:cSld>
  <p:clrMapOvr>
    <a:masterClrMapping/>
  </p:clrMapOvr>
  <p:transition advClick="0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B9E1F-D279-0848-81D5-5F4992F1F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7847" y="268020"/>
            <a:ext cx="3200967" cy="1325563"/>
          </a:xfrm>
        </p:spPr>
        <p:txBody>
          <a:bodyPr/>
          <a:lstStyle/>
          <a:p>
            <a:pPr algn="ctr"/>
            <a:r>
              <a:rPr lang="en-US" dirty="0">
                <a:cs typeface="Aharoni" panose="02010803020104030203" pitchFamily="2" charset="-79"/>
              </a:rPr>
              <a:t>Question 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D0997A-0743-F944-BC9C-CD948BA861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45859" y="2271074"/>
            <a:ext cx="3644942" cy="3911242"/>
          </a:xfrm>
        </p:spPr>
        <p:txBody>
          <a:bodyPr>
            <a:normAutofit/>
          </a:bodyPr>
          <a:lstStyle/>
          <a:p>
            <a:pPr marL="0" lvl="0" indent="0">
              <a:lnSpc>
                <a:spcPct val="107000"/>
              </a:lnSpc>
              <a:spcBef>
                <a:spcPts val="2400"/>
              </a:spcBef>
              <a:spcAft>
                <a:spcPts val="800"/>
              </a:spcAft>
              <a:buNone/>
              <a:tabLst>
                <a:tab pos="1530350" algn="l"/>
                <a:tab pos="2700655" algn="l"/>
                <a:tab pos="4231005" algn="l"/>
              </a:tabLst>
            </a:pP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much CO2 is emitted by the United States in 2014?</a:t>
            </a:r>
            <a:b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A: 5%</a:t>
            </a:r>
            <a:b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B: 2000</a:t>
            </a:r>
            <a:b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C: 5 billion metric tons</a:t>
            </a:r>
            <a:b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D: 34 billion metric tons</a:t>
            </a:r>
          </a:p>
        </p:txBody>
      </p:sp>
      <p:pic>
        <p:nvPicPr>
          <p:cNvPr id="4" name="Picture 3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D970ABBF-71FF-455B-949C-CD18278F5B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48" y="934398"/>
            <a:ext cx="7999005" cy="540029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2CF1C2-E878-4250-B3F0-64DFC52EC719}"/>
              </a:ext>
            </a:extLst>
          </p:cNvPr>
          <p:cNvSpPr txBox="1"/>
          <p:nvPr/>
        </p:nvSpPr>
        <p:spPr>
          <a:xfrm>
            <a:off x="155548" y="6334697"/>
            <a:ext cx="819031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hlinkClick r:id="rId4"/>
              </a:rPr>
              <a:t>https://www.nytimes.com/2019/02/28/learning/teach-about-climate-change-with-these-24-new-york-times-graphs.html</a:t>
            </a:r>
            <a:r>
              <a:rPr lang="en-GB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45877694"/>
      </p:ext>
    </p:extLst>
  </p:cSld>
  <p:clrMapOvr>
    <a:masterClrMapping/>
  </p:clrMapOvr>
  <p:transition advClick="0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6D12A-3463-BA43-A436-9D8E55274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127669"/>
          </a:xfrm>
        </p:spPr>
        <p:txBody>
          <a:bodyPr/>
          <a:lstStyle/>
          <a:p>
            <a:r>
              <a:rPr lang="en-US" b="1" dirty="0"/>
              <a:t>Well done!</a:t>
            </a:r>
          </a:p>
        </p:txBody>
      </p:sp>
      <p:pic>
        <p:nvPicPr>
          <p:cNvPr id="6" name="Content Placeholder 5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F905E532-DD7A-4E25-B5E2-202942C5DCE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631" y="2362085"/>
            <a:ext cx="5190737" cy="3424482"/>
          </a:xfrm>
        </p:spPr>
      </p:pic>
    </p:spTree>
    <p:extLst>
      <p:ext uri="{BB962C8B-B14F-4D97-AF65-F5344CB8AC3E}">
        <p14:creationId xmlns:p14="http://schemas.microsoft.com/office/powerpoint/2010/main" val="2373221454"/>
      </p:ext>
    </p:extLst>
  </p:cSld>
  <p:clrMapOvr>
    <a:masterClrMapping/>
  </p:clrMapOvr>
  <p:transition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B9E1F-D279-0848-81D5-5F4992F1F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6849" y="268020"/>
            <a:ext cx="4193051" cy="1325563"/>
          </a:xfrm>
        </p:spPr>
        <p:txBody>
          <a:bodyPr/>
          <a:lstStyle/>
          <a:p>
            <a:pPr algn="ctr"/>
            <a:r>
              <a:rPr lang="en-US" dirty="0">
                <a:cs typeface="Aharoni" panose="02010803020104030203" pitchFamily="2" charset="-79"/>
              </a:rPr>
              <a:t>Question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D0997A-0743-F944-BC9C-CD948BA861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6849" y="1909720"/>
            <a:ext cx="4415015" cy="4507263"/>
          </a:xfrm>
        </p:spPr>
        <p:txBody>
          <a:bodyPr>
            <a:normAutofit lnSpcReduction="10000"/>
          </a:bodyPr>
          <a:lstStyle/>
          <a:p>
            <a:pPr marL="0" lvl="0" indent="0">
              <a:lnSpc>
                <a:spcPct val="107000"/>
              </a:lnSpc>
              <a:spcBef>
                <a:spcPts val="2400"/>
              </a:spcBef>
              <a:spcAft>
                <a:spcPts val="800"/>
              </a:spcAft>
              <a:buNone/>
            </a:pP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Which location has the biggest difference between the share of world population and share of COVID-19 vaccines?</a:t>
            </a:r>
          </a:p>
          <a:p>
            <a:pPr marL="0" indent="0">
              <a:lnSpc>
                <a:spcPct val="107000"/>
              </a:lnSpc>
              <a:spcBef>
                <a:spcPts val="2400"/>
              </a:spcBef>
              <a:spcAft>
                <a:spcPts val="800"/>
              </a:spcAft>
              <a:buNone/>
            </a:pP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A: Africa</a:t>
            </a:r>
            <a:b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B: India</a:t>
            </a:r>
            <a:b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C: European Union</a:t>
            </a:r>
            <a:b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D: China</a:t>
            </a:r>
          </a:p>
        </p:txBody>
      </p:sp>
      <p:pic>
        <p:nvPicPr>
          <p:cNvPr id="5" name="Picture 4" descr="Infographic: The Global Vaccine Imbalance | Statista">
            <a:extLst>
              <a:ext uri="{FF2B5EF4-FFF2-40B4-BE49-F238E27FC236}">
                <a16:creationId xmlns:a16="http://schemas.microsoft.com/office/drawing/2014/main" id="{7924A941-DA1A-720D-5E17-EB6A4FC79F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00" y="156527"/>
            <a:ext cx="6307355" cy="630735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CD6F16E-FF55-47EB-A9E1-17CFC4809882}"/>
              </a:ext>
            </a:extLst>
          </p:cNvPr>
          <p:cNvSpPr txBox="1"/>
          <p:nvPr/>
        </p:nvSpPr>
        <p:spPr>
          <a:xfrm>
            <a:off x="-1936173" y="6416984"/>
            <a:ext cx="8655627" cy="262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0">
              <a:lnSpc>
                <a:spcPct val="107000"/>
              </a:lnSpc>
              <a:spcAft>
                <a:spcPts val="800"/>
              </a:spcAft>
            </a:pPr>
            <a:r>
              <a:rPr lang="en-GB" sz="1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 (Body CS)"/>
                <a:hlinkClick r:id="rId4"/>
              </a:rPr>
              <a:t>https://www.statista.com/chart/26055/share-of-vaccine-doses-covid-19-share-of-world-population/</a:t>
            </a:r>
            <a:r>
              <a:rPr lang="en-GB" sz="1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 (Body CS)"/>
              </a:rPr>
              <a:t> </a:t>
            </a:r>
            <a:endParaRPr lang="en-GB" sz="700" dirty="0">
              <a:effectLst/>
              <a:latin typeface="Montserrat" pitchFamily="2" charset="0"/>
              <a:ea typeface="Calibri" panose="020F0502020204030204" pitchFamily="34" charset="0"/>
              <a:cs typeface="Times New Roman (Body CS)"/>
            </a:endParaRPr>
          </a:p>
        </p:txBody>
      </p:sp>
    </p:spTree>
    <p:extLst>
      <p:ext uri="{BB962C8B-B14F-4D97-AF65-F5344CB8AC3E}">
        <p14:creationId xmlns:p14="http://schemas.microsoft.com/office/powerpoint/2010/main" val="1938013995"/>
      </p:ext>
    </p:extLst>
  </p:cSld>
  <p:clrMapOvr>
    <a:masterClrMapping/>
  </p:clrMapOvr>
  <p:transition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B9E1F-D279-0848-81D5-5F4992F1F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cs typeface="Aharoni" panose="02010803020104030203" pitchFamily="2" charset="-79"/>
              </a:rPr>
              <a:t>What is a horizontal bar chart?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D0997A-0743-F944-BC9C-CD948BA861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08813" y="2070265"/>
            <a:ext cx="4193051" cy="4233431"/>
          </a:xfrm>
        </p:spPr>
        <p:txBody>
          <a:bodyPr>
            <a:normAutofit fontScale="92500"/>
          </a:bodyPr>
          <a:lstStyle/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GB" sz="2400" dirty="0">
                <a:solidFill>
                  <a:srgbClr val="6C587C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 (Headings CS)"/>
              </a:rPr>
              <a:t>A </a:t>
            </a:r>
            <a:r>
              <a:rPr lang="en-GB" sz="2400" b="1" dirty="0">
                <a:solidFill>
                  <a:srgbClr val="6C587C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 (Headings CS)"/>
              </a:rPr>
              <a:t>horizontal bar graph </a:t>
            </a:r>
            <a:r>
              <a:rPr lang="en-GB" sz="2400" dirty="0">
                <a:solidFill>
                  <a:srgbClr val="6C587C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 (Headings CS)"/>
              </a:rPr>
              <a:t>is often a good option when there are many </a:t>
            </a:r>
            <a:r>
              <a:rPr lang="en-GB" sz="2400" b="1" dirty="0">
                <a:solidFill>
                  <a:srgbClr val="6C587C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 (Headings CS)"/>
              </a:rPr>
              <a:t>categories</a:t>
            </a:r>
            <a:r>
              <a:rPr lang="en-GB" sz="2400" dirty="0">
                <a:solidFill>
                  <a:srgbClr val="6C587C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 (Headings CS)"/>
              </a:rPr>
              <a:t>, or the category labels are long. </a:t>
            </a:r>
          </a:p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GB" sz="2400" dirty="0">
                <a:solidFill>
                  <a:srgbClr val="6C587C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 (Headings CS)"/>
              </a:rPr>
              <a:t>It is also possible to reorder the bars, which makes it easier to see the smallest and largest categories. </a:t>
            </a:r>
          </a:p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GB" sz="2400" dirty="0">
                <a:solidFill>
                  <a:srgbClr val="6C587C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 (Headings CS)"/>
              </a:rPr>
              <a:t>These can also be highlighted by using different colours.</a:t>
            </a:r>
          </a:p>
        </p:txBody>
      </p:sp>
      <p:pic>
        <p:nvPicPr>
          <p:cNvPr id="5" name="Picture 4" descr="A horizontal ordered bar chart">
            <a:extLst>
              <a:ext uri="{FF2B5EF4-FFF2-40B4-BE49-F238E27FC236}">
                <a16:creationId xmlns:a16="http://schemas.microsoft.com/office/drawing/2014/main" id="{83F04FFB-97FD-8D43-A0A8-BFC96247F3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36" y="1839589"/>
            <a:ext cx="7314565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302085"/>
      </p:ext>
    </p:extLst>
  </p:cSld>
  <p:clrMapOvr>
    <a:masterClrMapping/>
  </p:clrMapOvr>
  <p:transition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B9E1F-D279-0848-81D5-5F4992F1F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6849" y="268020"/>
            <a:ext cx="4193051" cy="1325563"/>
          </a:xfrm>
        </p:spPr>
        <p:txBody>
          <a:bodyPr/>
          <a:lstStyle/>
          <a:p>
            <a:pPr algn="ctr"/>
            <a:r>
              <a:rPr lang="en-US" dirty="0">
                <a:cs typeface="Aharoni" panose="02010803020104030203" pitchFamily="2" charset="-79"/>
              </a:rPr>
              <a:t>Question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D0997A-0743-F944-BC9C-CD948BA861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6849" y="2379058"/>
            <a:ext cx="4415015" cy="4037925"/>
          </a:xfrm>
        </p:spPr>
        <p:txBody>
          <a:bodyPr>
            <a:normAutofit/>
          </a:bodyPr>
          <a:lstStyle/>
          <a:p>
            <a:pPr marL="0" lvl="0" indent="0">
              <a:lnSpc>
                <a:spcPct val="107000"/>
              </a:lnSpc>
              <a:spcBef>
                <a:spcPts val="2400"/>
              </a:spcBef>
              <a:spcAft>
                <a:spcPts val="800"/>
              </a:spcAft>
              <a:buNone/>
              <a:tabLst>
                <a:tab pos="1530350" algn="l"/>
                <a:tab pos="2700655" algn="l"/>
                <a:tab pos="4140835" algn="l"/>
              </a:tabLst>
            </a:pP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type of cars have had the biggest ‘year-over-year’ increase in market share?</a:t>
            </a:r>
            <a:endParaRPr lang="en-GB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Bef>
                <a:spcPts val="2400"/>
              </a:spcBef>
              <a:spcAft>
                <a:spcPts val="800"/>
              </a:spcAft>
              <a:buNone/>
              <a:tabLst>
                <a:tab pos="1530350" algn="l"/>
                <a:tab pos="2700655" algn="l"/>
                <a:tab pos="4140835" algn="l"/>
              </a:tabLst>
            </a:pP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A: Petrol</a:t>
            </a:r>
            <a:b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B: Hybrid electric</a:t>
            </a:r>
            <a:b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C: Plug-in electric</a:t>
            </a:r>
            <a:b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D: Diesel</a:t>
            </a:r>
          </a:p>
        </p:txBody>
      </p:sp>
      <p:pic>
        <p:nvPicPr>
          <p:cNvPr id="4" name="Picture 3" descr="Infographic: Diesel And Petrol Cars Losing Ground in the EU | Statista">
            <a:extLst>
              <a:ext uri="{FF2B5EF4-FFF2-40B4-BE49-F238E27FC236}">
                <a16:creationId xmlns:a16="http://schemas.microsoft.com/office/drawing/2014/main" id="{76415C5F-947D-70B3-2100-8331121759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14" y="234669"/>
            <a:ext cx="6388662" cy="638866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A8D8050-860E-49DD-B5F2-CF01424CDC7E}"/>
              </a:ext>
            </a:extLst>
          </p:cNvPr>
          <p:cNvSpPr txBox="1"/>
          <p:nvPr/>
        </p:nvSpPr>
        <p:spPr>
          <a:xfrm>
            <a:off x="442582" y="6623331"/>
            <a:ext cx="610292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hlinkClick r:id="rId4"/>
              </a:rPr>
              <a:t>https://www.statista.com/chart/26037/market-share-of-cars-registered-in-the-eu-by-fuel-type/</a:t>
            </a:r>
            <a:r>
              <a:rPr lang="en-GB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46642718"/>
      </p:ext>
    </p:extLst>
  </p:cSld>
  <p:clrMapOvr>
    <a:masterClrMapping/>
  </p:clrMapOvr>
  <p:transition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B9E1F-D279-0848-81D5-5F4992F1F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6849" y="268020"/>
            <a:ext cx="4193051" cy="1325563"/>
          </a:xfrm>
        </p:spPr>
        <p:txBody>
          <a:bodyPr/>
          <a:lstStyle/>
          <a:p>
            <a:pPr algn="ctr"/>
            <a:r>
              <a:rPr lang="en-US" dirty="0">
                <a:cs typeface="Aharoni" panose="02010803020104030203" pitchFamily="2" charset="-79"/>
              </a:rPr>
              <a:t>Question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D0997A-0743-F944-BC9C-CD948BA861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6849" y="2379058"/>
            <a:ext cx="4415015" cy="4037925"/>
          </a:xfrm>
        </p:spPr>
        <p:txBody>
          <a:bodyPr>
            <a:normAutofit/>
          </a:bodyPr>
          <a:lstStyle/>
          <a:p>
            <a:pPr marL="0" lvl="0" indent="0">
              <a:lnSpc>
                <a:spcPct val="107000"/>
              </a:lnSpc>
              <a:spcBef>
                <a:spcPts val="2400"/>
              </a:spcBef>
              <a:spcAft>
                <a:spcPts val="800"/>
              </a:spcAft>
              <a:buNone/>
              <a:tabLst>
                <a:tab pos="1530350" algn="l"/>
                <a:tab pos="2700655" algn="l"/>
                <a:tab pos="4140835" algn="l"/>
              </a:tabLst>
            </a:pP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type of cars have had the biggest ‘year-over-year’ increase in market share?</a:t>
            </a:r>
            <a:endParaRPr lang="en-GB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Bef>
                <a:spcPts val="2400"/>
              </a:spcBef>
              <a:spcAft>
                <a:spcPts val="800"/>
              </a:spcAft>
              <a:buNone/>
              <a:tabLst>
                <a:tab pos="1530350" algn="l"/>
                <a:tab pos="2700655" algn="l"/>
                <a:tab pos="4140835" algn="l"/>
              </a:tabLst>
            </a:pP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A: Petrol</a:t>
            </a:r>
            <a:b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B: Hybrid electric</a:t>
            </a:r>
            <a:b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C: Plug-in electric</a:t>
            </a:r>
            <a:b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D: Diesel</a:t>
            </a:r>
          </a:p>
        </p:txBody>
      </p:sp>
      <p:pic>
        <p:nvPicPr>
          <p:cNvPr id="4" name="Picture 3" descr="Infographic: Diesel And Petrol Cars Losing Ground in the EU | Statista">
            <a:extLst>
              <a:ext uri="{FF2B5EF4-FFF2-40B4-BE49-F238E27FC236}">
                <a16:creationId xmlns:a16="http://schemas.microsoft.com/office/drawing/2014/main" id="{76415C5F-947D-70B3-2100-8331121759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14" y="234669"/>
            <a:ext cx="6388662" cy="638866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35E844B-A96B-4C98-BAC1-6D1BAA4D5962}"/>
              </a:ext>
            </a:extLst>
          </p:cNvPr>
          <p:cNvSpPr txBox="1"/>
          <p:nvPr/>
        </p:nvSpPr>
        <p:spPr>
          <a:xfrm>
            <a:off x="442582" y="6623331"/>
            <a:ext cx="610292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hlinkClick r:id="rId4"/>
              </a:rPr>
              <a:t>https://www.statista.com/chart/26037/market-share-of-cars-registered-in-the-eu-by-fuel-type/</a:t>
            </a:r>
            <a:r>
              <a:rPr lang="en-GB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58431694"/>
      </p:ext>
    </p:extLst>
  </p:cSld>
  <p:clrMapOvr>
    <a:masterClrMapping/>
  </p:clrMapOvr>
  <p:transition advClick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B9E1F-D279-0848-81D5-5F4992F1F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cs typeface="Aharoni" panose="02010803020104030203" pitchFamily="2" charset="-79"/>
              </a:rPr>
              <a:t>What is a histogram?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D0997A-0743-F944-BC9C-CD948BA861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2775" y="2070265"/>
            <a:ext cx="5779089" cy="4532836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GB" sz="2000" dirty="0">
                <a:solidFill>
                  <a:srgbClr val="6C587C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 (Headings CS)"/>
              </a:rPr>
              <a:t>A </a:t>
            </a:r>
            <a:r>
              <a:rPr lang="en-GB" sz="2000" b="1" dirty="0">
                <a:solidFill>
                  <a:srgbClr val="6C587C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 (Headings CS)"/>
              </a:rPr>
              <a:t>histogram</a:t>
            </a:r>
            <a:r>
              <a:rPr lang="en-GB" sz="2000" dirty="0">
                <a:solidFill>
                  <a:srgbClr val="6C587C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 (Headings CS)"/>
              </a:rPr>
              <a:t> might look very similar to a bar chart, but it is fundamentally different since it is plotting numerical rather than categorical data. </a:t>
            </a:r>
          </a:p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GB" sz="2000" dirty="0">
                <a:solidFill>
                  <a:srgbClr val="6C587C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 (Headings CS)"/>
              </a:rPr>
              <a:t>Histograms are used to examine the </a:t>
            </a:r>
            <a:r>
              <a:rPr lang="en-GB" sz="2000" b="1" i="1" dirty="0">
                <a:solidFill>
                  <a:srgbClr val="6C587C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 (Headings CS)"/>
              </a:rPr>
              <a:t>distribution</a:t>
            </a:r>
            <a:r>
              <a:rPr lang="en-GB" sz="2000" b="1" dirty="0">
                <a:solidFill>
                  <a:srgbClr val="6C587C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 (Headings CS)"/>
              </a:rPr>
              <a:t> (spread)</a:t>
            </a:r>
            <a:r>
              <a:rPr lang="en-GB" sz="2000" dirty="0">
                <a:solidFill>
                  <a:srgbClr val="6C587C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 (Headings CS)"/>
              </a:rPr>
              <a:t> of a </a:t>
            </a:r>
            <a:r>
              <a:rPr lang="en-GB" sz="2000" b="1" dirty="0">
                <a:solidFill>
                  <a:srgbClr val="6C587C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 (Headings CS)"/>
              </a:rPr>
              <a:t>numerical</a:t>
            </a:r>
            <a:r>
              <a:rPr lang="en-GB" sz="2000" dirty="0">
                <a:solidFill>
                  <a:srgbClr val="6C587C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 (Headings CS)"/>
              </a:rPr>
              <a:t> variable. The </a:t>
            </a:r>
            <a:r>
              <a:rPr lang="en-GB" sz="2000" dirty="0">
                <a:solidFill>
                  <a:srgbClr val="6C587C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Courier New" panose="02070309020205020404" pitchFamily="49" charset="0"/>
              </a:rPr>
              <a:t>x-axis</a:t>
            </a:r>
            <a:r>
              <a:rPr lang="en-GB" sz="2000" dirty="0">
                <a:solidFill>
                  <a:srgbClr val="6C587C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 (Headings CS)"/>
              </a:rPr>
              <a:t> contains the value of the numerical variable, which is then binned into ranges, and the </a:t>
            </a:r>
            <a:r>
              <a:rPr lang="en-GB" sz="2000" dirty="0">
                <a:solidFill>
                  <a:srgbClr val="6C587C"/>
                </a:solidFill>
                <a:latin typeface="Montserrat" panose="00000500000000000000" pitchFamily="2" charset="0"/>
                <a:ea typeface="Times New Roman" panose="02020603050405020304" pitchFamily="18" charset="0"/>
                <a:cs typeface="Times New Roman (Headings CS)"/>
              </a:rPr>
              <a:t>number</a:t>
            </a:r>
            <a:r>
              <a:rPr lang="en-GB" sz="2000" dirty="0">
                <a:solidFill>
                  <a:srgbClr val="6C587C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 (Headings CS)"/>
              </a:rPr>
              <a:t> of points in </a:t>
            </a:r>
            <a:r>
              <a:rPr lang="en-GB" sz="2000" dirty="0">
                <a:solidFill>
                  <a:srgbClr val="6C587C"/>
                </a:solidFill>
                <a:latin typeface="Montserrat" panose="00000500000000000000" pitchFamily="2" charset="0"/>
                <a:ea typeface="Times New Roman" panose="02020603050405020304" pitchFamily="18" charset="0"/>
                <a:cs typeface="Times New Roman (Headings CS)"/>
              </a:rPr>
              <a:t>each</a:t>
            </a:r>
            <a:r>
              <a:rPr lang="en-GB" sz="2000" dirty="0">
                <a:solidFill>
                  <a:srgbClr val="6C587C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 (Headings CS)"/>
              </a:rPr>
              <a:t> range is displayed on the </a:t>
            </a:r>
            <a:r>
              <a:rPr lang="en-GB" sz="2000" dirty="0">
                <a:solidFill>
                  <a:srgbClr val="6C587C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Courier New" panose="02070309020205020404" pitchFamily="49" charset="0"/>
              </a:rPr>
              <a:t>y-axis</a:t>
            </a:r>
            <a:r>
              <a:rPr lang="en-GB" sz="2000" dirty="0">
                <a:solidFill>
                  <a:srgbClr val="6C587C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 (Headings CS)"/>
              </a:rPr>
              <a:t>. </a:t>
            </a:r>
          </a:p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GB" sz="2000" dirty="0">
                <a:solidFill>
                  <a:srgbClr val="6C587C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 (Headings CS)"/>
              </a:rPr>
              <a:t>The bars on a histogram should always be displayed as touching, since the variable is </a:t>
            </a:r>
            <a:r>
              <a:rPr lang="en-GB" sz="2000" b="1" dirty="0">
                <a:solidFill>
                  <a:srgbClr val="6C587C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 (Headings CS)"/>
              </a:rPr>
              <a:t>continuous</a:t>
            </a:r>
            <a:r>
              <a:rPr lang="en-GB" sz="2000" dirty="0">
                <a:solidFill>
                  <a:srgbClr val="6C587C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Times New Roman (Headings CS)"/>
              </a:rPr>
              <a:t>. If there are gaps between the bars, then that implies missing data in that range.</a:t>
            </a:r>
          </a:p>
        </p:txBody>
      </p:sp>
      <p:pic>
        <p:nvPicPr>
          <p:cNvPr id="4" name="Picture 3" descr="A histogram roughly normally distributed between -2 and 2.">
            <a:extLst>
              <a:ext uri="{FF2B5EF4-FFF2-40B4-BE49-F238E27FC236}">
                <a16:creationId xmlns:a16="http://schemas.microsoft.com/office/drawing/2014/main" id="{5BD827AA-538D-E0E3-BB78-C1B53A7E93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01" y="2070265"/>
            <a:ext cx="5986340" cy="3990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400618"/>
      </p:ext>
    </p:extLst>
  </p:cSld>
  <p:clrMapOvr>
    <a:masterClrMapping/>
  </p:clrMapOvr>
  <p:transition advClick="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B20A881C-B4A7-47DD-B9E3-A536D59446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78492"/>
            <a:ext cx="9291023" cy="436387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4AB9E1F-D279-0848-81D5-5F4992F1F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6849" y="268020"/>
            <a:ext cx="4193051" cy="1325563"/>
          </a:xfrm>
        </p:spPr>
        <p:txBody>
          <a:bodyPr/>
          <a:lstStyle/>
          <a:p>
            <a:pPr algn="ctr"/>
            <a:r>
              <a:rPr lang="en-US" dirty="0">
                <a:cs typeface="Aharoni" panose="02010803020104030203" pitchFamily="2" charset="-79"/>
              </a:rPr>
              <a:t>Question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D0997A-0743-F944-BC9C-CD948BA861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43455" y="1819492"/>
            <a:ext cx="3837710" cy="4248799"/>
          </a:xfrm>
        </p:spPr>
        <p:txBody>
          <a:bodyPr>
            <a:normAutofit fontScale="85000" lnSpcReduction="20000"/>
          </a:bodyPr>
          <a:lstStyle/>
          <a:p>
            <a:pPr marL="0" lvl="0" indent="0">
              <a:lnSpc>
                <a:spcPct val="107000"/>
              </a:lnSpc>
              <a:spcBef>
                <a:spcPts val="2400"/>
              </a:spcBef>
              <a:spcAft>
                <a:spcPts val="800"/>
              </a:spcAft>
              <a:buNone/>
              <a:tabLst>
                <a:tab pos="1530350" algn="l"/>
                <a:tab pos="2700655" algn="l"/>
                <a:tab pos="4140835" algn="l"/>
              </a:tabLst>
            </a:pP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ompared to the time period 1951-1980 (the pale grey distribution), summer temperatures in 2013-2023 are: </a:t>
            </a:r>
            <a:endParaRPr lang="en-GB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Bef>
                <a:spcPts val="2400"/>
              </a:spcBef>
              <a:spcAft>
                <a:spcPts val="800"/>
              </a:spcAft>
              <a:buNone/>
              <a:tabLst>
                <a:tab pos="1530350" algn="l"/>
                <a:tab pos="2700655" algn="l"/>
                <a:tab pos="4140835" algn="l"/>
              </a:tabLst>
            </a:pP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A: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About the same</a:t>
            </a:r>
            <a:b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B: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same average value, but with more variation</a:t>
            </a:r>
            <a:b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C: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Generally hotter, and with more variation </a:t>
            </a:r>
            <a:b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D: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Generally cooler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78E7CE-86FB-485C-A0D4-C06BBB24B755}"/>
              </a:ext>
            </a:extLst>
          </p:cNvPr>
          <p:cNvSpPr txBox="1"/>
          <p:nvPr/>
        </p:nvSpPr>
        <p:spPr>
          <a:xfrm>
            <a:off x="114301" y="6442364"/>
            <a:ext cx="610292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hlinkClick r:id="rId4"/>
              </a:rPr>
              <a:t>https://www.nytimes.com/interactive/2023/climate/extreme-summer-heat.html</a:t>
            </a:r>
            <a:r>
              <a:rPr lang="en-GB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88902809"/>
      </p:ext>
    </p:extLst>
  </p:cSld>
  <p:clrMapOvr>
    <a:masterClrMapping/>
  </p:clrMapOvr>
  <p:transition advClick="0"/>
</p:sld>
</file>

<file path=ppt/theme/theme1.xml><?xml version="1.0" encoding="utf-8"?>
<a:theme xmlns:a="http://schemas.openxmlformats.org/drawingml/2006/main" name="DES Theme">
  <a:themeElements>
    <a:clrScheme name="Data Education in School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84049"/>
      </a:accent1>
      <a:accent2>
        <a:srgbClr val="EAC036"/>
      </a:accent2>
      <a:accent3>
        <a:srgbClr val="6C587C"/>
      </a:accent3>
      <a:accent4>
        <a:srgbClr val="CE673B"/>
      </a:accent4>
      <a:accent5>
        <a:srgbClr val="6A9CA1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 Theme" id="{A97ED685-8F1B-4778-B147-458691AFF8F4}" vid="{977D6D42-A736-4CD5-9C11-61C305BFF3D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f5ced86-acf9-4106-9bfe-b7f58564dbb7">
      <Terms xmlns="http://schemas.microsoft.com/office/infopath/2007/PartnerControls"/>
    </lcf76f155ced4ddcb4097134ff3c332f>
    <TaxCatchAll xmlns="415d1151-ba9d-4af3-8064-fbed8c171f1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911B640723674A88567F1D0A6A478D" ma:contentTypeVersion="18" ma:contentTypeDescription="Create a new document." ma:contentTypeScope="" ma:versionID="a428845fe3d4881e0a198dc7c9b0561f">
  <xsd:schema xmlns:xsd="http://www.w3.org/2001/XMLSchema" xmlns:xs="http://www.w3.org/2001/XMLSchema" xmlns:p="http://schemas.microsoft.com/office/2006/metadata/properties" xmlns:ns2="3f5ced86-acf9-4106-9bfe-b7f58564dbb7" xmlns:ns3="415d1151-ba9d-4af3-8064-fbed8c171f14" targetNamespace="http://schemas.microsoft.com/office/2006/metadata/properties" ma:root="true" ma:fieldsID="5d227dac0b4a3bc91bd0b5f386a95fd7" ns2:_="" ns3:_="">
    <xsd:import namespace="3f5ced86-acf9-4106-9bfe-b7f58564dbb7"/>
    <xsd:import namespace="415d1151-ba9d-4af3-8064-fbed8c171f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5ced86-acf9-4106-9bfe-b7f58564db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54eff52-6b6d-4e5f-a3b0-187f185b1db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5d1151-ba9d-4af3-8064-fbed8c171f1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6471a26-5622-4910-a32f-9ed81c64676f}" ma:internalName="TaxCatchAll" ma:showField="CatchAllData" ma:web="415d1151-ba9d-4af3-8064-fbed8c171f1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44BDE35-6249-4FF6-AFE1-2CFFC3C78D7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F35A291-9DCF-4724-8985-A07B77BE7F42}">
  <ds:schemaRefs>
    <ds:schemaRef ds:uri="http://www.w3.org/XML/1998/namespace"/>
    <ds:schemaRef ds:uri="http://schemas.microsoft.com/office/2006/documentManagement/types"/>
    <ds:schemaRef ds:uri="http://purl.org/dc/dcmitype/"/>
    <ds:schemaRef ds:uri="43f72761-8aa1-43b3-ae5a-c333b2e0cf1c"/>
    <ds:schemaRef ds:uri="http://purl.org/dc/elements/1.1/"/>
    <ds:schemaRef ds:uri="dfcd5f1f-1006-49f5-a836-1c6996a88091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terms/"/>
    <ds:schemaRef ds:uri="3f5ced86-acf9-4106-9bfe-b7f58564dbb7"/>
    <ds:schemaRef ds:uri="415d1151-ba9d-4af3-8064-fbed8c171f14"/>
  </ds:schemaRefs>
</ds:datastoreItem>
</file>

<file path=customXml/itemProps3.xml><?xml version="1.0" encoding="utf-8"?>
<ds:datastoreItem xmlns:ds="http://schemas.openxmlformats.org/officeDocument/2006/customXml" ds:itemID="{EBFB0FD6-7B48-4F9A-9314-5A5F1934361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f5ced86-acf9-4106-9bfe-b7f58564dbb7"/>
    <ds:schemaRef ds:uri="415d1151-ba9d-4af3-8064-fbed8c171f1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1995</TotalTime>
  <Words>2872</Words>
  <Application>Microsoft Office PowerPoint</Application>
  <PresentationFormat>Widescreen</PresentationFormat>
  <Paragraphs>190</Paragraphs>
  <Slides>32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Calibri</vt:lpstr>
      <vt:lpstr>Calibri Light</vt:lpstr>
      <vt:lpstr>Montserrat</vt:lpstr>
      <vt:lpstr>Symbol</vt:lpstr>
      <vt:lpstr>DES Theme</vt:lpstr>
      <vt:lpstr>Data Viz Quiz</vt:lpstr>
      <vt:lpstr>What is a bar chart?</vt:lpstr>
      <vt:lpstr>Question 1</vt:lpstr>
      <vt:lpstr>Question 1</vt:lpstr>
      <vt:lpstr>What is a horizontal bar chart?</vt:lpstr>
      <vt:lpstr>Question 2</vt:lpstr>
      <vt:lpstr>Question 2</vt:lpstr>
      <vt:lpstr>What is a histogram?</vt:lpstr>
      <vt:lpstr>Question 3</vt:lpstr>
      <vt:lpstr>Question 3</vt:lpstr>
      <vt:lpstr>What is a pie chart?</vt:lpstr>
      <vt:lpstr>Question 4</vt:lpstr>
      <vt:lpstr>Question 4</vt:lpstr>
      <vt:lpstr>What is a time series graph?</vt:lpstr>
      <vt:lpstr>Question 5</vt:lpstr>
      <vt:lpstr>Question 5</vt:lpstr>
      <vt:lpstr>What is a stacked bar chart?</vt:lpstr>
      <vt:lpstr>Question 6</vt:lpstr>
      <vt:lpstr>Question 6</vt:lpstr>
      <vt:lpstr>What is a scatter plot?</vt:lpstr>
      <vt:lpstr>Question 7</vt:lpstr>
      <vt:lpstr>Question 7</vt:lpstr>
      <vt:lpstr>What is a treemap?</vt:lpstr>
      <vt:lpstr>Question 8</vt:lpstr>
      <vt:lpstr>Question 8</vt:lpstr>
      <vt:lpstr>What is a bubble map?</vt:lpstr>
      <vt:lpstr>Question 9</vt:lpstr>
      <vt:lpstr>Question 9</vt:lpstr>
      <vt:lpstr>What is a stacked area chart?</vt:lpstr>
      <vt:lpstr>Question 10</vt:lpstr>
      <vt:lpstr>Question 10</vt:lpstr>
      <vt:lpstr>Well done!</vt:lpstr>
    </vt:vector>
  </TitlesOfParts>
  <Company>University of Edinburgh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Analysis</dc:title>
  <dc:creator>DOONAN Jenni</dc:creator>
  <cp:lastModifiedBy>Jasmeen Kanwal</cp:lastModifiedBy>
  <cp:revision>7</cp:revision>
  <dcterms:created xsi:type="dcterms:W3CDTF">2020-08-05T05:51:50Z</dcterms:created>
  <dcterms:modified xsi:type="dcterms:W3CDTF">2024-01-18T17:58:49Z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0x0101000F50AFF475ED1941BAA858B98AC39479</vt:lpwstr>
  </property>
  <property fmtid="{D5CDD505-2E9C-101B-9397-08002B2CF9AE}" pid="3" name="MediaServiceImageTags">
    <vt:lpwstr/>
  </property>
</Properties>
</file>