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70" r:id="rId7"/>
    <p:sldId id="258" r:id="rId8"/>
    <p:sldId id="268" r:id="rId9"/>
    <p:sldId id="265" r:id="rId10"/>
    <p:sldId id="266" r:id="rId11"/>
    <p:sldId id="269" r:id="rId12"/>
    <p:sldId id="267" r:id="rId13"/>
    <p:sldId id="271" r:id="rId14"/>
    <p:sldId id="261" r:id="rId15"/>
    <p:sldId id="262" r:id="rId16"/>
    <p:sldId id="273" r:id="rId17"/>
    <p:sldId id="263" r:id="rId18"/>
    <p:sldId id="264" r:id="rId19"/>
    <p:sldId id="275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6996" autoAdjust="0"/>
    <p:restoredTop sz="94679" autoAdjust="0"/>
  </p:normalViewPr>
  <p:slideViewPr>
    <p:cSldViewPr snapToGrid="0">
      <p:cViewPr varScale="1">
        <p:scale>
          <a:sx n="82" d="100"/>
          <a:sy n="82" d="100"/>
        </p:scale>
        <p:origin x="341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ire Sowton" userId="a9485ea0-62de-4a8a-997f-99db6a63675c" providerId="ADAL" clId="{44297400-005D-4A7C-BBBE-4313A576F801}"/>
    <pc:docChg chg="custSel modSld modMainMaster">
      <pc:chgData name="Claire Sowton" userId="a9485ea0-62de-4a8a-997f-99db6a63675c" providerId="ADAL" clId="{44297400-005D-4A7C-BBBE-4313A576F801}" dt="2024-01-31T15:04:45.526" v="3" actId="20577"/>
      <pc:docMkLst>
        <pc:docMk/>
      </pc:docMkLst>
      <pc:sldChg chg="mod chgLayout">
        <pc:chgData name="Claire Sowton" userId="a9485ea0-62de-4a8a-997f-99db6a63675c" providerId="ADAL" clId="{44297400-005D-4A7C-BBBE-4313A576F801}" dt="2024-01-31T14:58:23.694" v="0" actId="700"/>
        <pc:sldMkLst>
          <pc:docMk/>
          <pc:sldMk cId="1149512664" sldId="275"/>
        </pc:sldMkLst>
      </pc:sldChg>
      <pc:sldMasterChg chg="modSldLayout">
        <pc:chgData name="Claire Sowton" userId="a9485ea0-62de-4a8a-997f-99db6a63675c" providerId="ADAL" clId="{44297400-005D-4A7C-BBBE-4313A576F801}" dt="2024-01-31T15:04:45.526" v="3" actId="20577"/>
        <pc:sldMasterMkLst>
          <pc:docMk/>
          <pc:sldMasterMk cId="2130019433" sldId="2147483648"/>
        </pc:sldMasterMkLst>
        <pc:sldLayoutChg chg="modSp mod">
          <pc:chgData name="Claire Sowton" userId="a9485ea0-62de-4a8a-997f-99db6a63675c" providerId="ADAL" clId="{44297400-005D-4A7C-BBBE-4313A576F801}" dt="2024-01-31T15:04:45.526" v="3" actId="20577"/>
          <pc:sldLayoutMkLst>
            <pc:docMk/>
            <pc:sldMasterMk cId="2130019433" sldId="2147483648"/>
            <pc:sldLayoutMk cId="3677811514" sldId="2147483660"/>
          </pc:sldLayoutMkLst>
          <pc:spChg chg="mod">
            <ac:chgData name="Claire Sowton" userId="a9485ea0-62de-4a8a-997f-99db6a63675c" providerId="ADAL" clId="{44297400-005D-4A7C-BBBE-4313A576F801}" dt="2024-01-31T15:04:45.526" v="3" actId="20577"/>
            <ac:spMkLst>
              <pc:docMk/>
              <pc:sldMasterMk cId="2130019433" sldId="2147483648"/>
              <pc:sldLayoutMk cId="3677811514" sldId="2147483660"/>
              <ac:spMk id="5" creationId="{00000000-0000-0000-0000-000000000000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hyperlink" Target="mailto:dataschools@ed.ac.uk" TargetMode="Externa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1363" y="636430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1363" y="3116105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86AD55E-B5BD-4F94-AFC2-AB026D9E2A7C}" type="datetimeFigureOut">
              <a:rPr lang="en-GB" smtClean="0"/>
              <a:t>31/01/2024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87C21C5-517E-4677-BE4F-7D6B7E168775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88280" y="5280025"/>
            <a:ext cx="11115525" cy="152019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pic>
        <p:nvPicPr>
          <p:cNvPr id="8" name="Picture 7" descr="A picture containing clock&#10;&#10;Description automatically generated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5686" y="5257800"/>
            <a:ext cx="1541780" cy="152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956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2418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15857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sign&#10;&#10;Description automatically generated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694" y="5214452"/>
            <a:ext cx="4219575" cy="742950"/>
          </a:xfrm>
          <a:prstGeom prst="rect">
            <a:avLst/>
          </a:prstGeom>
        </p:spPr>
      </p:pic>
      <p:pic>
        <p:nvPicPr>
          <p:cNvPr id="4" name="Picture 3" descr="A picture containing clock&#10;&#10;Description automatically generated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1424" y="5062052"/>
            <a:ext cx="2014220" cy="893445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1502229" y="2690675"/>
            <a:ext cx="93586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If you require this document in an alternative format, such as large print or a coloured background, please contact </a:t>
            </a:r>
            <a:r>
              <a:rPr lang="en-GB" sz="1800" b="1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dataschools@ed.ac.uk</a:t>
            </a:r>
            <a:r>
              <a:rPr lang="en-GB" sz="1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781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344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205" y="64604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8205" y="352577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88280" y="5280025"/>
            <a:ext cx="11115525" cy="152019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pic>
        <p:nvPicPr>
          <p:cNvPr id="8" name="Picture 7" descr="A picture containing clock&#10;&#10;Description automatically generated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5686" y="5257800"/>
            <a:ext cx="1541780" cy="152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9705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5938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5938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625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4"/>
            <a:ext cx="5157787" cy="40450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4"/>
            <a:ext cx="5183188" cy="40450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4587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7727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8406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539471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421912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9468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86AD55E-B5BD-4F94-AFC2-AB026D9E2A7C}" type="datetimeFigureOut">
              <a:rPr lang="en-GB" smtClean="0"/>
              <a:t>31/01/2024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87C21C5-517E-4677-BE4F-7D6B7E168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5414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28575">
            <a:solidFill>
              <a:schemeClr val="accent5"/>
            </a:solidFill>
            <a:prstDash val="lgDash"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584506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accent5"/>
            </a:solidFill>
            <a:prstDash val="lgDash"/>
          </a:ln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0019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maps.com/" TargetMode="External"/><Relationship Id="rId2" Type="http://schemas.openxmlformats.org/officeDocument/2006/relationships/hyperlink" Target="https://witches.is.ed.ac.uk/timeline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itches.is.ed.ac.uk/timeline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itches.shca.ed.ac.uk/index.cfm?fuseaction=home.accusedform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itches.is.ed.ac.uk/john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AO4pmXquJLY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hca.ed.ac.uk/Research/witches/introduction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itches.shca.ed.ac.uk/index.cfm?fuseaction=home.accusedfor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Spooky Data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Learning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about Data using Witches!</a:t>
            </a:r>
          </a:p>
        </p:txBody>
      </p:sp>
    </p:spTree>
    <p:extLst>
      <p:ext uri="{BB962C8B-B14F-4D97-AF65-F5344CB8AC3E}">
        <p14:creationId xmlns:p14="http://schemas.microsoft.com/office/powerpoint/2010/main" val="28148613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Activity 2 – Find out more about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Gellis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Duncan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75749"/>
            <a:ext cx="10515600" cy="458450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Look at the information about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Gelie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Duncan and the Database layout diagram and do the following:</a:t>
            </a:r>
          </a:p>
          <a:p>
            <a:pPr lvl="1">
              <a:lnSpc>
                <a:spcPct val="150000"/>
              </a:lnSpc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Identify biographical data. Update the database diagram; show the different data stored for an accused witch.</a:t>
            </a:r>
          </a:p>
          <a:p>
            <a:pPr lvl="1">
              <a:lnSpc>
                <a:spcPct val="150000"/>
              </a:lnSpc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Identify case data. How many different examples of case data are noted?</a:t>
            </a:r>
          </a:p>
          <a:p>
            <a:pPr lvl="1">
              <a:lnSpc>
                <a:spcPct val="150000"/>
              </a:lnSpc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Identify Trial Process Data. Which sets of data are shown in her record?</a:t>
            </a:r>
          </a:p>
        </p:txBody>
      </p:sp>
    </p:spTree>
    <p:extLst>
      <p:ext uri="{BB962C8B-B14F-4D97-AF65-F5344CB8AC3E}">
        <p14:creationId xmlns:p14="http://schemas.microsoft.com/office/powerpoint/2010/main" val="27690996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Activity 3 – Data Mapping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8450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Use Scottish Witchcraft Maps to understand more about Scotland’s witches. </a:t>
            </a:r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https://witches.is.ed.ac.uk/timeline/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Find out:</a:t>
            </a:r>
          </a:p>
          <a:p>
            <a:pPr lvl="1">
              <a:lnSpc>
                <a:spcPct val="150000"/>
              </a:lnSpc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many witches lived in your town? </a:t>
            </a:r>
          </a:p>
          <a:p>
            <a:pPr lvl="1">
              <a:lnSpc>
                <a:spcPct val="150000"/>
              </a:lnSpc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Look at the map what do you notice about where the witches lived? </a:t>
            </a:r>
          </a:p>
          <a:p>
            <a:pPr lvl="1">
              <a:lnSpc>
                <a:spcPct val="150000"/>
              </a:lnSpc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Select a place where an accused witch lived and use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www.googlemaps.com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to compare the map today with  </a:t>
            </a:r>
          </a:p>
          <a:p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632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Activity 4 – Data over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Use the timeline map (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https://witches.is.ed.ac.uk/timeline/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), click filter to show different ways you can view the data.</a:t>
            </a:r>
          </a:p>
          <a:p>
            <a:pPr lvl="0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Which time period had the most trials? (each 25 year block)</a:t>
            </a: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What happened to the number of witch trials over time?</a:t>
            </a: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Explore the impact of social class. What do you notice?</a:t>
            </a: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Use the filter to find a witch that has a Wikipedia page. Make notes on your chosen witch and be ready to explain to the class.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02689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Activity 5 – Searching &amp; Organising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60000"/>
              </a:lnSpc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Use the witchcraft database to research the following witches.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http://witches.shca.ed.ac.uk/index.cfm?fuseaction=home.accusedform</a:t>
            </a:r>
            <a:endParaRPr lang="en-GB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60000"/>
              </a:lnSpc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Select 3 bits of data and create a summary table of information</a:t>
            </a:r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917574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Activity 5 – Searching &amp; Organising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Some things to consider:</a:t>
            </a:r>
          </a:p>
          <a:p>
            <a:pPr lvl="1">
              <a:lnSpc>
                <a:spcPct val="160000"/>
              </a:lnSpc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Find out about the other people involved in the case</a:t>
            </a:r>
          </a:p>
          <a:p>
            <a:pPr lvl="1">
              <a:lnSpc>
                <a:spcPct val="160000"/>
              </a:lnSpc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What witchcraft were they accused of?</a:t>
            </a:r>
          </a:p>
          <a:p>
            <a:pPr lvl="1">
              <a:lnSpc>
                <a:spcPct val="160000"/>
              </a:lnSpc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Was there a trial?</a:t>
            </a:r>
          </a:p>
          <a:p>
            <a:pPr lvl="1">
              <a:lnSpc>
                <a:spcPct val="160000"/>
              </a:lnSpc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What happened to the accused witch?</a:t>
            </a:r>
          </a:p>
          <a:p>
            <a:pPr lvl="1">
              <a:lnSpc>
                <a:spcPct val="160000"/>
              </a:lnSpc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6265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Activity 6 – Witch Hunters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Learn more about the Witch Hunters by following the story of John Kincaid. Start by looking him up. What can you find out?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Now use the interactive map to follow his story: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https://witches.is.ed.ac.uk/john/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Explore the stories noted in the map and use the database to search for people, places trials.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Decide what you think is them most interesting part of the story and be ready to talk to the class.</a:t>
            </a:r>
          </a:p>
        </p:txBody>
      </p:sp>
    </p:spTree>
    <p:extLst>
      <p:ext uri="{BB962C8B-B14F-4D97-AF65-F5344CB8AC3E}">
        <p14:creationId xmlns:p14="http://schemas.microsoft.com/office/powerpoint/2010/main" val="26115768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49512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What are we going to learn?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What: </a:t>
            </a:r>
          </a:p>
          <a:p>
            <a:pPr lvl="1">
              <a:lnSpc>
                <a:spcPct val="150000"/>
              </a:lnSpc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 will understand what a database is and what it is used for.</a:t>
            </a:r>
          </a:p>
          <a:p>
            <a:pPr lvl="1">
              <a:lnSpc>
                <a:spcPct val="150000"/>
              </a:lnSpc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 will be able to search a database for different information.</a:t>
            </a:r>
          </a:p>
          <a:p>
            <a:pPr lvl="1">
              <a:lnSpc>
                <a:spcPct val="150000"/>
              </a:lnSpc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 will be able to extract information from a database and organise into an appropriate format.</a:t>
            </a:r>
          </a:p>
          <a:p>
            <a:pPr marL="457200" lvl="1" indent="0">
              <a:lnSpc>
                <a:spcPct val="150000"/>
              </a:lnSpc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84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are we going to learn?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How:</a:t>
            </a:r>
          </a:p>
          <a:p>
            <a:pPr lvl="1">
              <a:lnSpc>
                <a:spcPct val="150000"/>
              </a:lnSpc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We are going to learn more about databases by exploring The Scottish Witchcraft Trials</a:t>
            </a:r>
          </a:p>
          <a:p>
            <a:pPr lvl="1">
              <a:lnSpc>
                <a:spcPct val="150000"/>
              </a:lnSpc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We will use The Scottish Witchcraft Survey and the Scottish Witchcraft database to research the stories of Scottish people accused of being witches.</a:t>
            </a:r>
          </a:p>
          <a:p>
            <a:pPr lvl="1">
              <a:lnSpc>
                <a:spcPct val="150000"/>
              </a:lnSpc>
            </a:pP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269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err="1">
                <a:latin typeface="Arial" panose="020B0604020202020204" pitchFamily="34" charset="0"/>
                <a:cs typeface="Arial" panose="020B0604020202020204" pitchFamily="34" charset="0"/>
              </a:rPr>
              <a:t>Gellis</a:t>
            </a: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 Duncan – The start of the witch trials</a:t>
            </a:r>
          </a:p>
        </p:txBody>
      </p:sp>
      <p:pic>
        <p:nvPicPr>
          <p:cNvPr id="4" name="AO4pmXquJLY" descr="BBC video telling the story of Gellis Duncan" title="Video about Gellis Duncan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089265" y="1884450"/>
            <a:ext cx="7960822" cy="4477962"/>
          </a:xfrm>
          <a:prstGeom prst="rect">
            <a:avLst/>
          </a:prstGeom>
          <a:solidFill>
            <a:schemeClr val="accent2"/>
          </a:solidFill>
        </p:spPr>
      </p:pic>
      <p:sp>
        <p:nvSpPr>
          <p:cNvPr id="3" name="TextBox 2"/>
          <p:cNvSpPr txBox="1"/>
          <p:nvPr/>
        </p:nvSpPr>
        <p:spPr>
          <a:xfrm>
            <a:off x="157942" y="6402285"/>
            <a:ext cx="28013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/>
              <a:t>Video Source: The BBC</a:t>
            </a:r>
          </a:p>
        </p:txBody>
      </p:sp>
    </p:spTree>
    <p:extLst>
      <p:ext uri="{BB962C8B-B14F-4D97-AF65-F5344CB8AC3E}">
        <p14:creationId xmlns:p14="http://schemas.microsoft.com/office/powerpoint/2010/main" val="1136407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Scottish Survey of Witchcraft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4"/>
            <a:ext cx="10515599" cy="4758055"/>
          </a:xfrm>
        </p:spPr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 group of people interested in history gathered information from books and reports.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They had computing experts help them add the information to a database.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database is now on the internet and we can use it to learn more about witches.</a:t>
            </a:r>
          </a:p>
        </p:txBody>
      </p:sp>
    </p:spTree>
    <p:extLst>
      <p:ext uri="{BB962C8B-B14F-4D97-AF65-F5344CB8AC3E}">
        <p14:creationId xmlns:p14="http://schemas.microsoft.com/office/powerpoint/2010/main" val="526111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Scottish Witchcraft Database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 database is a way of organising data held in a computer. It allows data to be connected in different ways.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Databases are part of every day life;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witchcraft database contains information on:</a:t>
            </a: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Names of accused witches</a:t>
            </a: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Cases of witchcraft (events or accusations)</a:t>
            </a: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Trial Process for witchcraft</a:t>
            </a:r>
          </a:p>
        </p:txBody>
      </p:sp>
    </p:spTree>
    <p:extLst>
      <p:ext uri="{BB962C8B-B14F-4D97-AF65-F5344CB8AC3E}">
        <p14:creationId xmlns:p14="http://schemas.microsoft.com/office/powerpoint/2010/main" val="1919688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Database Layout Diagram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diagram shows how the data is related.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What can you understand from the diagram?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What biographical information is stored in the database?</a:t>
            </a:r>
          </a:p>
        </p:txBody>
      </p:sp>
      <p:pic>
        <p:nvPicPr>
          <p:cNvPr id="9" name="Content Placeholder 8" descr="Database layout diagram of the Scottish Witchcraft Database." title="Database layout diagram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2391" y="2355603"/>
            <a:ext cx="4601217" cy="3534268"/>
          </a:xfrm>
        </p:spPr>
      </p:pic>
      <p:sp>
        <p:nvSpPr>
          <p:cNvPr id="5" name="TextBox 4"/>
          <p:cNvSpPr txBox="1"/>
          <p:nvPr/>
        </p:nvSpPr>
        <p:spPr>
          <a:xfrm>
            <a:off x="7647709" y="6118863"/>
            <a:ext cx="27043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i="1" dirty="0"/>
              <a:t>Credit: The Scottish Witchcraft Database</a:t>
            </a:r>
          </a:p>
        </p:txBody>
      </p:sp>
    </p:spTree>
    <p:extLst>
      <p:ext uri="{BB962C8B-B14F-4D97-AF65-F5344CB8AC3E}">
        <p14:creationId xmlns:p14="http://schemas.microsoft.com/office/powerpoint/2010/main" val="18027144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Activity 1- Witchcraft in Scotland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Read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http://www.shca.ed.ac.uk/Research/witches/introduction.html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Find out the following:</a:t>
            </a: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many accused witches were women and how many were men?</a:t>
            </a: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What was the average age of most of the accused witches?</a:t>
            </a: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What was the name of the law that was used to prosecute accused witches?</a:t>
            </a: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down one other thing you found interesting</a:t>
            </a:r>
          </a:p>
        </p:txBody>
      </p:sp>
    </p:spTree>
    <p:extLst>
      <p:ext uri="{BB962C8B-B14F-4D97-AF65-F5344CB8AC3E}">
        <p14:creationId xmlns:p14="http://schemas.microsoft.com/office/powerpoint/2010/main" val="29844819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Activity 2 – Find out more about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Gellis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Duncan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75749"/>
            <a:ext cx="10515600" cy="458450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Use the Scottish Witchcraft Database and read more about the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Gelie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Duncan case (Note the alternative spelling of her name) </a:t>
            </a:r>
          </a:p>
          <a:p>
            <a:pPr>
              <a:lnSpc>
                <a:spcPct val="150000"/>
              </a:lnSpc>
            </a:pPr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http://witches.shca.ed.ac.uk/index.cfm?fuseaction=home.accusedform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3338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Data Education in School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384049"/>
      </a:accent1>
      <a:accent2>
        <a:srgbClr val="EAC036"/>
      </a:accent2>
      <a:accent3>
        <a:srgbClr val="6C587C"/>
      </a:accent3>
      <a:accent4>
        <a:srgbClr val="CE673B"/>
      </a:accent4>
      <a:accent5>
        <a:srgbClr val="6A9CA1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ooky Data 3rd Levelv2.potx  -  Read-Only" id="{A84B05F4-D617-48C8-8EE6-2021EFA8E33B}" vid="{1634DC80-E1F9-458B-8906-291C21B6A583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911B640723674A88567F1D0A6A478D" ma:contentTypeVersion="12" ma:contentTypeDescription="Create a new document." ma:contentTypeScope="" ma:versionID="aa97b1e9ebe20a19ed6db50d5b205034">
  <xsd:schema xmlns:xsd="http://www.w3.org/2001/XMLSchema" xmlns:xs="http://www.w3.org/2001/XMLSchema" xmlns:p="http://schemas.microsoft.com/office/2006/metadata/properties" xmlns:ns2="3f5ced86-acf9-4106-9bfe-b7f58564dbb7" xmlns:ns3="415d1151-ba9d-4af3-8064-fbed8c171f14" targetNamespace="http://schemas.microsoft.com/office/2006/metadata/properties" ma:root="true" ma:fieldsID="fdf953dfa08591af30e47534ead358b8" ns2:_="" ns3:_="">
    <xsd:import namespace="3f5ced86-acf9-4106-9bfe-b7f58564dbb7"/>
    <xsd:import namespace="415d1151-ba9d-4af3-8064-fbed8c171f1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5ced86-acf9-4106-9bfe-b7f58564dbb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5d1151-ba9d-4af3-8064-fbed8c171f14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92439FA-29DD-4CBD-A361-CBBBCF46D8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5ced86-acf9-4106-9bfe-b7f58564dbb7"/>
    <ds:schemaRef ds:uri="415d1151-ba9d-4af3-8064-fbed8c171f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6E0622E-DE1F-4174-ACD3-8DBC9765CE4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3FC2AF3-2042-40A1-AB50-2704763BE333}">
  <ds:schemaRefs>
    <ds:schemaRef ds:uri="http://purl.org/dc/elements/1.1/"/>
    <ds:schemaRef ds:uri="25e603f3-ccb7-4b71-b50b-f9ee55e5f2a1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69f5c352-caf5-45de-b6eb-04e06099860e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Spooky Data 3rd Levelv2</Template>
  <TotalTime>7</TotalTime>
  <Words>832</Words>
  <Application>Microsoft Office PowerPoint</Application>
  <PresentationFormat>Widescreen</PresentationFormat>
  <Paragraphs>76</Paragraphs>
  <Slides>16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Spooky Data</vt:lpstr>
      <vt:lpstr>What are we going to learn?</vt:lpstr>
      <vt:lpstr>How are we going to learn?</vt:lpstr>
      <vt:lpstr>Gellis Duncan – The start of the witch trials</vt:lpstr>
      <vt:lpstr>The Scottish Survey of Witchcraft</vt:lpstr>
      <vt:lpstr>The Scottish Witchcraft Database</vt:lpstr>
      <vt:lpstr>Database Layout Diagram</vt:lpstr>
      <vt:lpstr>Activity 1- Witchcraft in Scotland</vt:lpstr>
      <vt:lpstr>Activity 2 – Find out more about Gellis Duncan</vt:lpstr>
      <vt:lpstr>Activity 2 – Find out more about Gellis Duncan </vt:lpstr>
      <vt:lpstr>Activity 3 – Data Mapping</vt:lpstr>
      <vt:lpstr>Activity 4 – Data over time</vt:lpstr>
      <vt:lpstr>Activity 5 – Searching &amp; Organising data</vt:lpstr>
      <vt:lpstr>Activity 5 – Searching &amp; Organising data</vt:lpstr>
      <vt:lpstr>Activity 6 – Witch Hunters</vt:lpstr>
      <vt:lpstr>PowerPoint Presentation</vt:lpstr>
    </vt:vector>
  </TitlesOfParts>
  <Company>University of Edinburgh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Spooky Data</dc:title>
  <dc:creator>SOWTON Claire</dc:creator>
  <cp:lastModifiedBy>Claire Sowton</cp:lastModifiedBy>
  <cp:revision>1</cp:revision>
  <dcterms:created xsi:type="dcterms:W3CDTF">2020-10-27T14:03:38Z</dcterms:created>
  <dcterms:modified xsi:type="dcterms:W3CDTF">2024-01-31T15:04:48Z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0x01010008911B640723674A88567F1D0A6A478D</vt:lpwstr>
  </property>
</Properties>
</file>