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56" r:id="rId6"/>
    <p:sldId id="257" r:id="rId7"/>
    <p:sldId id="282" r:id="rId8"/>
    <p:sldId id="258" r:id="rId9"/>
    <p:sldId id="259" r:id="rId10"/>
    <p:sldId id="260" r:id="rId11"/>
    <p:sldId id="261" r:id="rId12"/>
    <p:sldId id="263" r:id="rId13"/>
    <p:sldId id="264" r:id="rId14"/>
    <p:sldId id="265" r:id="rId15"/>
    <p:sldId id="278" r:id="rId16"/>
    <p:sldId id="266" r:id="rId17"/>
    <p:sldId id="279" r:id="rId18"/>
    <p:sldId id="274" r:id="rId19"/>
    <p:sldId id="280" r:id="rId20"/>
    <p:sldId id="275" r:id="rId21"/>
    <p:sldId id="281" r:id="rId22"/>
    <p:sldId id="269" r:id="rId23"/>
    <p:sldId id="276" r:id="rId24"/>
    <p:sldId id="277" r:id="rId25"/>
    <p:sldId id="272" r:id="rId26"/>
    <p:sldId id="283" r:id="rId2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51" autoAdjust="0"/>
  </p:normalViewPr>
  <p:slideViewPr>
    <p:cSldViewPr snapToGrid="0">
      <p:cViewPr varScale="1">
        <p:scale>
          <a:sx n="77" d="100"/>
          <a:sy n="77" d="100"/>
        </p:scale>
        <p:origin x="48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mailto:dataschools@ed.ac.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1363" y="636430"/>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21363" y="31161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6AD55E-B5BD-4F94-AFC2-AB026D9E2A7C}" type="datetimeFigureOut">
              <a:rPr lang="en-GB" smtClean="0"/>
              <a:t>01/02/2024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7C21C5-517E-4677-BE4F-7D6B7E168775}" type="slidenum">
              <a:rPr lang="en-GB" smtClean="0"/>
              <a:t>‹#›</a:t>
            </a:fld>
            <a:endParaRPr lang="en-GB"/>
          </a:p>
        </p:txBody>
      </p:sp>
      <p:sp>
        <p:nvSpPr>
          <p:cNvPr id="7" name="Rectangle 6"/>
          <p:cNvSpPr/>
          <p:nvPr userDrawn="1"/>
        </p:nvSpPr>
        <p:spPr>
          <a:xfrm>
            <a:off x="88280" y="5280025"/>
            <a:ext cx="11115525" cy="152019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descr="A picture containing clock&#10;&#10;Description automatically generated"/>
          <p:cNvPicPr/>
          <p:nvPr userDrawn="1"/>
        </p:nvPicPr>
        <p:blipFill>
          <a:blip r:embed="rId2" cstate="print">
            <a:extLst>
              <a:ext uri="{28A0092B-C50C-407E-A947-70E740481C1C}">
                <a14:useLocalDpi xmlns:a14="http://schemas.microsoft.com/office/drawing/2010/main" val="0"/>
              </a:ext>
            </a:extLst>
          </a:blip>
          <a:stretch>
            <a:fillRect/>
          </a:stretch>
        </p:blipFill>
        <p:spPr>
          <a:xfrm>
            <a:off x="10465686" y="5257800"/>
            <a:ext cx="1541780" cy="1520825"/>
          </a:xfrm>
          <a:prstGeom prst="rect">
            <a:avLst/>
          </a:prstGeom>
        </p:spPr>
      </p:pic>
    </p:spTree>
    <p:extLst>
      <p:ext uri="{BB962C8B-B14F-4D97-AF65-F5344CB8AC3E}">
        <p14:creationId xmlns:p14="http://schemas.microsoft.com/office/powerpoint/2010/main" val="64695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24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158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descr="A close up of a sign&#10;&#10;Description automatically generated"/>
          <p:cNvPicPr/>
          <p:nvPr userDrawn="1"/>
        </p:nvPicPr>
        <p:blipFill>
          <a:blip r:embed="rId2" cstate="print">
            <a:extLst>
              <a:ext uri="{28A0092B-C50C-407E-A947-70E740481C1C}">
                <a14:useLocalDpi xmlns:a14="http://schemas.microsoft.com/office/drawing/2010/main" val="0"/>
              </a:ext>
            </a:extLst>
          </a:blip>
          <a:stretch>
            <a:fillRect/>
          </a:stretch>
        </p:blipFill>
        <p:spPr>
          <a:xfrm>
            <a:off x="2857694" y="5214452"/>
            <a:ext cx="4219575" cy="742950"/>
          </a:xfrm>
          <a:prstGeom prst="rect">
            <a:avLst/>
          </a:prstGeom>
        </p:spPr>
      </p:pic>
      <p:pic>
        <p:nvPicPr>
          <p:cNvPr id="4" name="Picture 3" descr="A picture containing clock&#10;&#10;Description automatically generated"/>
          <p:cNvPicPr/>
          <p:nvPr userDrawn="1"/>
        </p:nvPicPr>
        <p:blipFill>
          <a:blip r:embed="rId3" cstate="print">
            <a:extLst>
              <a:ext uri="{28A0092B-C50C-407E-A947-70E740481C1C}">
                <a14:useLocalDpi xmlns:a14="http://schemas.microsoft.com/office/drawing/2010/main" val="0"/>
              </a:ext>
            </a:extLst>
          </a:blip>
          <a:stretch>
            <a:fillRect/>
          </a:stretch>
        </p:blipFill>
        <p:spPr>
          <a:xfrm>
            <a:off x="7301424" y="5062052"/>
            <a:ext cx="2014220" cy="893445"/>
          </a:xfrm>
          <a:prstGeom prst="rect">
            <a:avLst/>
          </a:prstGeom>
        </p:spPr>
      </p:pic>
      <p:sp>
        <p:nvSpPr>
          <p:cNvPr id="5" name="Rectangle 4"/>
          <p:cNvSpPr/>
          <p:nvPr userDrawn="1"/>
        </p:nvSpPr>
        <p:spPr>
          <a:xfrm>
            <a:off x="1502229" y="2690675"/>
            <a:ext cx="9358603" cy="646331"/>
          </a:xfrm>
          <a:prstGeom prst="rect">
            <a:avLst/>
          </a:prstGeom>
        </p:spPr>
        <p:txBody>
          <a:bodyPr wrap="square">
            <a:spAutoFit/>
          </a:bodyPr>
          <a:lstStyle/>
          <a:p>
            <a:r>
              <a:rPr lang="en-GB" sz="1800" b="1" dirty="0">
                <a:effectLst/>
                <a:latin typeface="Arial" panose="020B0604020202020204" pitchFamily="34" charset="0"/>
                <a:ea typeface="Calibri" panose="020F0502020204030204" pitchFamily="34" charset="0"/>
              </a:rPr>
              <a:t>If you require this document in an alternative format, such as large print or a coloured background, please contact </a:t>
            </a:r>
            <a:r>
              <a:rPr lang="en-GB" sz="1800" b="1"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dataschools@ed.ac.uk</a:t>
            </a:r>
            <a:endParaRPr lang="en-GB" dirty="0"/>
          </a:p>
        </p:txBody>
      </p:sp>
    </p:spTree>
    <p:extLst>
      <p:ext uri="{BB962C8B-B14F-4D97-AF65-F5344CB8AC3E}">
        <p14:creationId xmlns:p14="http://schemas.microsoft.com/office/powerpoint/2010/main" val="367781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834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8205" y="64604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88205" y="35257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88280" y="5280025"/>
            <a:ext cx="11115525" cy="152019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descr="A picture containing clock&#10;&#10;Description automatically generated"/>
          <p:cNvPicPr/>
          <p:nvPr userDrawn="1"/>
        </p:nvPicPr>
        <p:blipFill>
          <a:blip r:embed="rId2" cstate="print">
            <a:extLst>
              <a:ext uri="{28A0092B-C50C-407E-A947-70E740481C1C}">
                <a14:useLocalDpi xmlns:a14="http://schemas.microsoft.com/office/drawing/2010/main" val="0"/>
              </a:ext>
            </a:extLst>
          </a:blip>
          <a:stretch>
            <a:fillRect/>
          </a:stretch>
        </p:blipFill>
        <p:spPr>
          <a:xfrm>
            <a:off x="10465686" y="5257800"/>
            <a:ext cx="1541780" cy="1520825"/>
          </a:xfrm>
          <a:prstGeom prst="rect">
            <a:avLst/>
          </a:prstGeom>
        </p:spPr>
      </p:pic>
    </p:spTree>
    <p:extLst>
      <p:ext uri="{BB962C8B-B14F-4D97-AF65-F5344CB8AC3E}">
        <p14:creationId xmlns:p14="http://schemas.microsoft.com/office/powerpoint/2010/main" val="417970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593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593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162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4"/>
            <a:ext cx="5157787" cy="4045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4"/>
            <a:ext cx="5183188" cy="4045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458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772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40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3947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4219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946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6AD55E-B5BD-4F94-AFC2-AB026D9E2A7C}" type="datetimeFigureOut">
              <a:rPr lang="en-GB" smtClean="0"/>
              <a:t>01/02/2024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87C21C5-517E-4677-BE4F-7D6B7E168775}" type="slidenum">
              <a:rPr lang="en-GB" smtClean="0"/>
              <a:t>‹#›</a:t>
            </a:fld>
            <a:endParaRPr lang="en-GB"/>
          </a:p>
        </p:txBody>
      </p:sp>
    </p:spTree>
    <p:extLst>
      <p:ext uri="{BB962C8B-B14F-4D97-AF65-F5344CB8AC3E}">
        <p14:creationId xmlns:p14="http://schemas.microsoft.com/office/powerpoint/2010/main" val="141541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ln w="28575">
            <a:solidFill>
              <a:schemeClr val="accent5"/>
            </a:solidFill>
            <a:prstDash val="lgDash"/>
          </a:ln>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584506"/>
          </a:xfrm>
          <a:prstGeom prst="rect">
            <a:avLst/>
          </a:prstGeom>
          <a:solidFill>
            <a:schemeClr val="bg1"/>
          </a:solidFill>
          <a:ln w="28575" cmpd="sng">
            <a:solidFill>
              <a:schemeClr val="accent5"/>
            </a:solidFill>
            <a:prstDash val="lgDash"/>
          </a:ln>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001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Dear Data – Data Science</a:t>
            </a:r>
          </a:p>
        </p:txBody>
      </p:sp>
      <p:sp>
        <p:nvSpPr>
          <p:cNvPr id="3" name="Subtitle 2"/>
          <p:cNvSpPr>
            <a:spLocks noGrp="1"/>
          </p:cNvSpPr>
          <p:nvPr>
            <p:ph type="subTitle" idx="1"/>
          </p:nvPr>
        </p:nvSpPr>
        <p:spPr/>
        <p:txBody>
          <a:bodyPr/>
          <a:lstStyle/>
          <a:p>
            <a:r>
              <a:rPr lang="en-US" dirty="0"/>
              <a:t>An introduction to more data</a:t>
            </a:r>
          </a:p>
        </p:txBody>
      </p:sp>
    </p:spTree>
    <p:extLst>
      <p:ext uri="{BB962C8B-B14F-4D97-AF65-F5344CB8AC3E}">
        <p14:creationId xmlns:p14="http://schemas.microsoft.com/office/powerpoint/2010/main" val="407250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1714-65AC-3741-A081-2C8FB1863C50}"/>
              </a:ext>
            </a:extLst>
          </p:cNvPr>
          <p:cNvSpPr>
            <a:spLocks noGrp="1"/>
          </p:cNvSpPr>
          <p:nvPr>
            <p:ph type="title"/>
          </p:nvPr>
        </p:nvSpPr>
        <p:spPr/>
        <p:txBody>
          <a:bodyPr/>
          <a:lstStyle/>
          <a:p>
            <a:r>
              <a:rPr lang="en-US" dirty="0"/>
              <a:t>Water Example – more detail</a:t>
            </a:r>
          </a:p>
        </p:txBody>
      </p:sp>
      <p:sp>
        <p:nvSpPr>
          <p:cNvPr id="3" name="Content Placeholder 2">
            <a:extLst>
              <a:ext uri="{FF2B5EF4-FFF2-40B4-BE49-F238E27FC236}">
                <a16:creationId xmlns:a16="http://schemas.microsoft.com/office/drawing/2014/main" id="{9D67446E-5230-3F4F-B126-CD69B9409CAF}"/>
              </a:ext>
            </a:extLst>
          </p:cNvPr>
          <p:cNvSpPr>
            <a:spLocks noGrp="1"/>
          </p:cNvSpPr>
          <p:nvPr>
            <p:ph sz="half" idx="1"/>
          </p:nvPr>
        </p:nvSpPr>
        <p:spPr/>
        <p:txBody>
          <a:bodyPr/>
          <a:lstStyle/>
          <a:p>
            <a:pPr marL="0" indent="0">
              <a:buNone/>
            </a:pPr>
            <a:r>
              <a:rPr lang="en-US" dirty="0"/>
              <a:t>With a slightly more complex </a:t>
            </a:r>
            <a:r>
              <a:rPr lang="en-US" sz="3200" b="1" dirty="0"/>
              <a:t>how</a:t>
            </a:r>
            <a:r>
              <a:rPr lang="en-US" dirty="0"/>
              <a:t> many drinks of water and </a:t>
            </a:r>
            <a:r>
              <a:rPr lang="en-US" sz="3200" b="1" dirty="0"/>
              <a:t>what </a:t>
            </a:r>
            <a:r>
              <a:rPr lang="en-US" dirty="0"/>
              <a:t>were the drunk from:</a:t>
            </a:r>
          </a:p>
        </p:txBody>
      </p:sp>
      <p:pic>
        <p:nvPicPr>
          <p:cNvPr id="6" name="Content Placeholder 5" descr="a glass with the number of 14 on the label. A bottle with the number 20 on the label and a drinks can with the number 3 on the label" title="drawing of 3 different liquid containers">
            <a:extLst>
              <a:ext uri="{FF2B5EF4-FFF2-40B4-BE49-F238E27FC236}">
                <a16:creationId xmlns:a16="http://schemas.microsoft.com/office/drawing/2014/main" id="{8FB245CA-79DE-5943-A9E1-92039A68B726}"/>
              </a:ext>
            </a:extLst>
          </p:cNvPr>
          <p:cNvPicPr>
            <a:picLocks noGrp="1" noChangeAspect="1"/>
          </p:cNvPicPr>
          <p:nvPr>
            <p:ph sz="half" idx="2"/>
          </p:nvPr>
        </p:nvPicPr>
        <p:blipFill rotWithShape="1">
          <a:blip r:embed="rId2"/>
          <a:srcRect l="68661" t="41897" r="5867" b="42302"/>
          <a:stretch/>
        </p:blipFill>
        <p:spPr>
          <a:xfrm rot="10800000">
            <a:off x="6820151" y="3018518"/>
            <a:ext cx="4132723" cy="1821837"/>
          </a:xfrm>
          <a:prstGeom prst="rect">
            <a:avLst/>
          </a:prstGeom>
        </p:spPr>
      </p:pic>
    </p:spTree>
    <p:extLst>
      <p:ext uri="{BB962C8B-B14F-4D97-AF65-F5344CB8AC3E}">
        <p14:creationId xmlns:p14="http://schemas.microsoft.com/office/powerpoint/2010/main" val="4119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1714-65AC-3741-A081-2C8FB1863C50}"/>
              </a:ext>
            </a:extLst>
          </p:cNvPr>
          <p:cNvSpPr>
            <a:spLocks noGrp="1"/>
          </p:cNvSpPr>
          <p:nvPr>
            <p:ph type="title"/>
          </p:nvPr>
        </p:nvSpPr>
        <p:spPr/>
        <p:txBody>
          <a:bodyPr/>
          <a:lstStyle/>
          <a:p>
            <a:r>
              <a:rPr lang="en-US" dirty="0"/>
              <a:t>Water Example – EVEN more detail</a:t>
            </a:r>
          </a:p>
        </p:txBody>
      </p:sp>
      <p:sp>
        <p:nvSpPr>
          <p:cNvPr id="3" name="Content Placeholder 2">
            <a:extLst>
              <a:ext uri="{FF2B5EF4-FFF2-40B4-BE49-F238E27FC236}">
                <a16:creationId xmlns:a16="http://schemas.microsoft.com/office/drawing/2014/main" id="{9D67446E-5230-3F4F-B126-CD69B9409CAF}"/>
              </a:ext>
            </a:extLst>
          </p:cNvPr>
          <p:cNvSpPr>
            <a:spLocks noGrp="1"/>
          </p:cNvSpPr>
          <p:nvPr>
            <p:ph idx="1"/>
          </p:nvPr>
        </p:nvSpPr>
        <p:spPr/>
        <p:txBody>
          <a:bodyPr>
            <a:normAutofit/>
          </a:bodyPr>
          <a:lstStyle/>
          <a:p>
            <a:pPr marL="0" indent="0">
              <a:buNone/>
            </a:pPr>
            <a:r>
              <a:rPr lang="en-US" dirty="0"/>
              <a:t>We can keep adding questions to collect a lot of data to try and see patterns in the data that we might not have noticed: </a:t>
            </a:r>
            <a:r>
              <a:rPr lang="en-US" sz="3000" b="1" dirty="0"/>
              <a:t>How</a:t>
            </a:r>
            <a:r>
              <a:rPr lang="en-US" b="1" dirty="0"/>
              <a:t> </a:t>
            </a:r>
            <a:r>
              <a:rPr lang="en-US" dirty="0"/>
              <a:t>many drinks, </a:t>
            </a:r>
            <a:r>
              <a:rPr lang="en-US" sz="3300" b="1" dirty="0"/>
              <a:t>what</a:t>
            </a:r>
            <a:r>
              <a:rPr lang="en-US" dirty="0"/>
              <a:t> was it drunk from, </a:t>
            </a:r>
            <a:r>
              <a:rPr lang="en-US" sz="3300" b="1" dirty="0"/>
              <a:t>what </a:t>
            </a:r>
            <a:r>
              <a:rPr lang="en-US" dirty="0"/>
              <a:t>size was the drink, </a:t>
            </a:r>
            <a:r>
              <a:rPr lang="en-US" sz="3100" b="1" dirty="0"/>
              <a:t>what</a:t>
            </a:r>
            <a:r>
              <a:rPr lang="en-US" b="1" dirty="0"/>
              <a:t> </a:t>
            </a:r>
            <a:r>
              <a:rPr lang="en-US" dirty="0"/>
              <a:t>time of the day was the drink</a:t>
            </a:r>
          </a:p>
        </p:txBody>
      </p:sp>
      <p:pic>
        <p:nvPicPr>
          <p:cNvPr id="5" name="Picture 4" descr="a drawing of 7 glasses, one for each day of the week. Each glass is divided into sections. Each section is coloured coded with each colour used to represent what the drink was drunk from (cup, bottle or water fountain). Each section of the glass is a different size to represent the size of the drink. Moving from the bottom to the top of the glass represents morning to afternoon." title="drawing that describes what was drunk and when">
            <a:extLst>
              <a:ext uri="{FF2B5EF4-FFF2-40B4-BE49-F238E27FC236}">
                <a16:creationId xmlns:a16="http://schemas.microsoft.com/office/drawing/2014/main" id="{8FB245CA-79DE-5943-A9E1-92039A68B726}"/>
              </a:ext>
            </a:extLst>
          </p:cNvPr>
          <p:cNvPicPr>
            <a:picLocks noChangeAspect="1"/>
          </p:cNvPicPr>
          <p:nvPr/>
        </p:nvPicPr>
        <p:blipFill rotWithShape="1">
          <a:blip r:embed="rId2"/>
          <a:srcRect l="37852" t="4752" r="579" b="69194"/>
          <a:stretch/>
        </p:blipFill>
        <p:spPr>
          <a:xfrm rot="10800000">
            <a:off x="1529170" y="3639013"/>
            <a:ext cx="8549108" cy="2571806"/>
          </a:xfrm>
          <a:prstGeom prst="rect">
            <a:avLst/>
          </a:prstGeom>
        </p:spPr>
      </p:pic>
    </p:spTree>
    <p:extLst>
      <p:ext uri="{BB962C8B-B14F-4D97-AF65-F5344CB8AC3E}">
        <p14:creationId xmlns:p14="http://schemas.microsoft.com/office/powerpoint/2010/main" val="21470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1 – Creating Questions</a:t>
            </a:r>
          </a:p>
        </p:txBody>
      </p:sp>
      <p:sp>
        <p:nvSpPr>
          <p:cNvPr id="3" name="Content Placeholder 2"/>
          <p:cNvSpPr>
            <a:spLocks noGrp="1"/>
          </p:cNvSpPr>
          <p:nvPr>
            <p:ph idx="1"/>
          </p:nvPr>
        </p:nvSpPr>
        <p:spPr/>
        <p:txBody>
          <a:bodyPr/>
          <a:lstStyle/>
          <a:p>
            <a:r>
              <a:rPr lang="en-GB" dirty="0"/>
              <a:t>Work in groups and write down the extra depth questions your could ask about drinks for the week.</a:t>
            </a:r>
          </a:p>
        </p:txBody>
      </p:sp>
    </p:spTree>
    <p:extLst>
      <p:ext uri="{BB962C8B-B14F-4D97-AF65-F5344CB8AC3E}">
        <p14:creationId xmlns:p14="http://schemas.microsoft.com/office/powerpoint/2010/main" val="267722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1AA6-A04F-D34F-A145-F4BC2097E296}"/>
              </a:ext>
            </a:extLst>
          </p:cNvPr>
          <p:cNvSpPr>
            <a:spLocks noGrp="1"/>
          </p:cNvSpPr>
          <p:nvPr>
            <p:ph type="title"/>
          </p:nvPr>
        </p:nvSpPr>
        <p:spPr/>
        <p:txBody>
          <a:bodyPr>
            <a:normAutofit/>
          </a:bodyPr>
          <a:lstStyle/>
          <a:p>
            <a:r>
              <a:rPr lang="en-US" dirty="0"/>
              <a:t>Task 1: Example Answers</a:t>
            </a:r>
          </a:p>
        </p:txBody>
      </p:sp>
      <p:sp>
        <p:nvSpPr>
          <p:cNvPr id="3" name="Content Placeholder 2">
            <a:extLst>
              <a:ext uri="{FF2B5EF4-FFF2-40B4-BE49-F238E27FC236}">
                <a16:creationId xmlns:a16="http://schemas.microsoft.com/office/drawing/2014/main" id="{5C138F2C-E713-554B-B662-F433EBE339EE}"/>
              </a:ext>
            </a:extLst>
          </p:cNvPr>
          <p:cNvSpPr>
            <a:spLocks noGrp="1"/>
          </p:cNvSpPr>
          <p:nvPr>
            <p:ph sz="half" idx="1"/>
          </p:nvPr>
        </p:nvSpPr>
        <p:spPr/>
        <p:txBody>
          <a:bodyPr/>
          <a:lstStyle/>
          <a:p>
            <a:r>
              <a:rPr lang="en-US" dirty="0"/>
              <a:t>What was drunk?</a:t>
            </a:r>
          </a:p>
          <a:p>
            <a:r>
              <a:rPr lang="en-US" dirty="0"/>
              <a:t>What was it drunk from?</a:t>
            </a:r>
          </a:p>
          <a:p>
            <a:r>
              <a:rPr lang="en-US" dirty="0"/>
              <a:t>What time was it drunk?</a:t>
            </a:r>
          </a:p>
          <a:p>
            <a:r>
              <a:rPr lang="en-US" dirty="0"/>
              <a:t>What day was it drunk on?</a:t>
            </a:r>
          </a:p>
          <a:p>
            <a:r>
              <a:rPr lang="en-US" dirty="0"/>
              <a:t>Why was it drunk?</a:t>
            </a:r>
          </a:p>
        </p:txBody>
      </p:sp>
      <p:sp>
        <p:nvSpPr>
          <p:cNvPr id="5" name="Content Placeholder 4"/>
          <p:cNvSpPr>
            <a:spLocks noGrp="1"/>
          </p:cNvSpPr>
          <p:nvPr>
            <p:ph sz="half" idx="2"/>
          </p:nvPr>
        </p:nvSpPr>
        <p:spPr/>
        <p:txBody>
          <a:bodyPr/>
          <a:lstStyle/>
          <a:p>
            <a:r>
              <a:rPr lang="en-US" dirty="0"/>
              <a:t>Where was it drunk?</a:t>
            </a:r>
          </a:p>
          <a:p>
            <a:r>
              <a:rPr lang="en-US" dirty="0"/>
              <a:t>How was it drunk?</a:t>
            </a:r>
          </a:p>
          <a:p>
            <a:r>
              <a:rPr lang="en-US" dirty="0"/>
              <a:t>How long did it take to drink?</a:t>
            </a:r>
          </a:p>
          <a:p>
            <a:r>
              <a:rPr lang="en-US" dirty="0"/>
              <a:t>What was worn while it was drunk?</a:t>
            </a:r>
          </a:p>
          <a:p>
            <a:r>
              <a:rPr lang="en-US" dirty="0"/>
              <a:t>What was happening when it was drunk?</a:t>
            </a:r>
          </a:p>
          <a:p>
            <a:endParaRPr lang="en-GB" dirty="0"/>
          </a:p>
        </p:txBody>
      </p:sp>
    </p:spTree>
    <p:extLst>
      <p:ext uri="{BB962C8B-B14F-4D97-AF65-F5344CB8AC3E}">
        <p14:creationId xmlns:p14="http://schemas.microsoft.com/office/powerpoint/2010/main" val="133861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Task 2: Questions about media</a:t>
            </a:r>
          </a:p>
        </p:txBody>
      </p:sp>
      <p:sp>
        <p:nvSpPr>
          <p:cNvPr id="6" name="Content Placeholder 5"/>
          <p:cNvSpPr>
            <a:spLocks noGrp="1"/>
          </p:cNvSpPr>
          <p:nvPr>
            <p:ph idx="1"/>
          </p:nvPr>
        </p:nvSpPr>
        <p:spPr/>
        <p:txBody>
          <a:bodyPr/>
          <a:lstStyle/>
          <a:p>
            <a:r>
              <a:rPr lang="en-GB" dirty="0"/>
              <a:t>Think about using media during the week.</a:t>
            </a:r>
          </a:p>
          <a:p>
            <a:r>
              <a:rPr lang="en-GB" dirty="0"/>
              <a:t>Work in groups to write down all the questions you could ask to understand someone’s media usage in a week.</a:t>
            </a:r>
          </a:p>
          <a:p>
            <a:r>
              <a:rPr lang="en-GB" dirty="0"/>
              <a:t>What is the main question?</a:t>
            </a:r>
          </a:p>
          <a:p>
            <a:r>
              <a:rPr lang="en-GB" dirty="0"/>
              <a:t>What are the extra depth questions?</a:t>
            </a:r>
          </a:p>
        </p:txBody>
      </p:sp>
    </p:spTree>
    <p:extLst>
      <p:ext uri="{BB962C8B-B14F-4D97-AF65-F5344CB8AC3E}">
        <p14:creationId xmlns:p14="http://schemas.microsoft.com/office/powerpoint/2010/main" val="371838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2: Example Answers</a:t>
            </a:r>
            <a:endParaRPr lang="en-GB" dirty="0"/>
          </a:p>
        </p:txBody>
      </p:sp>
      <p:sp>
        <p:nvSpPr>
          <p:cNvPr id="3" name="Content Placeholder 2"/>
          <p:cNvSpPr>
            <a:spLocks noGrp="1"/>
          </p:cNvSpPr>
          <p:nvPr>
            <p:ph idx="1"/>
          </p:nvPr>
        </p:nvSpPr>
        <p:spPr/>
        <p:txBody>
          <a:bodyPr/>
          <a:lstStyle/>
          <a:p>
            <a:r>
              <a:rPr lang="en-US" dirty="0"/>
              <a:t>Where was it consumed</a:t>
            </a:r>
          </a:p>
          <a:p>
            <a:r>
              <a:rPr lang="en-US" dirty="0"/>
              <a:t>What were you doing</a:t>
            </a:r>
          </a:p>
          <a:p>
            <a:r>
              <a:rPr lang="en-US" dirty="0"/>
              <a:t>Why were you consuming it?</a:t>
            </a:r>
          </a:p>
          <a:p>
            <a:r>
              <a:rPr lang="en-US" dirty="0"/>
              <a:t>How was the media consumed (listening, watching, reading, </a:t>
            </a:r>
            <a:r>
              <a:rPr lang="en-US" dirty="0" err="1"/>
              <a:t>etc</a:t>
            </a:r>
            <a:r>
              <a:rPr lang="en-US" dirty="0"/>
              <a:t>)</a:t>
            </a:r>
          </a:p>
          <a:p>
            <a:r>
              <a:rPr lang="en-US" dirty="0"/>
              <a:t>What was it consumed form (</a:t>
            </a:r>
            <a:r>
              <a:rPr lang="en-US" dirty="0" err="1"/>
              <a:t>Tv</a:t>
            </a:r>
            <a:r>
              <a:rPr lang="en-US" dirty="0"/>
              <a:t>, book, computer, phone </a:t>
            </a:r>
            <a:r>
              <a:rPr lang="en-US" dirty="0" err="1"/>
              <a:t>etc</a:t>
            </a:r>
            <a:r>
              <a:rPr lang="en-US" dirty="0"/>
              <a:t>)</a:t>
            </a:r>
          </a:p>
          <a:p>
            <a:r>
              <a:rPr lang="en-US" dirty="0"/>
              <a:t>What day was it?</a:t>
            </a:r>
          </a:p>
          <a:p>
            <a:r>
              <a:rPr lang="en-US" dirty="0"/>
              <a:t>What time was it?</a:t>
            </a:r>
          </a:p>
          <a:p>
            <a:r>
              <a:rPr lang="en-US" dirty="0"/>
              <a:t>How long did it take</a:t>
            </a:r>
            <a:endParaRPr lang="en-GB" dirty="0"/>
          </a:p>
        </p:txBody>
      </p:sp>
    </p:spTree>
    <p:extLst>
      <p:ext uri="{BB962C8B-B14F-4D97-AF65-F5344CB8AC3E}">
        <p14:creationId xmlns:p14="http://schemas.microsoft.com/office/powerpoint/2010/main" val="215927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3 – Questions about books</a:t>
            </a:r>
          </a:p>
        </p:txBody>
      </p:sp>
      <p:sp>
        <p:nvSpPr>
          <p:cNvPr id="3" name="Content Placeholder 2"/>
          <p:cNvSpPr>
            <a:spLocks noGrp="1"/>
          </p:cNvSpPr>
          <p:nvPr>
            <p:ph idx="1"/>
          </p:nvPr>
        </p:nvSpPr>
        <p:spPr/>
        <p:txBody>
          <a:bodyPr/>
          <a:lstStyle/>
          <a:p>
            <a:r>
              <a:rPr lang="en-GB" dirty="0"/>
              <a:t>Think about books. </a:t>
            </a:r>
          </a:p>
          <a:p>
            <a:r>
              <a:rPr lang="en-GB" dirty="0"/>
              <a:t>Work in groups to write down all the questions you could ask to understand more about a book.</a:t>
            </a:r>
          </a:p>
          <a:p>
            <a:r>
              <a:rPr lang="en-GB" dirty="0"/>
              <a:t>What is the main question?</a:t>
            </a:r>
          </a:p>
          <a:p>
            <a:r>
              <a:rPr lang="en-GB" dirty="0"/>
              <a:t>What are the extra depth questions?</a:t>
            </a:r>
          </a:p>
          <a:p>
            <a:endParaRPr lang="en-GB" dirty="0"/>
          </a:p>
        </p:txBody>
      </p:sp>
    </p:spTree>
    <p:extLst>
      <p:ext uri="{BB962C8B-B14F-4D97-AF65-F5344CB8AC3E}">
        <p14:creationId xmlns:p14="http://schemas.microsoft.com/office/powerpoint/2010/main" val="103503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 3: Example Answers</a:t>
            </a:r>
            <a:endParaRPr lang="en-GB" dirty="0"/>
          </a:p>
        </p:txBody>
      </p:sp>
      <p:sp>
        <p:nvSpPr>
          <p:cNvPr id="3" name="Content Placeholder 2"/>
          <p:cNvSpPr>
            <a:spLocks noGrp="1"/>
          </p:cNvSpPr>
          <p:nvPr>
            <p:ph idx="1"/>
          </p:nvPr>
        </p:nvSpPr>
        <p:spPr/>
        <p:txBody>
          <a:bodyPr/>
          <a:lstStyle/>
          <a:p>
            <a:r>
              <a:rPr lang="en-US" dirty="0"/>
              <a:t>Genre of book?</a:t>
            </a:r>
          </a:p>
          <a:p>
            <a:r>
              <a:rPr lang="en-US" dirty="0"/>
              <a:t>Size of book?</a:t>
            </a:r>
          </a:p>
          <a:p>
            <a:r>
              <a:rPr lang="en-US" dirty="0"/>
              <a:t>Type of book (fiction, non-fiction)?</a:t>
            </a:r>
          </a:p>
          <a:p>
            <a:r>
              <a:rPr lang="en-US" dirty="0"/>
              <a:t>Length of book?</a:t>
            </a:r>
          </a:p>
          <a:p>
            <a:r>
              <a:rPr lang="en-US" dirty="0"/>
              <a:t>Read the book?</a:t>
            </a:r>
          </a:p>
          <a:p>
            <a:r>
              <a:rPr lang="en-US" dirty="0"/>
              <a:t>Author male or female?</a:t>
            </a:r>
          </a:p>
          <a:p>
            <a:r>
              <a:rPr lang="en-US" dirty="0"/>
              <a:t>Construction of book (hard or soft back?)</a:t>
            </a:r>
          </a:p>
          <a:p>
            <a:r>
              <a:rPr lang="en-US" dirty="0"/>
              <a:t>Topic</a:t>
            </a:r>
          </a:p>
          <a:p>
            <a:endParaRPr lang="en-GB" dirty="0"/>
          </a:p>
        </p:txBody>
      </p:sp>
    </p:spTree>
    <p:extLst>
      <p:ext uri="{BB962C8B-B14F-4D97-AF65-F5344CB8AC3E}">
        <p14:creationId xmlns:p14="http://schemas.microsoft.com/office/powerpoint/2010/main" val="153195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Collecting Data</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9016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B83C-9589-604E-AF20-9E240BD0C019}"/>
              </a:ext>
            </a:extLst>
          </p:cNvPr>
          <p:cNvSpPr>
            <a:spLocks noGrp="1"/>
          </p:cNvSpPr>
          <p:nvPr>
            <p:ph type="title"/>
          </p:nvPr>
        </p:nvSpPr>
        <p:spPr/>
        <p:txBody>
          <a:bodyPr/>
          <a:lstStyle/>
          <a:p>
            <a:r>
              <a:rPr lang="en-US" dirty="0"/>
              <a:t>Collecting the data</a:t>
            </a:r>
          </a:p>
        </p:txBody>
      </p:sp>
      <p:sp>
        <p:nvSpPr>
          <p:cNvPr id="3" name="Content Placeholder 2">
            <a:extLst>
              <a:ext uri="{FF2B5EF4-FFF2-40B4-BE49-F238E27FC236}">
                <a16:creationId xmlns:a16="http://schemas.microsoft.com/office/drawing/2014/main" id="{683D4724-6DCA-9D4F-AC77-A4BD0EB6352F}"/>
              </a:ext>
            </a:extLst>
          </p:cNvPr>
          <p:cNvSpPr>
            <a:spLocks noGrp="1"/>
          </p:cNvSpPr>
          <p:nvPr>
            <p:ph sz="half" idx="1"/>
          </p:nvPr>
        </p:nvSpPr>
        <p:spPr/>
        <p:txBody>
          <a:bodyPr>
            <a:normAutofit/>
          </a:bodyPr>
          <a:lstStyle/>
          <a:p>
            <a:r>
              <a:rPr lang="en-US" sz="3200" dirty="0"/>
              <a:t>These sheets will help you collect your data with depth</a:t>
            </a:r>
          </a:p>
          <a:p>
            <a:endParaRPr lang="en-US" sz="3200" dirty="0"/>
          </a:p>
          <a:p>
            <a:r>
              <a:rPr lang="en-US" sz="3200" dirty="0" err="1"/>
              <a:t>Lvl</a:t>
            </a:r>
            <a:r>
              <a:rPr lang="en-US" sz="3200" dirty="0"/>
              <a:t> means Level.</a:t>
            </a:r>
          </a:p>
          <a:p>
            <a:endParaRPr lang="en-US" sz="3200" dirty="0"/>
          </a:p>
          <a:p>
            <a:r>
              <a:rPr lang="en-US" sz="3200" dirty="0"/>
              <a:t>Each level will add more depth and detail (</a:t>
            </a:r>
            <a:r>
              <a:rPr lang="en-US" sz="3200" b="1" dirty="0"/>
              <a:t>you do not need to fill every box with a question</a:t>
            </a:r>
            <a:r>
              <a:rPr lang="en-US" sz="3200" dirty="0"/>
              <a:t>)</a:t>
            </a:r>
          </a:p>
          <a:p>
            <a:pPr marL="0" indent="0">
              <a:buNone/>
            </a:pPr>
            <a:endParaRPr lang="en-US" sz="3200" dirty="0"/>
          </a:p>
        </p:txBody>
      </p:sp>
      <p:pic>
        <p:nvPicPr>
          <p:cNvPr id="7" name="Content Placeholder 6" title="A table to show how to collect data">
            <a:extLst>
              <a:ext uri="{FF2B5EF4-FFF2-40B4-BE49-F238E27FC236}">
                <a16:creationId xmlns:a16="http://schemas.microsoft.com/office/drawing/2014/main" id="{BABA1A8B-C7E5-FF42-8C6A-FC5227975549}"/>
              </a:ext>
            </a:extLst>
          </p:cNvPr>
          <p:cNvPicPr>
            <a:picLocks noGrp="1" noChangeAspect="1"/>
          </p:cNvPicPr>
          <p:nvPr>
            <p:ph sz="half" idx="2"/>
          </p:nvPr>
        </p:nvPicPr>
        <p:blipFill>
          <a:blip r:embed="rId2"/>
          <a:stretch>
            <a:fillRect/>
          </a:stretch>
        </p:blipFill>
        <p:spPr>
          <a:xfrm>
            <a:off x="6443645" y="3060692"/>
            <a:ext cx="4638709" cy="2124091"/>
          </a:xfrm>
          <a:prstGeom prst="rect">
            <a:avLst/>
          </a:prstGeom>
        </p:spPr>
      </p:pic>
    </p:spTree>
    <p:extLst>
      <p:ext uri="{BB962C8B-B14F-4D97-AF65-F5344CB8AC3E}">
        <p14:creationId xmlns:p14="http://schemas.microsoft.com/office/powerpoint/2010/main" val="162132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2CE8-513B-4B4C-9E70-E0B3E6CAF127}"/>
              </a:ext>
            </a:extLst>
          </p:cNvPr>
          <p:cNvSpPr>
            <a:spLocks noGrp="1"/>
          </p:cNvSpPr>
          <p:nvPr>
            <p:ph type="title"/>
          </p:nvPr>
        </p:nvSpPr>
        <p:spPr/>
        <p:txBody>
          <a:bodyPr/>
          <a:lstStyle/>
          <a:p>
            <a:r>
              <a:rPr lang="en-US" dirty="0"/>
              <a:t>Learning intentions [unit]</a:t>
            </a:r>
          </a:p>
        </p:txBody>
      </p:sp>
      <p:sp>
        <p:nvSpPr>
          <p:cNvPr id="3" name="Content Placeholder 2">
            <a:extLst>
              <a:ext uri="{FF2B5EF4-FFF2-40B4-BE49-F238E27FC236}">
                <a16:creationId xmlns:a16="http://schemas.microsoft.com/office/drawing/2014/main" id="{5E35B53E-6EB3-1249-8D5D-7AA8110F14B8}"/>
              </a:ext>
            </a:extLst>
          </p:cNvPr>
          <p:cNvSpPr>
            <a:spLocks noGrp="1"/>
          </p:cNvSpPr>
          <p:nvPr>
            <p:ph idx="1"/>
          </p:nvPr>
        </p:nvSpPr>
        <p:spPr/>
        <p:txBody>
          <a:bodyPr>
            <a:normAutofit/>
          </a:bodyPr>
          <a:lstStyle/>
          <a:p>
            <a:r>
              <a:rPr lang="en-US" sz="3200" dirty="0"/>
              <a:t>How to ask questions to allow more depth to data collected</a:t>
            </a:r>
          </a:p>
          <a:p>
            <a:r>
              <a:rPr lang="en-US" sz="3200" dirty="0"/>
              <a:t>How to uncover the story within the collected data</a:t>
            </a:r>
          </a:p>
          <a:p>
            <a:r>
              <a:rPr lang="en-US" sz="3200" dirty="0"/>
              <a:t>Using a </a:t>
            </a:r>
            <a:r>
              <a:rPr lang="en-US" sz="3200" dirty="0" err="1"/>
              <a:t>visualisation</a:t>
            </a:r>
            <a:r>
              <a:rPr lang="en-US" sz="3200" dirty="0"/>
              <a:t> to present the data so that others can  discover information</a:t>
            </a:r>
          </a:p>
        </p:txBody>
      </p:sp>
    </p:spTree>
    <p:extLst>
      <p:ext uri="{BB962C8B-B14F-4D97-AF65-F5344CB8AC3E}">
        <p14:creationId xmlns:p14="http://schemas.microsoft.com/office/powerpoint/2010/main" val="327129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Sheet: questions example</a:t>
            </a:r>
            <a:endParaRPr lang="en-GB" dirty="0"/>
          </a:p>
        </p:txBody>
      </p:sp>
      <p:sp>
        <p:nvSpPr>
          <p:cNvPr id="3" name="Content Placeholder 2"/>
          <p:cNvSpPr>
            <a:spLocks noGrp="1"/>
          </p:cNvSpPr>
          <p:nvPr>
            <p:ph sz="half" idx="1"/>
          </p:nvPr>
        </p:nvSpPr>
        <p:spPr/>
        <p:txBody>
          <a:bodyPr/>
          <a:lstStyle/>
          <a:p>
            <a:r>
              <a:rPr lang="en-US" dirty="0"/>
              <a:t>Think about the questions you could ask about how someone uses their phone.</a:t>
            </a:r>
          </a:p>
          <a:p>
            <a:r>
              <a:rPr lang="en-US" dirty="0"/>
              <a:t>The table shows example depth questions smartphone usage.</a:t>
            </a:r>
          </a:p>
          <a:p>
            <a:endParaRPr lang="en-GB" dirty="0"/>
          </a:p>
        </p:txBody>
      </p:sp>
      <p:pic>
        <p:nvPicPr>
          <p:cNvPr id="5" name="Content Placeholder 4" descr="The table has been filled in to show the different questions that could be asked about smart phone usage. Example questions are:&#10;What app was used&#10;how long was it used for&#10;why was it used&#10;when was it used&#10;what day was it used&#10;where was it used&#10;" title="a completed table of questions">
            <a:extLst>
              <a:ext uri="{FF2B5EF4-FFF2-40B4-BE49-F238E27FC236}">
                <a16:creationId xmlns:a16="http://schemas.microsoft.com/office/drawing/2014/main" id="{55C83A40-15B5-3A4B-A14C-FFD37F0A9DAB}"/>
              </a:ext>
            </a:extLst>
          </p:cNvPr>
          <p:cNvPicPr>
            <a:picLocks noGrp="1" noChangeAspect="1"/>
          </p:cNvPicPr>
          <p:nvPr>
            <p:ph sz="half" idx="2"/>
          </p:nvPr>
        </p:nvPicPr>
        <p:blipFill>
          <a:blip r:embed="rId2"/>
          <a:stretch>
            <a:fillRect/>
          </a:stretch>
        </p:blipFill>
        <p:spPr>
          <a:xfrm>
            <a:off x="6465077" y="3063073"/>
            <a:ext cx="4595846" cy="2119328"/>
          </a:xfrm>
        </p:spPr>
      </p:pic>
    </p:spTree>
    <p:extLst>
      <p:ext uri="{BB962C8B-B14F-4D97-AF65-F5344CB8AC3E}">
        <p14:creationId xmlns:p14="http://schemas.microsoft.com/office/powerpoint/2010/main" val="205300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Sheet: collected data example</a:t>
            </a:r>
            <a:endParaRPr lang="en-GB" dirty="0"/>
          </a:p>
        </p:txBody>
      </p:sp>
      <p:sp>
        <p:nvSpPr>
          <p:cNvPr id="3" name="Content Placeholder 2"/>
          <p:cNvSpPr>
            <a:spLocks noGrp="1"/>
          </p:cNvSpPr>
          <p:nvPr>
            <p:ph sz="half" idx="1"/>
          </p:nvPr>
        </p:nvSpPr>
        <p:spPr/>
        <p:txBody>
          <a:bodyPr/>
          <a:lstStyle/>
          <a:p>
            <a:r>
              <a:rPr lang="en-US" dirty="0"/>
              <a:t>The table shows an example of some collected data about smartphone usage.</a:t>
            </a:r>
          </a:p>
          <a:p>
            <a:endParaRPr lang="en-US" dirty="0"/>
          </a:p>
          <a:p>
            <a:r>
              <a:rPr lang="en-US" dirty="0"/>
              <a:t>The answer in Lvl1 corresponds to the question on the previous slide in the Lvl1 box.</a:t>
            </a:r>
          </a:p>
          <a:p>
            <a:endParaRPr lang="en-GB" dirty="0"/>
          </a:p>
        </p:txBody>
      </p:sp>
      <p:pic>
        <p:nvPicPr>
          <p:cNvPr id="5" name="Content Placeholder 6" descr="The table has been completed to answer the questions from the previous slide." title="a completed table of answers">
            <a:extLst>
              <a:ext uri="{FF2B5EF4-FFF2-40B4-BE49-F238E27FC236}">
                <a16:creationId xmlns:a16="http://schemas.microsoft.com/office/drawing/2014/main" id="{E6A2499D-B218-E745-9CC8-CC64B7D9FD0E}"/>
              </a:ext>
            </a:extLst>
          </p:cNvPr>
          <p:cNvPicPr>
            <a:picLocks noGrp="1" noChangeAspect="1"/>
          </p:cNvPicPr>
          <p:nvPr>
            <p:ph sz="half" idx="2"/>
          </p:nvPr>
        </p:nvPicPr>
        <p:blipFill>
          <a:blip r:embed="rId2"/>
          <a:stretch>
            <a:fillRect/>
          </a:stretch>
        </p:blipFill>
        <p:spPr>
          <a:xfrm>
            <a:off x="6379351" y="3036879"/>
            <a:ext cx="4767297" cy="2171716"/>
          </a:xfrm>
          <a:prstGeom prst="rect">
            <a:avLst/>
          </a:prstGeom>
        </p:spPr>
      </p:pic>
    </p:spTree>
    <p:extLst>
      <p:ext uri="{BB962C8B-B14F-4D97-AF65-F5344CB8AC3E}">
        <p14:creationId xmlns:p14="http://schemas.microsoft.com/office/powerpoint/2010/main" val="274504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89C7-5092-9A48-95F9-1810D8B2FD04}"/>
              </a:ext>
            </a:extLst>
          </p:cNvPr>
          <p:cNvSpPr>
            <a:spLocks noGrp="1"/>
          </p:cNvSpPr>
          <p:nvPr>
            <p:ph type="title"/>
          </p:nvPr>
        </p:nvSpPr>
        <p:spPr/>
        <p:txBody>
          <a:bodyPr/>
          <a:lstStyle/>
          <a:p>
            <a:r>
              <a:rPr lang="en-US" dirty="0"/>
              <a:t>Homework [for next week]</a:t>
            </a:r>
          </a:p>
        </p:txBody>
      </p:sp>
      <p:sp>
        <p:nvSpPr>
          <p:cNvPr id="3" name="Content Placeholder 2">
            <a:extLst>
              <a:ext uri="{FF2B5EF4-FFF2-40B4-BE49-F238E27FC236}">
                <a16:creationId xmlns:a16="http://schemas.microsoft.com/office/drawing/2014/main" id="{CC1DCECE-EBA9-504B-8CD0-F41E0D28C36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dirty="0"/>
              <a:t>Choose one of the following categories:</a:t>
            </a:r>
          </a:p>
          <a:p>
            <a:pPr lvl="2"/>
            <a:r>
              <a:rPr lang="en-US" dirty="0"/>
              <a:t>Media Consumed (Tv, film, books, comics, radio, music, </a:t>
            </a:r>
            <a:r>
              <a:rPr lang="en-US" dirty="0" err="1"/>
              <a:t>etc</a:t>
            </a:r>
            <a:r>
              <a:rPr lang="en-US" dirty="0"/>
              <a:t>)</a:t>
            </a:r>
          </a:p>
          <a:p>
            <a:pPr lvl="2"/>
            <a:r>
              <a:rPr lang="en-US" dirty="0"/>
              <a:t>What did you drink this week</a:t>
            </a:r>
          </a:p>
          <a:p>
            <a:pPr lvl="2"/>
            <a:r>
              <a:rPr lang="en-US" dirty="0"/>
              <a:t>Books in your home</a:t>
            </a:r>
          </a:p>
          <a:p>
            <a:pPr lvl="2"/>
            <a:r>
              <a:rPr lang="en-US" dirty="0"/>
              <a:t>Clothes that you own</a:t>
            </a:r>
          </a:p>
          <a:p>
            <a:pPr lvl="2"/>
            <a:r>
              <a:rPr lang="en-US" dirty="0"/>
              <a:t>Mobile apps that you used this week</a:t>
            </a:r>
          </a:p>
          <a:p>
            <a:pPr marL="457200" indent="-457200">
              <a:buFont typeface="+mj-lt"/>
              <a:buAutoNum type="arabicPeriod"/>
            </a:pPr>
            <a:r>
              <a:rPr lang="en-US" dirty="0"/>
              <a:t>Using what we have learned, decide on your depth questions and fill out the “Your Questions” table in the worksheet.</a:t>
            </a:r>
          </a:p>
          <a:p>
            <a:pPr marL="457200" indent="-457200">
              <a:buFont typeface="+mj-lt"/>
              <a:buAutoNum type="arabicPeriod"/>
            </a:pPr>
            <a:r>
              <a:rPr lang="en-US" dirty="0"/>
              <a:t>Collect data over the course of the next week [starting today]</a:t>
            </a:r>
          </a:p>
        </p:txBody>
      </p:sp>
      <p:pic>
        <p:nvPicPr>
          <p:cNvPr id="8" name="Content Placeholder 7" descr="Blank table to define depth questions" title="Blank question table"/>
          <p:cNvPicPr>
            <a:picLocks noGrp="1" noChangeAspect="1"/>
          </p:cNvPicPr>
          <p:nvPr>
            <p:ph sz="half" idx="2"/>
          </p:nvPr>
        </p:nvPicPr>
        <p:blipFill>
          <a:blip r:embed="rId2"/>
          <a:stretch>
            <a:fillRect/>
          </a:stretch>
        </p:blipFill>
        <p:spPr>
          <a:xfrm>
            <a:off x="6648450" y="3113087"/>
            <a:ext cx="4229100" cy="2019300"/>
          </a:xfrm>
          <a:prstGeom prst="rect">
            <a:avLst/>
          </a:prstGeom>
        </p:spPr>
      </p:pic>
    </p:spTree>
    <p:extLst>
      <p:ext uri="{BB962C8B-B14F-4D97-AF65-F5344CB8AC3E}">
        <p14:creationId xmlns:p14="http://schemas.microsoft.com/office/powerpoint/2010/main" val="3330006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6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70F9-D272-1643-BB15-6E5553C5BC42}"/>
              </a:ext>
            </a:extLst>
          </p:cNvPr>
          <p:cNvSpPr>
            <a:spLocks noGrp="1"/>
          </p:cNvSpPr>
          <p:nvPr>
            <p:ph type="title"/>
          </p:nvPr>
        </p:nvSpPr>
        <p:spPr/>
        <p:txBody>
          <a:bodyPr/>
          <a:lstStyle/>
          <a:p>
            <a:r>
              <a:rPr lang="en-US" dirty="0"/>
              <a:t>Success criteria [unit]</a:t>
            </a:r>
          </a:p>
        </p:txBody>
      </p:sp>
      <p:sp>
        <p:nvSpPr>
          <p:cNvPr id="3" name="Content Placeholder 2">
            <a:extLst>
              <a:ext uri="{FF2B5EF4-FFF2-40B4-BE49-F238E27FC236}">
                <a16:creationId xmlns:a16="http://schemas.microsoft.com/office/drawing/2014/main" id="{680EC220-84B5-8849-B57C-FB603F216550}"/>
              </a:ext>
            </a:extLst>
          </p:cNvPr>
          <p:cNvSpPr>
            <a:spLocks noGrp="1"/>
          </p:cNvSpPr>
          <p:nvPr>
            <p:ph idx="1"/>
          </p:nvPr>
        </p:nvSpPr>
        <p:spPr/>
        <p:txBody>
          <a:bodyPr>
            <a:normAutofit/>
          </a:bodyPr>
          <a:lstStyle/>
          <a:p>
            <a:pPr marL="0" indent="0">
              <a:buNone/>
            </a:pPr>
            <a:r>
              <a:rPr lang="en-US" sz="3200" dirty="0"/>
              <a:t>Have created a data self portrait using:</a:t>
            </a:r>
          </a:p>
          <a:p>
            <a:pPr lvl="1"/>
            <a:r>
              <a:rPr lang="en-US" sz="2800" dirty="0"/>
              <a:t>Adding depth questions to a data gathering task</a:t>
            </a:r>
          </a:p>
          <a:p>
            <a:pPr lvl="1"/>
            <a:r>
              <a:rPr lang="en-US" sz="2800" dirty="0"/>
              <a:t>Collecting data to match these questions</a:t>
            </a:r>
          </a:p>
          <a:p>
            <a:pPr lvl="1"/>
            <a:r>
              <a:rPr lang="en-US" sz="2800" dirty="0"/>
              <a:t>Interpreted the collected data to find the new information</a:t>
            </a:r>
          </a:p>
          <a:p>
            <a:pPr lvl="1"/>
            <a:r>
              <a:rPr lang="en-US" sz="2800" dirty="0"/>
              <a:t>Created a </a:t>
            </a:r>
            <a:r>
              <a:rPr lang="en-US" sz="2800" dirty="0" err="1"/>
              <a:t>visulisation</a:t>
            </a:r>
            <a:r>
              <a:rPr lang="en-US" sz="2800" dirty="0"/>
              <a:t> to allow fellow students and teachers to discover the information within your data</a:t>
            </a:r>
          </a:p>
        </p:txBody>
      </p:sp>
    </p:spTree>
    <p:extLst>
      <p:ext uri="{BB962C8B-B14F-4D97-AF65-F5344CB8AC3E}">
        <p14:creationId xmlns:p14="http://schemas.microsoft.com/office/powerpoint/2010/main" val="252642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Asking Questions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9216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834-9018-E64D-A12F-A81E100EA905}"/>
              </a:ext>
            </a:extLst>
          </p:cNvPr>
          <p:cNvSpPr>
            <a:spLocks noGrp="1"/>
          </p:cNvSpPr>
          <p:nvPr>
            <p:ph type="title"/>
          </p:nvPr>
        </p:nvSpPr>
        <p:spPr/>
        <p:txBody>
          <a:bodyPr/>
          <a:lstStyle/>
          <a:p>
            <a:r>
              <a:rPr lang="en-US" dirty="0"/>
              <a:t>Learning intention [lesson]</a:t>
            </a:r>
          </a:p>
        </p:txBody>
      </p:sp>
      <p:sp>
        <p:nvSpPr>
          <p:cNvPr id="3" name="Content Placeholder 2">
            <a:extLst>
              <a:ext uri="{FF2B5EF4-FFF2-40B4-BE49-F238E27FC236}">
                <a16:creationId xmlns:a16="http://schemas.microsoft.com/office/drawing/2014/main" id="{F7B50BA7-AADC-984C-A014-E017ACD32D7A}"/>
              </a:ext>
            </a:extLst>
          </p:cNvPr>
          <p:cNvSpPr>
            <a:spLocks noGrp="1"/>
          </p:cNvSpPr>
          <p:nvPr>
            <p:ph idx="1"/>
          </p:nvPr>
        </p:nvSpPr>
        <p:spPr/>
        <p:txBody>
          <a:bodyPr/>
          <a:lstStyle/>
          <a:p>
            <a:r>
              <a:rPr lang="en-US" dirty="0"/>
              <a:t>What is </a:t>
            </a:r>
            <a:r>
              <a:rPr lang="en-US" b="1" dirty="0"/>
              <a:t>Data Science</a:t>
            </a:r>
            <a:endParaRPr lang="en-US" dirty="0"/>
          </a:p>
          <a:p>
            <a:r>
              <a:rPr lang="en-US" dirty="0"/>
              <a:t>What is data science used for in the real world</a:t>
            </a:r>
          </a:p>
          <a:p>
            <a:r>
              <a:rPr lang="en-US" dirty="0"/>
              <a:t>Why do we look for more depth in our data</a:t>
            </a:r>
          </a:p>
          <a:p>
            <a:r>
              <a:rPr lang="en-US" dirty="0"/>
              <a:t>How do we get more depth to our data collection</a:t>
            </a:r>
          </a:p>
          <a:p>
            <a:pPr marL="0" indent="0">
              <a:buNone/>
            </a:pPr>
            <a:endParaRPr lang="en-US" dirty="0"/>
          </a:p>
        </p:txBody>
      </p:sp>
    </p:spTree>
    <p:extLst>
      <p:ext uri="{BB962C8B-B14F-4D97-AF65-F5344CB8AC3E}">
        <p14:creationId xmlns:p14="http://schemas.microsoft.com/office/powerpoint/2010/main" val="41752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B5EC-4651-C241-AEC1-9297881BFF34}"/>
              </a:ext>
            </a:extLst>
          </p:cNvPr>
          <p:cNvSpPr>
            <a:spLocks noGrp="1"/>
          </p:cNvSpPr>
          <p:nvPr>
            <p:ph type="title"/>
          </p:nvPr>
        </p:nvSpPr>
        <p:spPr/>
        <p:txBody>
          <a:bodyPr/>
          <a:lstStyle/>
          <a:p>
            <a:r>
              <a:rPr lang="en-US" dirty="0"/>
              <a:t>Data science</a:t>
            </a:r>
          </a:p>
        </p:txBody>
      </p:sp>
      <p:sp>
        <p:nvSpPr>
          <p:cNvPr id="3" name="Content Placeholder 2">
            <a:extLst>
              <a:ext uri="{FF2B5EF4-FFF2-40B4-BE49-F238E27FC236}">
                <a16:creationId xmlns:a16="http://schemas.microsoft.com/office/drawing/2014/main" id="{F9C0CEA6-661E-6F41-A7CD-B938538C74FB}"/>
              </a:ext>
            </a:extLst>
          </p:cNvPr>
          <p:cNvSpPr>
            <a:spLocks noGrp="1"/>
          </p:cNvSpPr>
          <p:nvPr>
            <p:ph idx="1"/>
          </p:nvPr>
        </p:nvSpPr>
        <p:spPr/>
        <p:txBody>
          <a:bodyPr anchor="ctr">
            <a:normAutofit/>
          </a:bodyPr>
          <a:lstStyle/>
          <a:p>
            <a:pPr marL="0" indent="0">
              <a:buNone/>
            </a:pPr>
            <a:r>
              <a:rPr lang="en-US" sz="4000" dirty="0"/>
              <a:t>The collection, interrogation, and presentation of data in such a way that new information can be found within the data.</a:t>
            </a:r>
          </a:p>
        </p:txBody>
      </p:sp>
    </p:spTree>
    <p:extLst>
      <p:ext uri="{BB962C8B-B14F-4D97-AF65-F5344CB8AC3E}">
        <p14:creationId xmlns:p14="http://schemas.microsoft.com/office/powerpoint/2010/main" val="49616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A764-14D8-4C46-9267-8E776BE3CB26}"/>
              </a:ext>
            </a:extLst>
          </p:cNvPr>
          <p:cNvSpPr>
            <a:spLocks noGrp="1"/>
          </p:cNvSpPr>
          <p:nvPr>
            <p:ph type="title"/>
          </p:nvPr>
        </p:nvSpPr>
        <p:spPr/>
        <p:txBody>
          <a:bodyPr/>
          <a:lstStyle/>
          <a:p>
            <a:r>
              <a:rPr lang="en-US"/>
              <a:t>Data science in the world</a:t>
            </a:r>
            <a:endParaRPr lang="en-US" dirty="0"/>
          </a:p>
        </p:txBody>
      </p:sp>
      <p:sp>
        <p:nvSpPr>
          <p:cNvPr id="3" name="Content Placeholder 2">
            <a:extLst>
              <a:ext uri="{FF2B5EF4-FFF2-40B4-BE49-F238E27FC236}">
                <a16:creationId xmlns:a16="http://schemas.microsoft.com/office/drawing/2014/main" id="{F9C14F83-57A4-584D-BCC9-99C6D1E6EDBE}"/>
              </a:ext>
            </a:extLst>
          </p:cNvPr>
          <p:cNvSpPr>
            <a:spLocks noGrp="1"/>
          </p:cNvSpPr>
          <p:nvPr>
            <p:ph idx="1"/>
          </p:nvPr>
        </p:nvSpPr>
        <p:spPr/>
        <p:txBody>
          <a:bodyPr/>
          <a:lstStyle/>
          <a:p>
            <a:r>
              <a:rPr lang="en-US" dirty="0"/>
              <a:t>Used to help make predictions based on prior data, for example:</a:t>
            </a:r>
          </a:p>
          <a:p>
            <a:pPr lvl="1"/>
            <a:r>
              <a:rPr lang="en-US" dirty="0"/>
              <a:t>Election Results</a:t>
            </a:r>
          </a:p>
          <a:p>
            <a:pPr lvl="1"/>
            <a:r>
              <a:rPr lang="en-US" dirty="0"/>
              <a:t>Trading of stocks and shares</a:t>
            </a:r>
          </a:p>
          <a:p>
            <a:r>
              <a:rPr lang="en-US" dirty="0"/>
              <a:t>Used to help analyse performance to allow future improvement, for example</a:t>
            </a:r>
          </a:p>
          <a:p>
            <a:pPr lvl="1"/>
            <a:r>
              <a:rPr lang="en-US" dirty="0"/>
              <a:t>	Sports performance</a:t>
            </a:r>
          </a:p>
          <a:p>
            <a:pPr lvl="1"/>
            <a:r>
              <a:rPr lang="en-US" dirty="0"/>
              <a:t>	Improve the courses you study in school</a:t>
            </a:r>
          </a:p>
        </p:txBody>
      </p:sp>
    </p:spTree>
    <p:extLst>
      <p:ext uri="{BB962C8B-B14F-4D97-AF65-F5344CB8AC3E}">
        <p14:creationId xmlns:p14="http://schemas.microsoft.com/office/powerpoint/2010/main" val="51970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F560-DA09-9941-8ED0-6AB56F0FECCA}"/>
              </a:ext>
            </a:extLst>
          </p:cNvPr>
          <p:cNvSpPr>
            <a:spLocks noGrp="1"/>
          </p:cNvSpPr>
          <p:nvPr>
            <p:ph type="title"/>
          </p:nvPr>
        </p:nvSpPr>
        <p:spPr/>
        <p:txBody>
          <a:bodyPr/>
          <a:lstStyle/>
          <a:p>
            <a:r>
              <a:rPr lang="en-US"/>
              <a:t>Data depth Questions</a:t>
            </a:r>
            <a:endParaRPr lang="en-US" dirty="0"/>
          </a:p>
        </p:txBody>
      </p:sp>
      <p:sp>
        <p:nvSpPr>
          <p:cNvPr id="3" name="Content Placeholder 2">
            <a:extLst>
              <a:ext uri="{FF2B5EF4-FFF2-40B4-BE49-F238E27FC236}">
                <a16:creationId xmlns:a16="http://schemas.microsoft.com/office/drawing/2014/main" id="{7FD75E08-5823-134E-AF11-795832C2E522}"/>
              </a:ext>
            </a:extLst>
          </p:cNvPr>
          <p:cNvSpPr>
            <a:spLocks noGrp="1"/>
          </p:cNvSpPr>
          <p:nvPr>
            <p:ph sz="half" idx="1"/>
          </p:nvPr>
        </p:nvSpPr>
        <p:spPr/>
        <p:txBody>
          <a:bodyPr>
            <a:normAutofit fontScale="92500" lnSpcReduction="10000"/>
          </a:bodyPr>
          <a:lstStyle/>
          <a:p>
            <a:r>
              <a:rPr lang="en-US" dirty="0"/>
              <a:t>By just collecting data to answer one question we limit the information that can be discovered.</a:t>
            </a:r>
          </a:p>
          <a:p>
            <a:endParaRPr lang="en-US" dirty="0"/>
          </a:p>
          <a:p>
            <a:r>
              <a:rPr lang="en-US" dirty="0"/>
              <a:t>For example collecting how many drinks of water in a week.</a:t>
            </a:r>
          </a:p>
          <a:p>
            <a:endParaRPr lang="en-US" dirty="0"/>
          </a:p>
          <a:p>
            <a:r>
              <a:rPr lang="en-US" dirty="0"/>
              <a:t>With a simple question of “how many drinks of water?” , the data collected would look something like this:</a:t>
            </a:r>
          </a:p>
          <a:p>
            <a:endParaRPr lang="en-US" dirty="0"/>
          </a:p>
        </p:txBody>
      </p:sp>
      <p:pic>
        <p:nvPicPr>
          <p:cNvPr id="8" name="Content Placeholder 6" descr="a drawing of a bottle of water with the number 37 on the label" title="drawing of a bottle of water">
            <a:extLst>
              <a:ext uri="{FF2B5EF4-FFF2-40B4-BE49-F238E27FC236}">
                <a16:creationId xmlns:a16="http://schemas.microsoft.com/office/drawing/2014/main" id="{8FB245CA-79DE-5943-A9E1-92039A68B726}"/>
              </a:ext>
            </a:extLst>
          </p:cNvPr>
          <p:cNvPicPr>
            <a:picLocks noGrp="1" noChangeAspect="1"/>
          </p:cNvPicPr>
          <p:nvPr>
            <p:ph sz="half" idx="2"/>
          </p:nvPr>
        </p:nvPicPr>
        <p:blipFill rotWithShape="1">
          <a:blip r:embed="rId2"/>
          <a:srcRect l="76990" t="66857" r="6761" b="7238"/>
          <a:stretch/>
        </p:blipFill>
        <p:spPr>
          <a:xfrm rot="10800000">
            <a:off x="7898631" y="3143455"/>
            <a:ext cx="1728738" cy="1958564"/>
          </a:xfrm>
          <a:prstGeom prst="rect">
            <a:avLst/>
          </a:prstGeom>
        </p:spPr>
      </p:pic>
    </p:spTree>
    <p:extLst>
      <p:ext uri="{BB962C8B-B14F-4D97-AF65-F5344CB8AC3E}">
        <p14:creationId xmlns:p14="http://schemas.microsoft.com/office/powerpoint/2010/main" val="35950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2741-CF5A-F24A-A89B-B215F1E9867E}"/>
              </a:ext>
            </a:extLst>
          </p:cNvPr>
          <p:cNvSpPr>
            <a:spLocks noGrp="1"/>
          </p:cNvSpPr>
          <p:nvPr>
            <p:ph type="title"/>
          </p:nvPr>
        </p:nvSpPr>
        <p:spPr/>
        <p:txBody>
          <a:bodyPr/>
          <a:lstStyle/>
          <a:p>
            <a:r>
              <a:rPr lang="en-US" dirty="0"/>
              <a:t>Adding to data depth with questions</a:t>
            </a:r>
          </a:p>
        </p:txBody>
      </p:sp>
      <p:sp>
        <p:nvSpPr>
          <p:cNvPr id="3" name="Content Placeholder 2">
            <a:extLst>
              <a:ext uri="{FF2B5EF4-FFF2-40B4-BE49-F238E27FC236}">
                <a16:creationId xmlns:a16="http://schemas.microsoft.com/office/drawing/2014/main" id="{3F8C49ED-0D49-F244-921A-80ABCD0E6D4E}"/>
              </a:ext>
            </a:extLst>
          </p:cNvPr>
          <p:cNvSpPr>
            <a:spLocks noGrp="1"/>
          </p:cNvSpPr>
          <p:nvPr>
            <p:ph idx="1"/>
          </p:nvPr>
        </p:nvSpPr>
        <p:spPr/>
        <p:txBody>
          <a:bodyPr>
            <a:normAutofit/>
          </a:bodyPr>
          <a:lstStyle/>
          <a:p>
            <a:pPr marL="0" indent="0">
              <a:buNone/>
            </a:pPr>
            <a:r>
              <a:rPr lang="en-US" sz="3200" dirty="0"/>
              <a:t>By using some key data gathering questions:</a:t>
            </a:r>
          </a:p>
          <a:p>
            <a:pPr marL="0" indent="0">
              <a:buNone/>
            </a:pPr>
            <a:endParaRPr lang="en-US" sz="3200" dirty="0"/>
          </a:p>
          <a:p>
            <a:pPr marL="0" indent="0" algn="ctr">
              <a:buNone/>
            </a:pPr>
            <a:r>
              <a:rPr lang="en-US" sz="3200" dirty="0"/>
              <a:t> </a:t>
            </a:r>
            <a:r>
              <a:rPr lang="en-US" sz="3200" b="1" dirty="0"/>
              <a:t>Who, What, Why, When, Where, How</a:t>
            </a:r>
            <a:r>
              <a:rPr lang="en-US" sz="3200" dirty="0"/>
              <a:t> </a:t>
            </a:r>
          </a:p>
          <a:p>
            <a:pPr marL="0" indent="0" algn="ctr">
              <a:buNone/>
            </a:pPr>
            <a:endParaRPr lang="en-US" sz="3200" dirty="0"/>
          </a:p>
          <a:p>
            <a:pPr marL="0" indent="0">
              <a:buNone/>
            </a:pPr>
            <a:r>
              <a:rPr lang="en-US" sz="3200" dirty="0"/>
              <a:t>The quantity of data can be increased and allow us to try and find connections</a:t>
            </a:r>
          </a:p>
        </p:txBody>
      </p:sp>
    </p:spTree>
    <p:extLst>
      <p:ext uri="{BB962C8B-B14F-4D97-AF65-F5344CB8AC3E}">
        <p14:creationId xmlns:p14="http://schemas.microsoft.com/office/powerpoint/2010/main" val="15603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Data Education in Schools">
      <a:dk1>
        <a:sysClr val="windowText" lastClr="000000"/>
      </a:dk1>
      <a:lt1>
        <a:sysClr val="window" lastClr="FFFFFF"/>
      </a:lt1>
      <a:dk2>
        <a:srgbClr val="44546A"/>
      </a:dk2>
      <a:lt2>
        <a:srgbClr val="E7E6E6"/>
      </a:lt2>
      <a:accent1>
        <a:srgbClr val="384049"/>
      </a:accent1>
      <a:accent2>
        <a:srgbClr val="EAC036"/>
      </a:accent2>
      <a:accent3>
        <a:srgbClr val="6C587C"/>
      </a:accent3>
      <a:accent4>
        <a:srgbClr val="CE673B"/>
      </a:accent4>
      <a:accent5>
        <a:srgbClr val="6A9CA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 Resources_2.potx" id="{25946416-D607-47A7-854F-DC31537FCD94}" vid="{E3613A03-8597-4AC0-878E-9B983A7EF8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911B640723674A88567F1D0A6A478D" ma:contentTypeVersion="12" ma:contentTypeDescription="Create a new document." ma:contentTypeScope="" ma:versionID="aa97b1e9ebe20a19ed6db50d5b205034">
  <xsd:schema xmlns:xsd="http://www.w3.org/2001/XMLSchema" xmlns:xs="http://www.w3.org/2001/XMLSchema" xmlns:p="http://schemas.microsoft.com/office/2006/metadata/properties" xmlns:ns2="3f5ced86-acf9-4106-9bfe-b7f58564dbb7" xmlns:ns3="415d1151-ba9d-4af3-8064-fbed8c171f14" targetNamespace="http://schemas.microsoft.com/office/2006/metadata/properties" ma:root="true" ma:fieldsID="fdf953dfa08591af30e47534ead358b8" ns2:_="" ns3:_="">
    <xsd:import namespace="3f5ced86-acf9-4106-9bfe-b7f58564dbb7"/>
    <xsd:import namespace="415d1151-ba9d-4af3-8064-fbed8c171f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ced86-acf9-4106-9bfe-b7f58564d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d1151-ba9d-4af3-8064-fbed8c171f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C2AF3-2042-40A1-AB50-2704763BE333}">
  <ds:schemaRef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3f5ced86-acf9-4106-9bfe-b7f58564dbb7"/>
    <ds:schemaRef ds:uri="http://purl.org/dc/terms/"/>
    <ds:schemaRef ds:uri="415d1151-ba9d-4af3-8064-fbed8c171f14"/>
    <ds:schemaRef ds:uri="http://purl.org/dc/dcmitype/"/>
  </ds:schemaRefs>
</ds:datastoreItem>
</file>

<file path=customXml/itemProps2.xml><?xml version="1.0" encoding="utf-8"?>
<ds:datastoreItem xmlns:ds="http://schemas.openxmlformats.org/officeDocument/2006/customXml" ds:itemID="{ECFFB122-DC63-4DFE-9509-4A1DA4826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5ced86-acf9-4106-9bfe-b7f58564dbb7"/>
    <ds:schemaRef ds:uri="415d1151-ba9d-4af3-8064-fbed8c171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E0622E-DE1F-4174-ACD3-8DBC9765CE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6041</TotalTime>
  <Words>867</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Dear Data – Data Science</vt:lpstr>
      <vt:lpstr>Learning intentions [unit]</vt:lpstr>
      <vt:lpstr>Success criteria [unit]</vt:lpstr>
      <vt:lpstr>Asking Questions</vt:lpstr>
      <vt:lpstr>Learning intention [lesson]</vt:lpstr>
      <vt:lpstr>Data science</vt:lpstr>
      <vt:lpstr>Data science in the world</vt:lpstr>
      <vt:lpstr>Data depth Questions</vt:lpstr>
      <vt:lpstr>Adding to data depth with questions</vt:lpstr>
      <vt:lpstr>Water Example – more detail</vt:lpstr>
      <vt:lpstr>Water Example – EVEN more detail</vt:lpstr>
      <vt:lpstr>Task 1 – Creating Questions</vt:lpstr>
      <vt:lpstr>Task 1: Example Answers</vt:lpstr>
      <vt:lpstr>Task 2: Questions about media</vt:lpstr>
      <vt:lpstr>Task 2: Example Answers</vt:lpstr>
      <vt:lpstr>Task 3 – Questions about books</vt:lpstr>
      <vt:lpstr>Task 3: Example Answers</vt:lpstr>
      <vt:lpstr>Collecting Data</vt:lpstr>
      <vt:lpstr>Collecting the data</vt:lpstr>
      <vt:lpstr>Collection Sheet: questions example</vt:lpstr>
      <vt:lpstr>Collection Sheet: collected data example</vt:lpstr>
      <vt:lpstr>Homework [for next week]</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DOONAN Jenni</dc:creator>
  <cp:lastModifiedBy>Claire Sowton</cp:lastModifiedBy>
  <cp:revision>64</cp:revision>
  <cp:lastPrinted>2024-02-01T09:21:56Z</cp:lastPrinted>
  <dcterms:created xsi:type="dcterms:W3CDTF">2020-10-15T08:39:30Z</dcterms:created>
  <dcterms:modified xsi:type="dcterms:W3CDTF">2024-02-01T09:22:23Z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0x01010008911B640723674A88567F1D0A6A478D</vt:lpwstr>
  </property>
</Properties>
</file>