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76" r:id="rId5"/>
    <p:sldId id="277" r:id="rId6"/>
    <p:sldId id="279" r:id="rId7"/>
    <p:sldId id="280" r:id="rId8"/>
    <p:sldId id="284" r:id="rId9"/>
    <p:sldId id="300" r:id="rId10"/>
    <p:sldId id="301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1" autoAdjust="0"/>
  </p:normalViewPr>
  <p:slideViewPr>
    <p:cSldViewPr snapToGrid="0">
      <p:cViewPr varScale="1">
        <p:scale>
          <a:sx n="77" d="100"/>
          <a:sy n="77" d="100"/>
        </p:scale>
        <p:origin x="56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Sowton" userId="a9485ea0-62de-4a8a-997f-99db6a63675c" providerId="ADAL" clId="{246EBAF9-32AD-4BBB-AF21-407133A9C74B}"/>
    <pc:docChg chg="modMainMaster">
      <pc:chgData name="Claire Sowton" userId="a9485ea0-62de-4a8a-997f-99db6a63675c" providerId="ADAL" clId="{246EBAF9-32AD-4BBB-AF21-407133A9C74B}" dt="2024-02-01T09:05:01.109" v="1" actId="20577"/>
      <pc:docMkLst>
        <pc:docMk/>
      </pc:docMkLst>
      <pc:sldMasterChg chg="modSldLayout">
        <pc:chgData name="Claire Sowton" userId="a9485ea0-62de-4a8a-997f-99db6a63675c" providerId="ADAL" clId="{246EBAF9-32AD-4BBB-AF21-407133A9C74B}" dt="2024-02-01T09:05:01.109" v="1" actId="20577"/>
        <pc:sldMasterMkLst>
          <pc:docMk/>
          <pc:sldMasterMk cId="2130019433" sldId="2147483648"/>
        </pc:sldMasterMkLst>
        <pc:sldLayoutChg chg="modSp mod">
          <pc:chgData name="Claire Sowton" userId="a9485ea0-62de-4a8a-997f-99db6a63675c" providerId="ADAL" clId="{246EBAF9-32AD-4BBB-AF21-407133A9C74B}" dt="2024-02-01T09:05:01.109" v="1" actId="20577"/>
          <pc:sldLayoutMkLst>
            <pc:docMk/>
            <pc:sldMasterMk cId="2130019433" sldId="2147483648"/>
            <pc:sldLayoutMk cId="3677811514" sldId="2147483660"/>
          </pc:sldLayoutMkLst>
          <pc:spChg chg="mod">
            <ac:chgData name="Claire Sowton" userId="a9485ea0-62de-4a8a-997f-99db6a63675c" providerId="ADAL" clId="{246EBAF9-32AD-4BBB-AF21-407133A9C74B}" dt="2024-02-01T09:05:01.109" v="1" actId="20577"/>
            <ac:spMkLst>
              <pc:docMk/>
              <pc:sldMasterMk cId="2130019433" sldId="2147483648"/>
              <pc:sldLayoutMk cId="3677811514" sldId="2147483660"/>
              <ac:spMk id="5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05479-E2D9-4A78-99BB-063A38AC1286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34E3E-84F5-4FBE-96FE-1487B7369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2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data carried - in to be Information can be shown by changing the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FA42-7228-F643-860E-AA8C4D2D3D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9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data.schools@ed.ac.uk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363" y="63643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363" y="311610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6AD55E-B5BD-4F94-AFC2-AB026D9E2A7C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C21C5-517E-4677-BE4F-7D6B7E1687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88280" y="5280025"/>
            <a:ext cx="11115525" cy="15201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8" name="Picture 7" descr="A picture containing clock&#10;&#10;Description automatically generated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86" y="5257800"/>
            <a:ext cx="1541780" cy="15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5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41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58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94" y="5214452"/>
            <a:ext cx="4219575" cy="742950"/>
          </a:xfrm>
          <a:prstGeom prst="rect">
            <a:avLst/>
          </a:prstGeom>
        </p:spPr>
      </p:pic>
      <p:pic>
        <p:nvPicPr>
          <p:cNvPr id="4" name="Picture 3" descr="A picture containing clock&#10;&#10;Description automatically generated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24" y="5062052"/>
            <a:ext cx="2014220" cy="89344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502229" y="2690675"/>
            <a:ext cx="9358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you require this document in an alternative format, such as large print or a coloured background, please contact </a:t>
            </a:r>
            <a:r>
              <a:rPr lang="en-GB" sz="18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data.schools@ed.ac.uk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81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34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05" y="6460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205" y="35257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8280" y="5280025"/>
            <a:ext cx="11115525" cy="15201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8" name="Picture 7" descr="A picture containing clock&#10;&#10;Description automatically generated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86" y="5257800"/>
            <a:ext cx="1541780" cy="15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0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938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5938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62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045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045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58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72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40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947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19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46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6AD55E-B5BD-4F94-AFC2-AB026D9E2A7C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C21C5-517E-4677-BE4F-7D6B7E168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41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28575">
            <a:solidFill>
              <a:schemeClr val="accent5"/>
            </a:solidFill>
            <a:prstDash val="lgDash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584506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5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01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E048-C33D-1C4E-956D-72D0A3BBF1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Dear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99601-E1CA-0947-80AA-E9580E91A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3: What is it going to look like?</a:t>
            </a:r>
          </a:p>
        </p:txBody>
      </p:sp>
    </p:spTree>
    <p:extLst>
      <p:ext uri="{BB962C8B-B14F-4D97-AF65-F5344CB8AC3E}">
        <p14:creationId xmlns:p14="http://schemas.microsoft.com/office/powerpoint/2010/main" val="2089402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87BA-1A99-854B-BEE3-9F3CAFBE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ONE: How many sections?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0B357-D726-9342-9D87-330160A9E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From the sample data set:</a:t>
            </a:r>
          </a:p>
        </p:txBody>
      </p:sp>
      <p:grpSp>
        <p:nvGrpSpPr>
          <p:cNvPr id="4" name="Group 3" title="example tables with different data focus"/>
          <p:cNvGrpSpPr/>
          <p:nvPr/>
        </p:nvGrpSpPr>
        <p:grpSpPr>
          <a:xfrm>
            <a:off x="1141413" y="2769772"/>
            <a:ext cx="9601200" cy="2889637"/>
            <a:chOff x="1141413" y="2769772"/>
            <a:chExt cx="9601200" cy="2889637"/>
          </a:xfrm>
        </p:grpSpPr>
        <p:pic>
          <p:nvPicPr>
            <p:cNvPr id="11" name="Picture 10" title="main focus is what media was consumed on">
              <a:extLst>
                <a:ext uri="{FF2B5EF4-FFF2-40B4-BE49-F238E27FC236}">
                  <a16:creationId xmlns:a16="http://schemas.microsoft.com/office/drawing/2014/main" id="{529CF13A-AF32-B449-ABAC-40DD0A7C8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45513" y="2814609"/>
              <a:ext cx="2197100" cy="2844800"/>
            </a:xfrm>
            <a:prstGeom prst="rect">
              <a:avLst/>
            </a:prstGeom>
          </p:spPr>
        </p:pic>
        <p:pic>
          <p:nvPicPr>
            <p:cNvPr id="13" name="Picture 12" title="Main focus is how media was consumed">
              <a:extLst>
                <a:ext uri="{FF2B5EF4-FFF2-40B4-BE49-F238E27FC236}">
                  <a16:creationId xmlns:a16="http://schemas.microsoft.com/office/drawing/2014/main" id="{7F19C02A-AF82-2B42-AEC9-F525A2DE5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3463" y="2769772"/>
              <a:ext cx="2159000" cy="1968500"/>
            </a:xfrm>
            <a:prstGeom prst="rect">
              <a:avLst/>
            </a:prstGeom>
          </p:spPr>
        </p:pic>
        <p:pic>
          <p:nvPicPr>
            <p:cNvPr id="15" name="Picture 14" title="Man focus is day of the week">
              <a:extLst>
                <a:ext uri="{FF2B5EF4-FFF2-40B4-BE49-F238E27FC236}">
                  <a16:creationId xmlns:a16="http://schemas.microsoft.com/office/drawing/2014/main" id="{296BABD4-3760-1745-992A-1758F5826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1413" y="2769772"/>
              <a:ext cx="2159000" cy="26035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4145578-D4FE-6140-B5A4-8E58B1D858A2}"/>
              </a:ext>
            </a:extLst>
          </p:cNvPr>
          <p:cNvSpPr txBox="1"/>
          <p:nvPr/>
        </p:nvSpPr>
        <p:spPr>
          <a:xfrm>
            <a:off x="1141413" y="5373272"/>
            <a:ext cx="2159000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en-US" sz="2800" dirty="0"/>
              <a:t>7 Sections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F1678E-3C5A-3B4E-9EEF-43F4AA42D22F}"/>
              </a:ext>
            </a:extLst>
          </p:cNvPr>
          <p:cNvSpPr txBox="1"/>
          <p:nvPr/>
        </p:nvSpPr>
        <p:spPr>
          <a:xfrm>
            <a:off x="4843463" y="4783109"/>
            <a:ext cx="2159000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en-US" sz="2800" dirty="0"/>
              <a:t>4 Sections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1A32DB-3B61-2646-B36C-20F144224B56}"/>
              </a:ext>
            </a:extLst>
          </p:cNvPr>
          <p:cNvSpPr txBox="1"/>
          <p:nvPr/>
        </p:nvSpPr>
        <p:spPr>
          <a:xfrm>
            <a:off x="8564563" y="5659408"/>
            <a:ext cx="2159000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en-US" sz="2800" dirty="0"/>
              <a:t>7 Sections</a:t>
            </a:r>
          </a:p>
        </p:txBody>
      </p:sp>
    </p:spTree>
    <p:extLst>
      <p:ext uri="{BB962C8B-B14F-4D97-AF65-F5344CB8AC3E}">
        <p14:creationId xmlns:p14="http://schemas.microsoft.com/office/powerpoint/2010/main" val="210529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87BA-1A99-854B-BEE3-9F3CAFBE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TWO: Sections to match the 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0B357-D726-9342-9D87-330160A9E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Themed sections for the leaves theme:</a:t>
            </a:r>
          </a:p>
          <a:p>
            <a:r>
              <a:rPr lang="en-US" sz="2800" dirty="0"/>
              <a:t>Trees have leaves, each branch could be a main idea</a:t>
            </a:r>
          </a:p>
        </p:txBody>
      </p:sp>
      <p:grpSp>
        <p:nvGrpSpPr>
          <p:cNvPr id="4" name="Group 3" descr="main focus can be listening, reading, watching and playing. Each of these is a branch of the tree" title="tree diagram showing main focus"/>
          <p:cNvGrpSpPr/>
          <p:nvPr/>
        </p:nvGrpSpPr>
        <p:grpSpPr>
          <a:xfrm>
            <a:off x="4379246" y="3117273"/>
            <a:ext cx="6209013" cy="3183774"/>
            <a:chOff x="4379246" y="3117273"/>
            <a:chExt cx="6209013" cy="3183774"/>
          </a:xfrm>
        </p:grpSpPr>
        <p:pic>
          <p:nvPicPr>
            <p:cNvPr id="10" name="Picture 9" title="table with how media was consumed as main focus">
              <a:extLst>
                <a:ext uri="{FF2B5EF4-FFF2-40B4-BE49-F238E27FC236}">
                  <a16:creationId xmlns:a16="http://schemas.microsoft.com/office/drawing/2014/main" id="{1E376540-5094-9842-8E06-B6E07EAFB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29259" y="3553082"/>
              <a:ext cx="2159000" cy="1968500"/>
            </a:xfrm>
            <a:prstGeom prst="rect">
              <a:avLst/>
            </a:prstGeom>
          </p:spPr>
        </p:pic>
        <p:pic>
          <p:nvPicPr>
            <p:cNvPr id="5" name="Picture 4" title="tree diagram showing main focus">
              <a:extLst>
                <a:ext uri="{FF2B5EF4-FFF2-40B4-BE49-F238E27FC236}">
                  <a16:creationId xmlns:a16="http://schemas.microsoft.com/office/drawing/2014/main" id="{E1A03851-23C1-534A-99B4-C8D08D5A0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9246" y="3117273"/>
              <a:ext cx="2227574" cy="3183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260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87BA-1A99-854B-BEE3-9F3CAFBE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Piles of leaves as a 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0B357-D726-9342-9D87-330160A9E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Themed sections for the leaves theme:</a:t>
            </a:r>
          </a:p>
          <a:p>
            <a:r>
              <a:rPr lang="en-US" sz="2800" dirty="0"/>
              <a:t>Trees have leaves, each branch could be a main idea</a:t>
            </a:r>
          </a:p>
          <a:p>
            <a:r>
              <a:rPr lang="en-US" sz="2800" dirty="0"/>
              <a:t>Trees lose their leaves in autumn, so piles of leaves one for each main focus</a:t>
            </a:r>
          </a:p>
        </p:txBody>
      </p:sp>
      <p:grpSp>
        <p:nvGrpSpPr>
          <p:cNvPr id="4" name="Group 3" title="Main idea as a tree and piles of leaves as main focus"/>
          <p:cNvGrpSpPr/>
          <p:nvPr/>
        </p:nvGrpSpPr>
        <p:grpSpPr>
          <a:xfrm>
            <a:off x="1121757" y="3229596"/>
            <a:ext cx="9947078" cy="3097885"/>
            <a:chOff x="1121757" y="3229596"/>
            <a:chExt cx="9947078" cy="3097885"/>
          </a:xfrm>
        </p:grpSpPr>
        <p:pic>
          <p:nvPicPr>
            <p:cNvPr id="10" name="Picture 9" title="table with how media was consumed as main focus">
              <a:extLst>
                <a:ext uri="{FF2B5EF4-FFF2-40B4-BE49-F238E27FC236}">
                  <a16:creationId xmlns:a16="http://schemas.microsoft.com/office/drawing/2014/main" id="{1E376540-5094-9842-8E06-B6E07EAFB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1757" y="4297042"/>
              <a:ext cx="2159000" cy="1968500"/>
            </a:xfrm>
            <a:prstGeom prst="rect">
              <a:avLst/>
            </a:prstGeom>
          </p:spPr>
        </p:pic>
        <p:pic>
          <p:nvPicPr>
            <p:cNvPr id="5" name="Picture 4" title="tree diagram showing main focus">
              <a:extLst>
                <a:ext uri="{FF2B5EF4-FFF2-40B4-BE49-F238E27FC236}">
                  <a16:creationId xmlns:a16="http://schemas.microsoft.com/office/drawing/2014/main" id="{E1A03851-23C1-534A-99B4-C8D08D5A0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76994" y="3990393"/>
              <a:ext cx="1591841" cy="2275149"/>
            </a:xfrm>
            <a:prstGeom prst="rect">
              <a:avLst/>
            </a:prstGeom>
          </p:spPr>
        </p:pic>
        <p:pic>
          <p:nvPicPr>
            <p:cNvPr id="11" name="Picture 10" title="different shapes of piles of leaves">
              <a:extLst>
                <a:ext uri="{FF2B5EF4-FFF2-40B4-BE49-F238E27FC236}">
                  <a16:creationId xmlns:a16="http://schemas.microsoft.com/office/drawing/2014/main" id="{B5400D35-A9D5-1E42-ADC7-D8A9A3979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4351180" y="2566293"/>
              <a:ext cx="3097885" cy="4424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42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87BA-1A99-854B-BEE3-9F3CAFBE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Plants as a 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0B357-D726-9342-9D87-330160A9E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Themed sections for the leaves theme:</a:t>
            </a:r>
          </a:p>
          <a:p>
            <a:r>
              <a:rPr lang="en-US" sz="2800" dirty="0"/>
              <a:t>Trees have leaves, each branch could be a main idea</a:t>
            </a:r>
          </a:p>
          <a:p>
            <a:r>
              <a:rPr lang="en-US" sz="2800" dirty="0"/>
              <a:t>Trees lose their leaves in autumn, so piles of leaves one for each main focus</a:t>
            </a:r>
          </a:p>
          <a:p>
            <a:r>
              <a:rPr lang="en-US" sz="2800" dirty="0"/>
              <a:t>Plants have leaves each plant could be a main focus</a:t>
            </a:r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4" name="Group 3" title="Plan as main focus and previous ideas also shown"/>
          <p:cNvGrpSpPr/>
          <p:nvPr/>
        </p:nvGrpSpPr>
        <p:grpSpPr>
          <a:xfrm>
            <a:off x="990221" y="4134982"/>
            <a:ext cx="10594365" cy="2275149"/>
            <a:chOff x="1025390" y="4071518"/>
            <a:chExt cx="10594365" cy="2275149"/>
          </a:xfrm>
        </p:grpSpPr>
        <p:pic>
          <p:nvPicPr>
            <p:cNvPr id="10" name="Picture 9" title="table listing main focus">
              <a:extLst>
                <a:ext uri="{FF2B5EF4-FFF2-40B4-BE49-F238E27FC236}">
                  <a16:creationId xmlns:a16="http://schemas.microsoft.com/office/drawing/2014/main" id="{1E376540-5094-9842-8E06-B6E07EAFB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1173" y="4433362"/>
              <a:ext cx="1468582" cy="1339001"/>
            </a:xfrm>
            <a:prstGeom prst="rect">
              <a:avLst/>
            </a:prstGeom>
          </p:spPr>
        </p:pic>
        <p:pic>
          <p:nvPicPr>
            <p:cNvPr id="5" name="Picture 4" title="tree with branches as main focus">
              <a:extLst>
                <a:ext uri="{FF2B5EF4-FFF2-40B4-BE49-F238E27FC236}">
                  <a16:creationId xmlns:a16="http://schemas.microsoft.com/office/drawing/2014/main" id="{E1A03851-23C1-534A-99B4-C8D08D5A0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9332" y="4071518"/>
              <a:ext cx="1591841" cy="2275149"/>
            </a:xfrm>
            <a:prstGeom prst="rect">
              <a:avLst/>
            </a:prstGeom>
          </p:spPr>
        </p:pic>
        <p:pic>
          <p:nvPicPr>
            <p:cNvPr id="11" name="Picture 10" title="different shapes of piles of leaves">
              <a:extLst>
                <a:ext uri="{FF2B5EF4-FFF2-40B4-BE49-F238E27FC236}">
                  <a16:creationId xmlns:a16="http://schemas.microsoft.com/office/drawing/2014/main" id="{B5400D35-A9D5-1E42-ADC7-D8A9A3979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416263" y="3680646"/>
              <a:ext cx="1825531" cy="2607277"/>
            </a:xfrm>
            <a:prstGeom prst="rect">
              <a:avLst/>
            </a:prstGeom>
          </p:spPr>
        </p:pic>
        <p:pic>
          <p:nvPicPr>
            <p:cNvPr id="6" name="Picture 5" title="different plants">
              <a:extLst>
                <a:ext uri="{FF2B5EF4-FFF2-40B4-BE49-F238E27FC236}">
                  <a16:creationId xmlns:a16="http://schemas.microsoft.com/office/drawing/2014/main" id="{562D61F3-AA56-F84D-B772-355EEA296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5006625" y="3603898"/>
              <a:ext cx="2178749" cy="31139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069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87BA-1A99-854B-BEE3-9F3CAFBE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theme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0B357-D726-9342-9D87-330160A9E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Themed sections for the leaves theme:</a:t>
            </a:r>
          </a:p>
          <a:p>
            <a:r>
              <a:rPr lang="en-US" sz="2800" dirty="0"/>
              <a:t>Trees have leaves, each branch could be a main idea</a:t>
            </a:r>
          </a:p>
          <a:p>
            <a:r>
              <a:rPr lang="en-US" sz="2800" dirty="0"/>
              <a:t>Trees lose their leaves in autumn, so piles of leaves one for each main focus</a:t>
            </a:r>
          </a:p>
          <a:p>
            <a:r>
              <a:rPr lang="en-US" sz="2800" dirty="0"/>
              <a:t>Plants have leaves each plant could be a main focus</a:t>
            </a:r>
          </a:p>
          <a:p>
            <a:r>
              <a:rPr lang="en-US" sz="2800" dirty="0"/>
              <a:t>There are more ideas for you to find …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8371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87BA-1A99-854B-BEE3-9F3CAFBE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ideas for different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0B357-D726-9342-9D87-330160A9E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Themed sections for a theme of cars:</a:t>
            </a:r>
          </a:p>
          <a:p>
            <a:r>
              <a:rPr lang="en-US" sz="2800" dirty="0"/>
              <a:t>Roads have cars, each lane could be a main focus</a:t>
            </a:r>
          </a:p>
          <a:p>
            <a:r>
              <a:rPr lang="en-US" sz="2800" dirty="0"/>
              <a:t>Car parks have cars, each area of the car park could be a main focus</a:t>
            </a:r>
          </a:p>
          <a:p>
            <a:pPr marL="0" indent="0">
              <a:buNone/>
            </a:pPr>
            <a:r>
              <a:rPr lang="en-US" sz="2800" dirty="0"/>
              <a:t>Themed sections for a theme of houses:</a:t>
            </a:r>
          </a:p>
          <a:p>
            <a:r>
              <a:rPr lang="en-US" sz="2800" dirty="0"/>
              <a:t>Streets have houses, each street could be a different main focus</a:t>
            </a:r>
          </a:p>
          <a:p>
            <a:r>
              <a:rPr lang="en-US" sz="2800" dirty="0"/>
              <a:t>Cities have blocks of houses, each block could be a different main focus</a:t>
            </a:r>
          </a:p>
        </p:txBody>
      </p:sp>
    </p:spTree>
    <p:extLst>
      <p:ext uri="{BB962C8B-B14F-4D97-AF65-F5344CB8AC3E}">
        <p14:creationId xmlns:p14="http://schemas.microsoft.com/office/powerpoint/2010/main" val="1169422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1FF50-1315-C148-9B35-20DBA03AF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TASK: Create your own visualisation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4A34B-7458-304B-980F-38800F7A0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Create your own visualisation for the data you have in your tally chart. Think about: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/>
          </a:p>
          <a:p>
            <a:pPr lvl="1"/>
            <a:r>
              <a:rPr lang="en-US" sz="2800" dirty="0"/>
              <a:t>How many different items are in your main category?</a:t>
            </a:r>
          </a:p>
          <a:p>
            <a:pPr lvl="1"/>
            <a:r>
              <a:rPr lang="en-US" sz="2800" dirty="0"/>
              <a:t>how you are going to divide your visualisation to allow that many sections?</a:t>
            </a:r>
          </a:p>
          <a:p>
            <a:pPr lvl="1"/>
            <a:r>
              <a:rPr lang="en-US" sz="2800" dirty="0"/>
              <a:t>Now complete </a:t>
            </a:r>
            <a:r>
              <a:rPr lang="en-US" sz="2800"/>
              <a:t>your visualisation</a:t>
            </a:r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7339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51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24D7B-EA1A-0449-B8D5-A6EE1315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Intentions &amp; Success Criteria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531D-91A0-E749-A539-D2F9E1F28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Intentions:</a:t>
            </a:r>
          </a:p>
          <a:p>
            <a:pPr lvl="1"/>
            <a:r>
              <a:rPr lang="en-US" dirty="0"/>
              <a:t>How to find your interesting data within the tally chart</a:t>
            </a:r>
          </a:p>
          <a:p>
            <a:pPr lvl="1"/>
            <a:endParaRPr lang="en-US" dirty="0"/>
          </a:p>
          <a:p>
            <a:r>
              <a:rPr lang="en-US" dirty="0"/>
              <a:t>Success Criteria</a:t>
            </a:r>
          </a:p>
          <a:p>
            <a:pPr lvl="1"/>
            <a:r>
              <a:rPr lang="en-US" dirty="0"/>
              <a:t>Identified the interesting data in your tally chart</a:t>
            </a:r>
          </a:p>
          <a:p>
            <a:pPr lvl="1"/>
            <a:r>
              <a:rPr lang="en-US" dirty="0"/>
              <a:t>Designed three concepts to represent your data</a:t>
            </a:r>
          </a:p>
          <a:p>
            <a:pPr lvl="1"/>
            <a:r>
              <a:rPr lang="en-US" dirty="0"/>
              <a:t>Designed to layouts on how to divide your final visualisation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8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C119D-6D40-B949-953F-36536FDA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something interesting in the tally chart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795F0-75CE-2E4F-8415-816FAC4CB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piece of data is interesting if:</a:t>
            </a:r>
          </a:p>
          <a:p>
            <a:pPr lvl="1"/>
            <a:r>
              <a:rPr lang="en-US" dirty="0"/>
              <a:t>That data is bigger than the other data in its category</a:t>
            </a:r>
          </a:p>
          <a:p>
            <a:pPr lvl="1"/>
            <a:r>
              <a:rPr lang="en-US" dirty="0"/>
              <a:t>That data is smaller than the other data in its category</a:t>
            </a:r>
          </a:p>
          <a:p>
            <a:pPr lvl="1"/>
            <a:r>
              <a:rPr lang="en-US" dirty="0"/>
              <a:t>All data in a category is the same (or exceptionally close to it)</a:t>
            </a:r>
          </a:p>
          <a:p>
            <a:endParaRPr lang="en-US" dirty="0"/>
          </a:p>
          <a:p>
            <a:r>
              <a:rPr lang="en-US" dirty="0"/>
              <a:t>TASK: Bearing these three things in mind what stands out in your tally chart, circle the column of that category of data. </a:t>
            </a:r>
          </a:p>
          <a:p>
            <a:r>
              <a:rPr lang="en-US" dirty="0"/>
              <a:t>Discuss your interesting data with your group and be ready to tell the class</a:t>
            </a:r>
          </a:p>
        </p:txBody>
      </p:sp>
    </p:spTree>
    <p:extLst>
      <p:ext uri="{BB962C8B-B14F-4D97-AF65-F5344CB8AC3E}">
        <p14:creationId xmlns:p14="http://schemas.microsoft.com/office/powerpoint/2010/main" val="310510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4A41-3603-144D-8177-015D94F0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your visualisation theme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6DEF-B723-E344-AC93-99BB10101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are going to experiment with ways to represent your data in a visualisation, without worrying about the actual data</a:t>
            </a:r>
          </a:p>
          <a:p>
            <a:r>
              <a:rPr lang="en-US" sz="2800" dirty="0"/>
              <a:t>This process will involve: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sz="2800" dirty="0"/>
              <a:t>Choosing a theme for your visualisation (or pick a random theme)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sz="2800" dirty="0"/>
              <a:t>Sketching how that theme could be used to convey data</a:t>
            </a:r>
          </a:p>
          <a:p>
            <a:r>
              <a:rPr lang="en-US" sz="2800" dirty="0"/>
              <a:t>We are going to look at some theme examples and how they can be changed to show data</a:t>
            </a:r>
          </a:p>
          <a:p>
            <a:pPr marL="1044702" lvl="1" indent="-514350">
              <a:buFont typeface="+mj-lt"/>
              <a:buAutoNum type="arabicPeriod"/>
            </a:pPr>
            <a:endParaRPr lang="en-US" sz="2800" dirty="0"/>
          </a:p>
          <a:p>
            <a:pPr marL="530352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9222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5448-BCFE-6846-9098-47E6AABC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concept plan: Theme leaves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6BA42-79B8-6341-93CE-DA8E03F4C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can we change about a leaf to show data?</a:t>
            </a:r>
          </a:p>
          <a:p>
            <a:r>
              <a:rPr lang="en-US" dirty="0"/>
              <a:t>The </a:t>
            </a:r>
            <a:r>
              <a:rPr lang="en-US" dirty="0" err="1"/>
              <a:t>colour</a:t>
            </a:r>
            <a:r>
              <a:rPr lang="en-US" dirty="0"/>
              <a:t> of the leaf</a:t>
            </a:r>
          </a:p>
          <a:p>
            <a:endParaRPr lang="en-US" dirty="0"/>
          </a:p>
          <a:p>
            <a:r>
              <a:rPr lang="en-US" dirty="0"/>
              <a:t>The size of the leaf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Shape of the leaf</a:t>
            </a:r>
          </a:p>
          <a:p>
            <a:endParaRPr lang="en-US" dirty="0"/>
          </a:p>
          <a:p>
            <a:r>
              <a:rPr lang="en-US" dirty="0"/>
              <a:t>There are many more (including angle of leaf, number of points, number of veins inside, pattern of the leaf … …)</a:t>
            </a:r>
          </a:p>
        </p:txBody>
      </p:sp>
      <p:grpSp>
        <p:nvGrpSpPr>
          <p:cNvPr id="25" name="Group 24" title="leaves of different shapes"/>
          <p:cNvGrpSpPr/>
          <p:nvPr/>
        </p:nvGrpSpPr>
        <p:grpSpPr>
          <a:xfrm>
            <a:off x="5059569" y="4644556"/>
            <a:ext cx="5031615" cy="722781"/>
            <a:chOff x="5108847" y="5013540"/>
            <a:chExt cx="6137334" cy="1254256"/>
          </a:xfrm>
        </p:grpSpPr>
        <p:pic>
          <p:nvPicPr>
            <p:cNvPr id="26" name="Picture 25" title="clover leaf">
              <a:extLst>
                <a:ext uri="{FF2B5EF4-FFF2-40B4-BE49-F238E27FC236}">
                  <a16:creationId xmlns:a16="http://schemas.microsoft.com/office/drawing/2014/main" id="{FFDF7EE3-53A1-3740-8D0D-D00857C35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4511" y="5138230"/>
              <a:ext cx="874667" cy="1129115"/>
            </a:xfrm>
            <a:prstGeom prst="rect">
              <a:avLst/>
            </a:prstGeom>
          </p:spPr>
        </p:pic>
        <p:pic>
          <p:nvPicPr>
            <p:cNvPr id="27" name="Picture 26" title="triangle leaf">
              <a:extLst>
                <a:ext uri="{FF2B5EF4-FFF2-40B4-BE49-F238E27FC236}">
                  <a16:creationId xmlns:a16="http://schemas.microsoft.com/office/drawing/2014/main" id="{28E4953D-620B-BC4C-96F3-06015F724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4664" y="5138230"/>
              <a:ext cx="1046353" cy="1129115"/>
            </a:xfrm>
            <a:prstGeom prst="rect">
              <a:avLst/>
            </a:prstGeom>
          </p:spPr>
        </p:pic>
        <p:pic>
          <p:nvPicPr>
            <p:cNvPr id="28" name="Picture 27" title="holly leaf">
              <a:extLst>
                <a:ext uri="{FF2B5EF4-FFF2-40B4-BE49-F238E27FC236}">
                  <a16:creationId xmlns:a16="http://schemas.microsoft.com/office/drawing/2014/main" id="{9065C8D1-3BB2-1440-8742-A8E512B34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2676" y="5138230"/>
              <a:ext cx="1306881" cy="1129566"/>
            </a:xfrm>
            <a:prstGeom prst="rect">
              <a:avLst/>
            </a:prstGeom>
          </p:spPr>
        </p:pic>
        <p:pic>
          <p:nvPicPr>
            <p:cNvPr id="29" name="Picture 28" title="maple leaf">
              <a:extLst>
                <a:ext uri="{FF2B5EF4-FFF2-40B4-BE49-F238E27FC236}">
                  <a16:creationId xmlns:a16="http://schemas.microsoft.com/office/drawing/2014/main" id="{22FF2FC8-8935-4840-B0CE-04FA7F28E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26906" y="5013540"/>
              <a:ext cx="919275" cy="1129566"/>
            </a:xfrm>
            <a:prstGeom prst="rect">
              <a:avLst/>
            </a:prstGeom>
          </p:spPr>
        </p:pic>
        <p:pic>
          <p:nvPicPr>
            <p:cNvPr id="31" name="Picture 30" title="tall leaf">
              <a:extLst>
                <a:ext uri="{FF2B5EF4-FFF2-40B4-BE49-F238E27FC236}">
                  <a16:creationId xmlns:a16="http://schemas.microsoft.com/office/drawing/2014/main" id="{CC3C98FF-75EC-9F46-AE31-0B0B84122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08847" y="5138230"/>
              <a:ext cx="958183" cy="1129566"/>
            </a:xfrm>
            <a:prstGeom prst="rect">
              <a:avLst/>
            </a:prstGeom>
          </p:spPr>
        </p:pic>
      </p:grpSp>
      <p:grpSp>
        <p:nvGrpSpPr>
          <p:cNvPr id="33" name="Group 32" title="Plain leaves of increasing size"/>
          <p:cNvGrpSpPr/>
          <p:nvPr/>
        </p:nvGrpSpPr>
        <p:grpSpPr>
          <a:xfrm>
            <a:off x="4916358" y="3745607"/>
            <a:ext cx="4938158" cy="744541"/>
            <a:chOff x="2259257" y="3963770"/>
            <a:chExt cx="7902650" cy="2160000"/>
          </a:xfrm>
        </p:grpSpPr>
        <p:pic>
          <p:nvPicPr>
            <p:cNvPr id="35" name="Picture 34" title="tiny leaf">
              <a:extLst>
                <a:ext uri="{FF2B5EF4-FFF2-40B4-BE49-F238E27FC236}">
                  <a16:creationId xmlns:a16="http://schemas.microsoft.com/office/drawing/2014/main" id="{EF4E4CA0-2410-3D4B-A0DB-B7E45088E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9257" y="3963770"/>
              <a:ext cx="306000" cy="360731"/>
            </a:xfrm>
            <a:prstGeom prst="rect">
              <a:avLst/>
            </a:prstGeom>
          </p:spPr>
        </p:pic>
        <p:pic>
          <p:nvPicPr>
            <p:cNvPr id="38" name="Picture 37" title="very small leaf">
              <a:extLst>
                <a:ext uri="{FF2B5EF4-FFF2-40B4-BE49-F238E27FC236}">
                  <a16:creationId xmlns:a16="http://schemas.microsoft.com/office/drawing/2014/main" id="{9D994107-009B-1442-B6F6-02ACD3F87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69487" y="3963770"/>
              <a:ext cx="610760" cy="720000"/>
            </a:xfrm>
            <a:prstGeom prst="rect">
              <a:avLst/>
            </a:prstGeom>
          </p:spPr>
        </p:pic>
        <p:pic>
          <p:nvPicPr>
            <p:cNvPr id="39" name="Picture 38" title="small leaf">
              <a:extLst>
                <a:ext uri="{FF2B5EF4-FFF2-40B4-BE49-F238E27FC236}">
                  <a16:creationId xmlns:a16="http://schemas.microsoft.com/office/drawing/2014/main" id="{B2DA88C1-3BEB-BD49-B165-8038A2B1E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84477" y="3963770"/>
              <a:ext cx="916140" cy="1080000"/>
            </a:xfrm>
            <a:prstGeom prst="rect">
              <a:avLst/>
            </a:prstGeom>
          </p:spPr>
        </p:pic>
        <p:pic>
          <p:nvPicPr>
            <p:cNvPr id="40" name="Picture 39" title="medium sized leaf">
              <a:extLst>
                <a:ext uri="{FF2B5EF4-FFF2-40B4-BE49-F238E27FC236}">
                  <a16:creationId xmlns:a16="http://schemas.microsoft.com/office/drawing/2014/main" id="{97237D86-A561-B546-A8D5-E27202AED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04847" y="3963770"/>
              <a:ext cx="1221520" cy="1440000"/>
            </a:xfrm>
            <a:prstGeom prst="rect">
              <a:avLst/>
            </a:prstGeom>
          </p:spPr>
        </p:pic>
        <p:pic>
          <p:nvPicPr>
            <p:cNvPr id="41" name="Picture 40" title="large leaf">
              <a:extLst>
                <a:ext uri="{FF2B5EF4-FFF2-40B4-BE49-F238E27FC236}">
                  <a16:creationId xmlns:a16="http://schemas.microsoft.com/office/drawing/2014/main" id="{F6B58EBD-F7CC-494E-B90F-18CD3A6DD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14547" y="4021078"/>
              <a:ext cx="1526900" cy="1800000"/>
            </a:xfrm>
            <a:prstGeom prst="rect">
              <a:avLst/>
            </a:prstGeom>
          </p:spPr>
        </p:pic>
        <p:pic>
          <p:nvPicPr>
            <p:cNvPr id="42" name="Picture 41" title="very large leaf">
              <a:extLst>
                <a:ext uri="{FF2B5EF4-FFF2-40B4-BE49-F238E27FC236}">
                  <a16:creationId xmlns:a16="http://schemas.microsoft.com/office/drawing/2014/main" id="{61F54932-71A4-7B4A-9CEB-A99CD1FBD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9627" y="3963770"/>
              <a:ext cx="1832280" cy="2160000"/>
            </a:xfrm>
            <a:prstGeom prst="rect">
              <a:avLst/>
            </a:prstGeom>
          </p:spPr>
        </p:pic>
      </p:grpSp>
      <p:grpSp>
        <p:nvGrpSpPr>
          <p:cNvPr id="43" name="Group 42" title="Coloured leaves"/>
          <p:cNvGrpSpPr/>
          <p:nvPr/>
        </p:nvGrpSpPr>
        <p:grpSpPr>
          <a:xfrm>
            <a:off x="5626878" y="2333470"/>
            <a:ext cx="4607368" cy="621748"/>
            <a:chOff x="891998" y="4536153"/>
            <a:chExt cx="10304499" cy="1519260"/>
          </a:xfrm>
        </p:grpSpPr>
        <p:pic>
          <p:nvPicPr>
            <p:cNvPr id="44" name="Picture 43" title="orange leaf">
              <a:extLst>
                <a:ext uri="{FF2B5EF4-FFF2-40B4-BE49-F238E27FC236}">
                  <a16:creationId xmlns:a16="http://schemas.microsoft.com/office/drawing/2014/main" id="{10441FC7-B06B-3047-A91E-C2B6C8B30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1998" y="4536153"/>
              <a:ext cx="1288752" cy="1519260"/>
            </a:xfrm>
            <a:prstGeom prst="rect">
              <a:avLst/>
            </a:prstGeom>
          </p:spPr>
        </p:pic>
        <p:pic>
          <p:nvPicPr>
            <p:cNvPr id="45" name="Picture 44" title="pink leaf">
              <a:extLst>
                <a:ext uri="{FF2B5EF4-FFF2-40B4-BE49-F238E27FC236}">
                  <a16:creationId xmlns:a16="http://schemas.microsoft.com/office/drawing/2014/main" id="{A58F754A-68A7-124F-8373-252EF956D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04321" y="4536153"/>
              <a:ext cx="1288752" cy="1519260"/>
            </a:xfrm>
            <a:prstGeom prst="rect">
              <a:avLst/>
            </a:prstGeom>
          </p:spPr>
        </p:pic>
        <p:pic>
          <p:nvPicPr>
            <p:cNvPr id="46" name="Picture 45" title="purple leaf">
              <a:extLst>
                <a:ext uri="{FF2B5EF4-FFF2-40B4-BE49-F238E27FC236}">
                  <a16:creationId xmlns:a16="http://schemas.microsoft.com/office/drawing/2014/main" id="{F32460C3-B678-B845-8C5C-8DD6326BB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41290" y="4536153"/>
              <a:ext cx="1288752" cy="1519260"/>
            </a:xfrm>
            <a:prstGeom prst="rect">
              <a:avLst/>
            </a:prstGeom>
          </p:spPr>
        </p:pic>
        <p:pic>
          <p:nvPicPr>
            <p:cNvPr id="47" name="Picture 46" title="red leaf">
              <a:extLst>
                <a:ext uri="{FF2B5EF4-FFF2-40B4-BE49-F238E27FC236}">
                  <a16:creationId xmlns:a16="http://schemas.microsoft.com/office/drawing/2014/main" id="{EB9CF0FE-5F05-404F-8C79-E8A9FE7B3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28967" y="4536153"/>
              <a:ext cx="1288752" cy="1519260"/>
            </a:xfrm>
            <a:prstGeom prst="rect">
              <a:avLst/>
            </a:prstGeom>
          </p:spPr>
        </p:pic>
        <p:pic>
          <p:nvPicPr>
            <p:cNvPr id="48" name="Picture 47" title="yellow leaf">
              <a:extLst>
                <a:ext uri="{FF2B5EF4-FFF2-40B4-BE49-F238E27FC236}">
                  <a16:creationId xmlns:a16="http://schemas.microsoft.com/office/drawing/2014/main" id="{2A707647-F138-8C45-A6D1-65AE4B8FC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16644" y="4536153"/>
              <a:ext cx="1288752" cy="1519260"/>
            </a:xfrm>
            <a:prstGeom prst="rect">
              <a:avLst/>
            </a:prstGeom>
          </p:spPr>
        </p:pic>
        <p:pic>
          <p:nvPicPr>
            <p:cNvPr id="49" name="Picture 48" title="blue leaf">
              <a:extLst>
                <a:ext uri="{FF2B5EF4-FFF2-40B4-BE49-F238E27FC236}">
                  <a16:creationId xmlns:a16="http://schemas.microsoft.com/office/drawing/2014/main" id="{46D730CF-4E54-6A4E-BB21-AF39CD62D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907745" y="4536153"/>
              <a:ext cx="1288752" cy="1519260"/>
            </a:xfrm>
            <a:prstGeom prst="rect">
              <a:avLst/>
            </a:prstGeom>
          </p:spPr>
        </p:pic>
        <p:pic>
          <p:nvPicPr>
            <p:cNvPr id="50" name="Picture 49" title="green leaf">
              <a:extLst>
                <a:ext uri="{FF2B5EF4-FFF2-40B4-BE49-F238E27FC236}">
                  <a16:creationId xmlns:a16="http://schemas.microsoft.com/office/drawing/2014/main" id="{99D8D7EC-BBF3-554D-BC3C-2A3F9FF25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395423" y="4536153"/>
              <a:ext cx="1288752" cy="1519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888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concept plan: Theme lines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can we change about a line to show data?</a:t>
            </a:r>
          </a:p>
          <a:p>
            <a:r>
              <a:rPr lang="en-US" dirty="0"/>
              <a:t>The pattern of the line </a:t>
            </a:r>
          </a:p>
          <a:p>
            <a:endParaRPr lang="en-GB" dirty="0"/>
          </a:p>
        </p:txBody>
      </p:sp>
      <p:pic>
        <p:nvPicPr>
          <p:cNvPr id="7" name="Content Placeholder 32" title="lines with different dot-dash combinations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46234" y="2979638"/>
            <a:ext cx="3633531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7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can we change about a line to show data?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477" y="1825625"/>
            <a:ext cx="5181600" cy="4593836"/>
          </a:xfrm>
        </p:spPr>
        <p:txBody>
          <a:bodyPr/>
          <a:lstStyle/>
          <a:p>
            <a:r>
              <a:rPr lang="en-GB" dirty="0"/>
              <a:t>Thickness</a:t>
            </a:r>
          </a:p>
          <a:p>
            <a:r>
              <a:rPr lang="en-GB" dirty="0"/>
              <a:t>Angle</a:t>
            </a:r>
          </a:p>
          <a:p>
            <a:r>
              <a:rPr lang="en-GB" dirty="0"/>
              <a:t>End</a:t>
            </a:r>
          </a:p>
          <a:p>
            <a:r>
              <a:rPr lang="en-US" dirty="0"/>
              <a:t>There are many more (</a:t>
            </a:r>
            <a:r>
              <a:rPr lang="en-US" dirty="0" err="1"/>
              <a:t>colour</a:t>
            </a:r>
            <a:r>
              <a:rPr lang="en-US" dirty="0"/>
              <a:t> of the line, length of the line, bump in the line</a:t>
            </a:r>
            <a:endParaRPr lang="en-GB" dirty="0"/>
          </a:p>
        </p:txBody>
      </p:sp>
      <p:pic>
        <p:nvPicPr>
          <p:cNvPr id="8" name="Content Placeholder 7" title="Examples of different line styles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20497"/>
            <a:ext cx="5181600" cy="340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41E75-8D9B-D740-BD4C-3B96E880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TASK: Your </a:t>
            </a:r>
            <a:r>
              <a:rPr lang="en-US" b="1" dirty="0"/>
              <a:t>three</a:t>
            </a:r>
            <a:r>
              <a:rPr lang="en-US" dirty="0"/>
              <a:t> concept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0D102-5BA5-674F-AC19-399F72995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Choose a theme (or select from the options)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 the concept for your theme:</a:t>
            </a:r>
          </a:p>
          <a:p>
            <a:pPr lvl="1"/>
            <a:r>
              <a:rPr lang="en-US" dirty="0"/>
              <a:t>As many changes as you can think of shown in a </a:t>
            </a:r>
            <a:r>
              <a:rPr lang="en-US" dirty="0" err="1"/>
              <a:t>colour</a:t>
            </a:r>
            <a:r>
              <a:rPr lang="en-US" dirty="0"/>
              <a:t> sketch as in the examples we just looked at</a:t>
            </a:r>
          </a:p>
        </p:txBody>
      </p:sp>
    </p:spTree>
    <p:extLst>
      <p:ext uri="{BB962C8B-B14F-4D97-AF65-F5344CB8AC3E}">
        <p14:creationId xmlns:p14="http://schemas.microsoft.com/office/powerpoint/2010/main" val="163880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87BA-1A99-854B-BEE3-9F3CAFBE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Dividing your visualisation into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0B357-D726-9342-9D87-330160A9E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Now that we know how we can use our theme to show data, we are going to think about how we show our main focus in our visualisation.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This involves dividing the visualisation into sections (1 for each answer to the main focus questions.</a:t>
            </a:r>
          </a:p>
        </p:txBody>
      </p:sp>
    </p:spTree>
    <p:extLst>
      <p:ext uri="{BB962C8B-B14F-4D97-AF65-F5344CB8AC3E}">
        <p14:creationId xmlns:p14="http://schemas.microsoft.com/office/powerpoint/2010/main" val="1323995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ta Education in Schoo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4049"/>
      </a:accent1>
      <a:accent2>
        <a:srgbClr val="EAC036"/>
      </a:accent2>
      <a:accent3>
        <a:srgbClr val="6C587C"/>
      </a:accent3>
      <a:accent4>
        <a:srgbClr val="CE673B"/>
      </a:accent4>
      <a:accent5>
        <a:srgbClr val="6A9C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 Resources_2.potx" id="{612F2D31-96F5-4ACE-90A3-BC1520403F7B}" vid="{30D566B3-4892-4B67-A814-34C3065DB4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11B640723674A88567F1D0A6A478D" ma:contentTypeVersion="12" ma:contentTypeDescription="Create a new document." ma:contentTypeScope="" ma:versionID="aa97b1e9ebe20a19ed6db50d5b205034">
  <xsd:schema xmlns:xsd="http://www.w3.org/2001/XMLSchema" xmlns:xs="http://www.w3.org/2001/XMLSchema" xmlns:p="http://schemas.microsoft.com/office/2006/metadata/properties" xmlns:ns2="3f5ced86-acf9-4106-9bfe-b7f58564dbb7" xmlns:ns3="415d1151-ba9d-4af3-8064-fbed8c171f14" targetNamespace="http://schemas.microsoft.com/office/2006/metadata/properties" ma:root="true" ma:fieldsID="fdf953dfa08591af30e47534ead358b8" ns2:_="" ns3:_="">
    <xsd:import namespace="3f5ced86-acf9-4106-9bfe-b7f58564dbb7"/>
    <xsd:import namespace="415d1151-ba9d-4af3-8064-fbed8c171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ced86-acf9-4106-9bfe-b7f58564d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d1151-ba9d-4af3-8064-fbed8c171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2F03B4-CB9A-41D5-8B56-F2B085ED4F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ced86-acf9-4106-9bfe-b7f58564dbb7"/>
    <ds:schemaRef ds:uri="415d1151-ba9d-4af3-8064-fbed8c171f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FC2AF3-2042-40A1-AB50-2704763BE33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15d1151-ba9d-4af3-8064-fbed8c171f14"/>
    <ds:schemaRef ds:uri="3f5ced86-acf9-4106-9bfe-b7f58564dbb7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E0622E-DE1F-4174-ACD3-8DBC9765CE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 Resources_2</Template>
  <TotalTime>60</TotalTime>
  <Words>762</Words>
  <Application>Microsoft Office PowerPoint</Application>
  <PresentationFormat>Widescreen</PresentationFormat>
  <Paragraphs>88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Dear Data</vt:lpstr>
      <vt:lpstr>Learning Intentions &amp; Success Criteria</vt:lpstr>
      <vt:lpstr>Finding something interesting in the tally chart</vt:lpstr>
      <vt:lpstr>Planning your visualisation theme concept</vt:lpstr>
      <vt:lpstr>Example of concept plan: Theme leaves</vt:lpstr>
      <vt:lpstr>Example of concept plan: Theme lines</vt:lpstr>
      <vt:lpstr>What can we change about a line to show data?</vt:lpstr>
      <vt:lpstr>TASK: Your three concept designs</vt:lpstr>
      <vt:lpstr>Dividing your visualisation into sections</vt:lpstr>
      <vt:lpstr>STEP ONE: How many sections?</vt:lpstr>
      <vt:lpstr>STEP TWO: Sections to match the theme</vt:lpstr>
      <vt:lpstr>Piles of leaves as a theme</vt:lpstr>
      <vt:lpstr>Plants as a theme</vt:lpstr>
      <vt:lpstr>Summary of theme ideas</vt:lpstr>
      <vt:lpstr>Different ideas for different topics</vt:lpstr>
      <vt:lpstr>TASK: Create your own visualisation 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Dear Data</dc:title>
  <dc:creator>DOONAN Jenni</dc:creator>
  <cp:lastModifiedBy>Claire Sowton</cp:lastModifiedBy>
  <cp:revision>29</cp:revision>
  <dcterms:created xsi:type="dcterms:W3CDTF">2020-11-09T12:30:05Z</dcterms:created>
  <dcterms:modified xsi:type="dcterms:W3CDTF">2024-02-01T09:05:04Z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0x01010008911B640723674A88567F1D0A6A478D</vt:lpwstr>
  </property>
</Properties>
</file>