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1176" r:id="rId5"/>
    <p:sldId id="1177" r:id="rId6"/>
    <p:sldId id="1178" r:id="rId7"/>
    <p:sldId id="1228" r:id="rId8"/>
    <p:sldId id="1229" r:id="rId9"/>
    <p:sldId id="1230" r:id="rId10"/>
    <p:sldId id="1179" r:id="rId11"/>
    <p:sldId id="1183" r:id="rId12"/>
    <p:sldId id="11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895"/>
    <a:srgbClr val="FF0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788C6E61-4AAF-4763-86EA-543637FB95C8}"/>
    <pc:docChg chg="delSection">
      <pc:chgData name="Jasmeen Kanwal" userId="9df2191d-4a76-4739-9187-fbc8c3c0b1a2" providerId="ADAL" clId="{788C6E61-4AAF-4763-86EA-543637FB95C8}" dt="2024-03-22T15:56:29.597" v="0" actId="17851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7BD1-74FE-44A8-86C8-30FF09C63622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9C45-978F-413C-98AA-488DF50B9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3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24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>
          <a:extLst>
            <a:ext uri="{FF2B5EF4-FFF2-40B4-BE49-F238E27FC236}">
              <a16:creationId xmlns:a16="http://schemas.microsoft.com/office/drawing/2014/main" id="{74D7B0C2-1A24-7D4E-765B-31F4EB5D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:notes">
            <a:extLst>
              <a:ext uri="{FF2B5EF4-FFF2-40B4-BE49-F238E27FC236}">
                <a16:creationId xmlns:a16="http://schemas.microsoft.com/office/drawing/2014/main" id="{D7548D99-823A-D924-4D41-D131C5465B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:notes">
            <a:extLst>
              <a:ext uri="{FF2B5EF4-FFF2-40B4-BE49-F238E27FC236}">
                <a16:creationId xmlns:a16="http://schemas.microsoft.com/office/drawing/2014/main" id="{62EC71DB-8B12-0AB6-0CD9-9EDB28117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25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259237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EC5F5-C8FC-CEC0-5262-6802F675E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E85F6-BC81-840C-C3CC-6084E654C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95EBB-01D2-70EB-606A-63C2044DB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50443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5B6E8-B40E-2DE0-557B-D5381CB6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3439-8220-0427-D319-BC1B32F8F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16DC5-69E5-C03A-4F1C-74D030977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39885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3AC1F-C321-542F-0431-480A2B87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7AC48-1EA3-B5A3-3F4B-6B1AFF420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06967-BD07-F0CB-4D69-EB9465637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07573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3CAB-4C70-0D09-0EA1-2F74841D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BA529-8A7E-9931-E971-66B7A31F0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72449-416C-DDCD-C7B9-51851DEDE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389573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1C9CA-AE99-B895-030C-07100C77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E3AE-9DA4-CFD9-6E96-9A34B3A9E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91F5-830C-A0DE-6BBA-C4FC1F73C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17818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939C-CF22-A7C8-ACD5-E446BBCB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DA0CF-2630-6B9F-1BA6-14D534826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6C03D-8869-B337-1F81-511CBEF31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3958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-column">
  <p:cSld name="1_3-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76471" y="365125"/>
            <a:ext cx="10877130" cy="83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76470" y="1738240"/>
            <a:ext cx="10877129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Black">
  <p:cSld name="Testimonial_Black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1071476" y="2049787"/>
            <a:ext cx="9982604" cy="25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2"/>
          </p:nvPr>
        </p:nvSpPr>
        <p:spPr>
          <a:xfrm>
            <a:off x="1071477" y="4668163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27711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Headshot_Black">
  <p:cSld name="Testimonial_Headshot_Black"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1071476" y="1562685"/>
            <a:ext cx="5292748" cy="30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2"/>
          </p:nvPr>
        </p:nvSpPr>
        <p:spPr>
          <a:xfrm>
            <a:off x="1071477" y="4807022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640609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1"/>
          <p:cNvSpPr>
            <a:spLocks noGrp="1"/>
          </p:cNvSpPr>
          <p:nvPr>
            <p:ph type="pic" idx="3"/>
          </p:nvPr>
        </p:nvSpPr>
        <p:spPr>
          <a:xfrm>
            <a:off x="7806407" y="1516383"/>
            <a:ext cx="3314115" cy="3314115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78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stimonial_Headshot_Black">
  <p:cSld name="5_Testimonial_Headshot_Black"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2913" t="41280" r="49330" b="7572"/>
          <a:stretch/>
        </p:blipFill>
        <p:spPr>
          <a:xfrm rot="-5400000" flipH="1">
            <a:off x="8396035" y="457494"/>
            <a:ext cx="3844487" cy="292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5365606" y="3046397"/>
            <a:ext cx="4871589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2582366" cy="8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2"/>
          </p:nvPr>
        </p:nvSpPr>
        <p:spPr>
          <a:xfrm>
            <a:off x="5365606" y="3590333"/>
            <a:ext cx="4871589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3"/>
          </p:nvPr>
        </p:nvSpPr>
        <p:spPr>
          <a:xfrm>
            <a:off x="5365606" y="3990298"/>
            <a:ext cx="4871589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7" name="Google Shape;327;p32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2"/>
          <p:cNvSpPr>
            <a:spLocks noGrp="1"/>
          </p:cNvSpPr>
          <p:nvPr>
            <p:ph type="pic" idx="4"/>
          </p:nvPr>
        </p:nvSpPr>
        <p:spPr>
          <a:xfrm>
            <a:off x="576470" y="1516383"/>
            <a:ext cx="4411088" cy="4411088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31" name="Google Shape;331;p32"/>
          <p:cNvGrpSpPr/>
          <p:nvPr/>
        </p:nvGrpSpPr>
        <p:grpSpPr>
          <a:xfrm>
            <a:off x="7552121" y="4939838"/>
            <a:ext cx="2139259" cy="635936"/>
            <a:chOff x="5592976" y="430560"/>
            <a:chExt cx="3763297" cy="1118710"/>
          </a:xfrm>
        </p:grpSpPr>
        <p:sp>
          <p:nvSpPr>
            <p:cNvPr id="332" name="Google Shape;332;p32"/>
            <p:cNvSpPr/>
            <p:nvPr/>
          </p:nvSpPr>
          <p:spPr>
            <a:xfrm>
              <a:off x="6168095" y="432024"/>
              <a:ext cx="2636536" cy="1117246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6000">
                  <a:schemeClr val="accent2"/>
                </a:gs>
                <a:gs pos="71000">
                  <a:schemeClr val="accent6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92976" y="430560"/>
              <a:ext cx="1117246" cy="1117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32"/>
          <p:cNvSpPr/>
          <p:nvPr/>
        </p:nvSpPr>
        <p:spPr>
          <a:xfrm>
            <a:off x="10980428" y="3945510"/>
            <a:ext cx="635102" cy="635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5778449" y="4939837"/>
            <a:ext cx="635102" cy="63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92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Footer">
  <p:cSld name="Blank-Footer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4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4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98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-Footer">
  <p:cSld name="1_Title-Footer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564320" y="1840365"/>
            <a:ext cx="11024706" cy="396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0" name="Google Shape;370;p35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24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bg>
      <p:bgPr>
        <a:solidFill>
          <a:schemeClr val="dk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6211" b="38556"/>
          <a:stretch/>
        </p:blipFill>
        <p:spPr>
          <a:xfrm>
            <a:off x="10539761" y="-1"/>
            <a:ext cx="1292374" cy="323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593"/>
          <a:stretch/>
        </p:blipFill>
        <p:spPr>
          <a:xfrm>
            <a:off x="1" y="0"/>
            <a:ext cx="4831151" cy="550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/>
          <p:nvPr/>
        </p:nvSpPr>
        <p:spPr>
          <a:xfrm>
            <a:off x="10829932" y="4259969"/>
            <a:ext cx="573487" cy="573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577570" y="5859840"/>
            <a:ext cx="573487" cy="573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2295533" y="691667"/>
            <a:ext cx="573487" cy="573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ctrTitle"/>
          </p:nvPr>
        </p:nvSpPr>
        <p:spPr>
          <a:xfrm>
            <a:off x="2654967" y="2363906"/>
            <a:ext cx="6882066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subTitle" idx="1"/>
          </p:nvPr>
        </p:nvSpPr>
        <p:spPr>
          <a:xfrm>
            <a:off x="3730969" y="3521186"/>
            <a:ext cx="4730063" cy="7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4774" y="6257364"/>
            <a:ext cx="1282450" cy="35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67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hank you">
  <p:cSld name="5_Thank you">
    <p:bg>
      <p:bgPr>
        <a:solidFill>
          <a:schemeClr val="dk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7"/>
          <p:cNvGrpSpPr/>
          <p:nvPr/>
        </p:nvGrpSpPr>
        <p:grpSpPr>
          <a:xfrm>
            <a:off x="86" y="1549268"/>
            <a:ext cx="3514828" cy="573487"/>
            <a:chOff x="2508807" y="432023"/>
            <a:chExt cx="6847466" cy="1117246"/>
          </a:xfrm>
        </p:grpSpPr>
        <p:sp>
          <p:nvSpPr>
            <p:cNvPr id="384" name="Google Shape;384;p37"/>
            <p:cNvSpPr/>
            <p:nvPr/>
          </p:nvSpPr>
          <p:spPr>
            <a:xfrm>
              <a:off x="2508807" y="432023"/>
              <a:ext cx="6295827" cy="111724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ctrTitle"/>
          </p:nvPr>
        </p:nvSpPr>
        <p:spPr>
          <a:xfrm>
            <a:off x="508526" y="484175"/>
            <a:ext cx="5495772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383929" y="1641745"/>
            <a:ext cx="6116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pic>
        <p:nvPicPr>
          <p:cNvPr id="388" name="Google Shape;388;p37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37"/>
          <p:cNvSpPr txBox="1">
            <a:spLocks noGrp="1"/>
          </p:cNvSpPr>
          <p:nvPr>
            <p:ph type="body" idx="1"/>
          </p:nvPr>
        </p:nvSpPr>
        <p:spPr>
          <a:xfrm>
            <a:off x="7746671" y="2543175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body" idx="2"/>
          </p:nvPr>
        </p:nvSpPr>
        <p:spPr>
          <a:xfrm>
            <a:off x="7746671" y="2944867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3"/>
          </p:nvPr>
        </p:nvSpPr>
        <p:spPr>
          <a:xfrm>
            <a:off x="7746671" y="4372636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4"/>
          </p:nvPr>
        </p:nvSpPr>
        <p:spPr>
          <a:xfrm>
            <a:off x="7746671" y="3344832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body" idx="5"/>
          </p:nvPr>
        </p:nvSpPr>
        <p:spPr>
          <a:xfrm>
            <a:off x="7746671" y="4835354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37"/>
          <p:cNvSpPr txBox="1">
            <a:spLocks noGrp="1"/>
          </p:cNvSpPr>
          <p:nvPr>
            <p:ph type="body" idx="6"/>
          </p:nvPr>
        </p:nvSpPr>
        <p:spPr>
          <a:xfrm>
            <a:off x="7746671" y="5235319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37"/>
          <p:cNvSpPr>
            <a:spLocks noGrp="1"/>
          </p:cNvSpPr>
          <p:nvPr>
            <p:ph type="pic" idx="7"/>
          </p:nvPr>
        </p:nvSpPr>
        <p:spPr>
          <a:xfrm>
            <a:off x="5982974" y="2398015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37"/>
          <p:cNvSpPr>
            <a:spLocks noGrp="1"/>
          </p:cNvSpPr>
          <p:nvPr>
            <p:ph type="pic" idx="8"/>
          </p:nvPr>
        </p:nvSpPr>
        <p:spPr>
          <a:xfrm>
            <a:off x="5982974" y="4288502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99" name="Google Shape;399;p37"/>
          <p:cNvGrpSpPr/>
          <p:nvPr/>
        </p:nvGrpSpPr>
        <p:grpSpPr>
          <a:xfrm>
            <a:off x="8206655" y="0"/>
            <a:ext cx="3660252" cy="2241940"/>
            <a:chOff x="8734460" y="-29501"/>
            <a:chExt cx="3132448" cy="1918655"/>
          </a:xfrm>
        </p:grpSpPr>
        <p:grpSp>
          <p:nvGrpSpPr>
            <p:cNvPr id="400" name="Google Shape;400;p37"/>
            <p:cNvGrpSpPr/>
            <p:nvPr/>
          </p:nvGrpSpPr>
          <p:grpSpPr>
            <a:xfrm rot="5400000">
              <a:off x="8070792" y="634167"/>
              <a:ext cx="1818129" cy="490793"/>
              <a:chOff x="5217451" y="1061588"/>
              <a:chExt cx="4138821" cy="1117246"/>
            </a:xfrm>
          </p:grpSpPr>
          <p:sp>
            <p:nvSpPr>
              <p:cNvPr id="401" name="Google Shape;401;p37"/>
              <p:cNvSpPr/>
              <p:nvPr/>
            </p:nvSpPr>
            <p:spPr>
              <a:xfrm>
                <a:off x="5217451" y="1061589"/>
                <a:ext cx="3587184" cy="1117245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8239027" y="1061588"/>
                <a:ext cx="1117245" cy="11172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" name="Google Shape;403;p37"/>
            <p:cNvGrpSpPr/>
            <p:nvPr/>
          </p:nvGrpSpPr>
          <p:grpSpPr>
            <a:xfrm>
              <a:off x="10078282" y="208946"/>
              <a:ext cx="1788626" cy="490793"/>
              <a:chOff x="5284614" y="-7739"/>
              <a:chExt cx="4071659" cy="1117247"/>
            </a:xfrm>
          </p:grpSpPr>
          <p:sp>
            <p:nvSpPr>
              <p:cNvPr id="404" name="Google Shape;404;p37"/>
              <p:cNvSpPr/>
              <p:nvPr/>
            </p:nvSpPr>
            <p:spPr>
              <a:xfrm>
                <a:off x="5284614" y="-7739"/>
                <a:ext cx="3520020" cy="1117246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8239026" y="-7739"/>
                <a:ext cx="1117247" cy="111724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7"/>
            <p:cNvGrpSpPr/>
            <p:nvPr/>
          </p:nvGrpSpPr>
          <p:grpSpPr>
            <a:xfrm rot="-8100000">
              <a:off x="9612102" y="751161"/>
              <a:ext cx="2032650" cy="491290"/>
              <a:chOff x="5040073" y="742979"/>
              <a:chExt cx="4627161" cy="1118377"/>
            </a:xfrm>
          </p:grpSpPr>
          <p:sp>
            <p:nvSpPr>
              <p:cNvPr id="407" name="Google Shape;407;p37"/>
              <p:cNvSpPr/>
              <p:nvPr/>
            </p:nvSpPr>
            <p:spPr>
              <a:xfrm>
                <a:off x="5560818" y="742979"/>
                <a:ext cx="3554784" cy="1117245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1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8549987" y="742982"/>
                <a:ext cx="1117247" cy="11172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5040073" y="744110"/>
                <a:ext cx="1117245" cy="1117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37"/>
            <p:cNvSpPr/>
            <p:nvPr/>
          </p:nvSpPr>
          <p:spPr>
            <a:xfrm>
              <a:off x="9832886" y="1297836"/>
              <a:ext cx="490791" cy="4907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37"/>
          <p:cNvSpPr txBox="1">
            <a:spLocks noGrp="1"/>
          </p:cNvSpPr>
          <p:nvPr>
            <p:ph type="body" idx="9"/>
          </p:nvPr>
        </p:nvSpPr>
        <p:spPr>
          <a:xfrm>
            <a:off x="508526" y="2278018"/>
            <a:ext cx="5256810" cy="382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87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14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  <a:solidFill>
            <a:srgbClr val="EAC03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6A9CA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ver-01">
  <p:cSld name="8_Cover-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88620" y="1777629"/>
            <a:ext cx="6074810" cy="291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4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Footer">
  <p:cSld name="Title-Foot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43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stimonial_Headshot_Black">
  <p:cSld name="4_Testimonial_Headshot_Black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5365606" y="3046397"/>
            <a:ext cx="4871589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2582366" cy="8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2"/>
          </p:nvPr>
        </p:nvSpPr>
        <p:spPr>
          <a:xfrm>
            <a:off x="5365606" y="3590333"/>
            <a:ext cx="4871589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3"/>
          </p:nvPr>
        </p:nvSpPr>
        <p:spPr>
          <a:xfrm>
            <a:off x="5365606" y="3990298"/>
            <a:ext cx="4871589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5" name="Google Shape;145;p1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2913" t="41280" r="49330" b="7572"/>
          <a:stretch/>
        </p:blipFill>
        <p:spPr>
          <a:xfrm rot="-5400000" flipH="1">
            <a:off x="8396035" y="457494"/>
            <a:ext cx="3844487" cy="292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7"/>
          <p:cNvSpPr>
            <a:spLocks noGrp="1"/>
          </p:cNvSpPr>
          <p:nvPr>
            <p:ph type="pic" idx="4"/>
          </p:nvPr>
        </p:nvSpPr>
        <p:spPr>
          <a:xfrm>
            <a:off x="576470" y="1516383"/>
            <a:ext cx="4411088" cy="4411088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50" name="Google Shape;150;p17"/>
          <p:cNvGrpSpPr/>
          <p:nvPr/>
        </p:nvGrpSpPr>
        <p:grpSpPr>
          <a:xfrm>
            <a:off x="7552121" y="4939838"/>
            <a:ext cx="2139259" cy="635936"/>
            <a:chOff x="5592976" y="430560"/>
            <a:chExt cx="3763297" cy="1118710"/>
          </a:xfrm>
        </p:grpSpPr>
        <p:sp>
          <p:nvSpPr>
            <p:cNvPr id="151" name="Google Shape;151;p17"/>
            <p:cNvSpPr/>
            <p:nvPr/>
          </p:nvSpPr>
          <p:spPr>
            <a:xfrm>
              <a:off x="6168095" y="432024"/>
              <a:ext cx="2636536" cy="1117246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6000">
                  <a:schemeClr val="accent2"/>
                </a:gs>
                <a:gs pos="71000">
                  <a:schemeClr val="accent6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592976" y="430560"/>
              <a:ext cx="1117246" cy="1117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0980428" y="3945510"/>
            <a:ext cx="635102" cy="635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778449" y="4939837"/>
            <a:ext cx="635102" cy="63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1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01">
  <p:cSld name="Cover-0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 txBox="1">
            <a:spLocks noGrp="1"/>
          </p:cNvSpPr>
          <p:nvPr>
            <p:ph type="ctrTitle"/>
          </p:nvPr>
        </p:nvSpPr>
        <p:spPr>
          <a:xfrm>
            <a:off x="490218" y="1466284"/>
            <a:ext cx="5096389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1"/>
          </p:nvPr>
        </p:nvSpPr>
        <p:spPr>
          <a:xfrm>
            <a:off x="490219" y="6090259"/>
            <a:ext cx="5096388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9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>
            <a:spLocks noGrp="1"/>
          </p:cNvSpPr>
          <p:nvPr>
            <p:ph type="body" idx="2"/>
          </p:nvPr>
        </p:nvSpPr>
        <p:spPr>
          <a:xfrm>
            <a:off x="490219" y="4797876"/>
            <a:ext cx="5096388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05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-01">
  <p:cSld name="1_Cover-0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>
            <a:spLocks noGrp="1"/>
          </p:cNvSpPr>
          <p:nvPr>
            <p:ph type="ctrTitle"/>
          </p:nvPr>
        </p:nvSpPr>
        <p:spPr>
          <a:xfrm>
            <a:off x="490218" y="1466284"/>
            <a:ext cx="5096389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"/>
          </p:nvPr>
        </p:nvSpPr>
        <p:spPr>
          <a:xfrm>
            <a:off x="490219" y="6090259"/>
            <a:ext cx="5096388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9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>
            <a:spLocks noGrp="1"/>
          </p:cNvSpPr>
          <p:nvPr>
            <p:ph type="body" idx="2"/>
          </p:nvPr>
        </p:nvSpPr>
        <p:spPr>
          <a:xfrm>
            <a:off x="490219" y="4797876"/>
            <a:ext cx="5096388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0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ver-01">
  <p:cSld name="9_Cover-0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 txBox="1">
            <a:spLocks noGrp="1"/>
          </p:cNvSpPr>
          <p:nvPr>
            <p:ph type="ctrTitle"/>
          </p:nvPr>
        </p:nvSpPr>
        <p:spPr>
          <a:xfrm>
            <a:off x="388620" y="1253116"/>
            <a:ext cx="6989210" cy="245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1"/>
          </p:nvPr>
        </p:nvSpPr>
        <p:spPr>
          <a:xfrm>
            <a:off x="388620" y="3887806"/>
            <a:ext cx="6989210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27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ver-01">
  <p:cSld name="11_Cover-0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ctrTitle"/>
          </p:nvPr>
        </p:nvSpPr>
        <p:spPr>
          <a:xfrm>
            <a:off x="388620" y="1253116"/>
            <a:ext cx="6989210" cy="245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1"/>
          </p:nvPr>
        </p:nvSpPr>
        <p:spPr>
          <a:xfrm>
            <a:off x="388620" y="3887806"/>
            <a:ext cx="6989210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67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02">
  <p:cSld name="Intro-02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577516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2"/>
          </p:nvPr>
        </p:nvSpPr>
        <p:spPr>
          <a:xfrm>
            <a:off x="4379494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3"/>
          </p:nvPr>
        </p:nvSpPr>
        <p:spPr>
          <a:xfrm>
            <a:off x="8181473" y="2916928"/>
            <a:ext cx="1524000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4"/>
          </p:nvPr>
        </p:nvSpPr>
        <p:spPr>
          <a:xfrm>
            <a:off x="577516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5"/>
          </p:nvPr>
        </p:nvSpPr>
        <p:spPr>
          <a:xfrm>
            <a:off x="4379494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6"/>
          </p:nvPr>
        </p:nvSpPr>
        <p:spPr>
          <a:xfrm>
            <a:off x="8181472" y="3932866"/>
            <a:ext cx="2566737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6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-01">
  <p:cSld name="Numbered-0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577516" y="874059"/>
            <a:ext cx="10986955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2"/>
          </p:nvPr>
        </p:nvSpPr>
        <p:spPr>
          <a:xfrm>
            <a:off x="1371600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3"/>
          </p:nvPr>
        </p:nvSpPr>
        <p:spPr>
          <a:xfrm>
            <a:off x="1371600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4"/>
          </p:nvPr>
        </p:nvSpPr>
        <p:spPr>
          <a:xfrm>
            <a:off x="1371600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5"/>
          </p:nvPr>
        </p:nvSpPr>
        <p:spPr>
          <a:xfrm>
            <a:off x="1371600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body" idx="6"/>
          </p:nvPr>
        </p:nvSpPr>
        <p:spPr>
          <a:xfrm>
            <a:off x="6911789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7"/>
          </p:nvPr>
        </p:nvSpPr>
        <p:spPr>
          <a:xfrm>
            <a:off x="6911789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8"/>
          </p:nvPr>
        </p:nvSpPr>
        <p:spPr>
          <a:xfrm>
            <a:off x="6911789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9"/>
          </p:nvPr>
        </p:nvSpPr>
        <p:spPr>
          <a:xfrm>
            <a:off x="6911789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29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94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7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>
            <a:spLocks noGrp="1"/>
          </p:cNvSpPr>
          <p:nvPr>
            <p:ph type="ctrTitle"/>
          </p:nvPr>
        </p:nvSpPr>
        <p:spPr>
          <a:xfrm>
            <a:off x="702827" y="3211036"/>
            <a:ext cx="5618519" cy="227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4800"/>
              <a:t>Zero-Waste Data </a:t>
            </a:r>
            <a:r>
              <a:rPr lang="en-US" sz="4800" err="1"/>
              <a:t>Physicalisation</a:t>
            </a:r>
            <a:endParaRPr/>
          </a:p>
        </p:txBody>
      </p:sp>
      <p:pic>
        <p:nvPicPr>
          <p:cNvPr id="2" name="Picture 1" descr="A close up of text&#10;&#10;Description automatically generated">
            <a:extLst>
              <a:ext uri="{FF2B5EF4-FFF2-40B4-BE49-F238E27FC236}">
                <a16:creationId xmlns:a16="http://schemas.microsoft.com/office/drawing/2014/main" id="{6D5CB282-E4C6-2BD3-C123-B0C2D92C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68" y="709988"/>
            <a:ext cx="4532638" cy="20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>
          <a:extLst>
            <a:ext uri="{FF2B5EF4-FFF2-40B4-BE49-F238E27FC236}">
              <a16:creationId xmlns:a16="http://schemas.microsoft.com/office/drawing/2014/main" id="{689833AC-E28D-80D4-9379-A68FE9CA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AD130B-75E6-8FC4-3EFD-E070AA4FAED0}"/>
              </a:ext>
            </a:extLst>
          </p:cNvPr>
          <p:cNvSpPr/>
          <p:nvPr/>
        </p:nvSpPr>
        <p:spPr>
          <a:xfrm>
            <a:off x="6006164" y="0"/>
            <a:ext cx="61858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9" name="Google Shape;429;p40">
            <a:extLst>
              <a:ext uri="{FF2B5EF4-FFF2-40B4-BE49-F238E27FC236}">
                <a16:creationId xmlns:a16="http://schemas.microsoft.com/office/drawing/2014/main" id="{67D1CF35-8FF3-5591-AB1B-A53B023833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2827" y="3225474"/>
            <a:ext cx="5618519" cy="227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4800"/>
              <a:t>Zero-Waste Data </a:t>
            </a:r>
            <a:r>
              <a:rPr lang="en-US" sz="4800" err="1"/>
              <a:t>Physicalisation</a:t>
            </a:r>
            <a:endParaRPr/>
          </a:p>
        </p:txBody>
      </p:sp>
      <p:pic>
        <p:nvPicPr>
          <p:cNvPr id="2" name="Picture 1" descr="A close up of text&#10;&#10;Description automatically generated">
            <a:extLst>
              <a:ext uri="{FF2B5EF4-FFF2-40B4-BE49-F238E27FC236}">
                <a16:creationId xmlns:a16="http://schemas.microsoft.com/office/drawing/2014/main" id="{DBE75684-DC0A-CF64-0A87-D1E623D0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68" y="709988"/>
            <a:ext cx="4532638" cy="2011889"/>
          </a:xfrm>
          <a:prstGeom prst="rect">
            <a:avLst/>
          </a:prstGeom>
        </p:spPr>
      </p:pic>
      <p:pic>
        <p:nvPicPr>
          <p:cNvPr id="4" name="Picture 3" descr="A cartoon of a drink with a straw&#10;&#10;Description automatically generated">
            <a:extLst>
              <a:ext uri="{FF2B5EF4-FFF2-40B4-BE49-F238E27FC236}">
                <a16:creationId xmlns:a16="http://schemas.microsoft.com/office/drawing/2014/main" id="{C6568F52-0B13-2FAC-6270-A55D5AD64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0"/>
            <a:ext cx="6387164" cy="6387164"/>
          </a:xfrm>
          <a:prstGeom prst="rect">
            <a:avLst/>
          </a:prstGeom>
        </p:spPr>
      </p:pic>
      <p:sp>
        <p:nvSpPr>
          <p:cNvPr id="6" name="Google Shape;429;p40">
            <a:extLst>
              <a:ext uri="{FF2B5EF4-FFF2-40B4-BE49-F238E27FC236}">
                <a16:creationId xmlns:a16="http://schemas.microsoft.com/office/drawing/2014/main" id="{C5F027C5-EA06-C66C-7BB0-31EA8D17781D}"/>
              </a:ext>
            </a:extLst>
          </p:cNvPr>
          <p:cNvSpPr txBox="1">
            <a:spLocks/>
          </p:cNvSpPr>
          <p:nvPr/>
        </p:nvSpPr>
        <p:spPr>
          <a:xfrm>
            <a:off x="1872297" y="5423026"/>
            <a:ext cx="5618519" cy="923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…or Fizzy Data?!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14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11B7AD-CB67-F32B-1B12-E2EA60CE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8" y="477529"/>
            <a:ext cx="7506727" cy="1325563"/>
          </a:xfrm>
        </p:spPr>
        <p:txBody>
          <a:bodyPr/>
          <a:lstStyle/>
          <a:p>
            <a:pPr algn="ctr"/>
            <a:r>
              <a:rPr lang="en-GB" sz="3200"/>
              <a:t>Mean Appropriateness Ratings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BC732-4818-06EE-42F1-F042EEE62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" t="80126" r="1546" b="1961"/>
          <a:stretch/>
        </p:blipFill>
        <p:spPr>
          <a:xfrm>
            <a:off x="5699052" y="5293450"/>
            <a:ext cx="5494680" cy="6430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73836A-E99E-B816-FD63-61D712BBBF2E}"/>
              </a:ext>
            </a:extLst>
          </p:cNvPr>
          <p:cNvGraphicFramePr>
            <a:graphicFrameLocks noGrp="1"/>
          </p:cNvGraphicFramePr>
          <p:nvPr/>
        </p:nvGraphicFramePr>
        <p:xfrm>
          <a:off x="3520085" y="1182159"/>
          <a:ext cx="7673646" cy="38727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52394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902164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Kiss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Eat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Fight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Cry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Laugh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Class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Date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74288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Family dinner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Park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Job Interview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974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Lift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Toilets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DA575EF1-E01B-08FA-D2CB-1220F78EC540}"/>
              </a:ext>
            </a:extLst>
          </p:cNvPr>
          <p:cNvSpPr/>
          <p:nvPr/>
        </p:nvSpPr>
        <p:spPr>
          <a:xfrm rot="577343">
            <a:off x="695102" y="262074"/>
            <a:ext cx="3202841" cy="15304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Here’s your data!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3BE41C-B43C-EF4E-E4C7-F753CC950540}"/>
              </a:ext>
            </a:extLst>
          </p:cNvPr>
          <p:cNvSpPr/>
          <p:nvPr/>
        </p:nvSpPr>
        <p:spPr>
          <a:xfrm>
            <a:off x="784524" y="2326607"/>
            <a:ext cx="2540763" cy="174449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Pick one or two aspects, like a location or a behaviour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31285-4366-B6F7-705F-87C73F3DA941}"/>
              </a:ext>
            </a:extLst>
          </p:cNvPr>
          <p:cNvSpPr/>
          <p:nvPr/>
        </p:nvSpPr>
        <p:spPr>
          <a:xfrm>
            <a:off x="428631" y="4348299"/>
            <a:ext cx="3252549" cy="158816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Can you represent this information in a fun, interesting way?</a:t>
            </a:r>
          </a:p>
        </p:txBody>
      </p:sp>
    </p:spTree>
    <p:extLst>
      <p:ext uri="{BB962C8B-B14F-4D97-AF65-F5344CB8AC3E}">
        <p14:creationId xmlns:p14="http://schemas.microsoft.com/office/powerpoint/2010/main" val="117260594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10027-D366-52CD-9D03-824E73B8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2ABE44-393B-0A60-7325-5C12A047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r>
              <a:rPr lang="en-GB" sz="3200" dirty="0"/>
              <a:t>You could draw a data viz…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976EA5-1BEC-7B96-B448-733521F4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16069" r="15256" b="7931"/>
          <a:stretch/>
        </p:blipFill>
        <p:spPr bwMode="auto">
          <a:xfrm rot="5400000">
            <a:off x="5053354" y="818868"/>
            <a:ext cx="2365144" cy="31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CCAAE8-1C0F-2850-8B51-6E9D1327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7" y="1803091"/>
            <a:ext cx="3113388" cy="38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E936F7E-0094-490A-B8B6-1EE27F9FD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14866" r="8929" b="14728"/>
          <a:stretch/>
        </p:blipFill>
        <p:spPr bwMode="auto">
          <a:xfrm>
            <a:off x="4645950" y="3805261"/>
            <a:ext cx="3179952" cy="21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rawing of a person's stomach&#10;&#10;Description automatically generated">
            <a:extLst>
              <a:ext uri="{FF2B5EF4-FFF2-40B4-BE49-F238E27FC236}">
                <a16:creationId xmlns:a16="http://schemas.microsoft.com/office/drawing/2014/main" id="{1E16EB4B-69F6-4100-8BA2-5127AF389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40" t="8889" r="4982" b="24548"/>
          <a:stretch/>
        </p:blipFill>
        <p:spPr>
          <a:xfrm>
            <a:off x="8559567" y="1803092"/>
            <a:ext cx="2758818" cy="38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264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2CA3D-1583-117C-8B77-1DDDC1C2C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709FF0-7072-ABF1-806D-6840D1FC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 dirty="0"/>
              <a:t>You could make jewellery or a mobile…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DABCFC-496A-5467-AA81-D4CDFD0F4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t="10877" r="15720" b="20912"/>
          <a:stretch/>
        </p:blipFill>
        <p:spPr bwMode="auto">
          <a:xfrm>
            <a:off x="1317684" y="1684420"/>
            <a:ext cx="4271210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011BA26-361D-7443-915C-1EB603927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84" r="10193" b="13614"/>
          <a:stretch/>
        </p:blipFill>
        <p:spPr bwMode="auto">
          <a:xfrm>
            <a:off x="6386362" y="1684420"/>
            <a:ext cx="4990699" cy="32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39357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B2EB9-03B2-9F18-7079-A87061838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48DC0-DEAB-B593-6B5F-2C76C1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/>
              <a:t>You could make shapes…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BE0981-5F86-B208-2438-D33A7E9C6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16001" r="31068" b="10807"/>
          <a:stretch/>
        </p:blipFill>
        <p:spPr bwMode="auto">
          <a:xfrm rot="5400000">
            <a:off x="3095322" y="2067372"/>
            <a:ext cx="2839453" cy="50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F369B26-325C-F75A-77B4-9CF829F48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45684" r="21561" b="30105"/>
          <a:stretch/>
        </p:blipFill>
        <p:spPr bwMode="auto">
          <a:xfrm>
            <a:off x="5927556" y="1544970"/>
            <a:ext cx="5019575" cy="12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DCCBFE-1F40-C98D-FE3D-0D21C8558DA3}"/>
              </a:ext>
            </a:extLst>
          </p:cNvPr>
          <p:cNvSpPr txBox="1"/>
          <p:nvPr/>
        </p:nvSpPr>
        <p:spPr>
          <a:xfrm>
            <a:off x="1801127" y="1828323"/>
            <a:ext cx="3964405" cy="717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u="none" strike="noStrike">
                <a:effectLst/>
              </a:rPr>
              <a:t>Appropriate dinner behaviour as a napkin and napkin ring</a:t>
            </a:r>
            <a:endParaRPr lang="en-GB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44079-6F89-D7B4-6B6C-5B82E411A886}"/>
              </a:ext>
            </a:extLst>
          </p:cNvPr>
          <p:cNvSpPr txBox="1"/>
          <p:nvPr/>
        </p:nvSpPr>
        <p:spPr>
          <a:xfrm>
            <a:off x="7202904" y="4117338"/>
            <a:ext cx="2638928" cy="101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none" strike="noStrike">
                <a:effectLst/>
              </a:rPr>
              <a:t>Appropriate places to eat shown on a giant paper fork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5746819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D87F-6EDC-C760-70D3-722A457E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58348F-9695-676C-6B64-D6B1A3C5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/>
              <a:t>…or you could make sculptures!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9B8AD4-C577-FC31-A434-8FB8C182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841" r="8518" b="2386"/>
          <a:stretch/>
        </p:blipFill>
        <p:spPr bwMode="auto">
          <a:xfrm>
            <a:off x="8277727" y="1217597"/>
            <a:ext cx="3217598" cy="49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7E4D5C-614A-D4FE-4430-F754EE800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9789" r="7351" b="21965"/>
          <a:stretch/>
        </p:blipFill>
        <p:spPr bwMode="auto">
          <a:xfrm>
            <a:off x="324053" y="1216254"/>
            <a:ext cx="6554804" cy="36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99086-06CC-8CC3-9863-F085F8DA3841}"/>
              </a:ext>
            </a:extLst>
          </p:cNvPr>
          <p:cNvSpPr txBox="1"/>
          <p:nvPr/>
        </p:nvSpPr>
        <p:spPr>
          <a:xfrm>
            <a:off x="4316931" y="5461907"/>
            <a:ext cx="3881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u="none" strike="noStrike">
                <a:effectLst/>
              </a:rPr>
              <a:t>Appropriate behaviours in a lift, shown as different floors</a:t>
            </a:r>
            <a:endParaRPr lang="en-GB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3E7BB-5663-9B38-65D8-882A1C035744}"/>
              </a:ext>
            </a:extLst>
          </p:cNvPr>
          <p:cNvSpPr txBox="1"/>
          <p:nvPr/>
        </p:nvSpPr>
        <p:spPr>
          <a:xfrm>
            <a:off x="324053" y="4954075"/>
            <a:ext cx="36695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none" strike="noStrike">
                <a:effectLst/>
              </a:rPr>
              <a:t>Physical line graph showing appropriate things to do on a date or in class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095011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4AECC-8AA8-DFEA-DC9F-3245D7F6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044627-EF8C-6357-5A8F-9A376558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/>
              <a:t>Mean Appropriateness Ratings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2A1B9-629C-FAC8-540E-3AB31817C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" t="80126" r="1546" b="1961"/>
          <a:stretch/>
        </p:blipFill>
        <p:spPr>
          <a:xfrm>
            <a:off x="4438142" y="5251601"/>
            <a:ext cx="5494680" cy="6430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861B7C-7CB0-D774-BA1D-1E177321F372}"/>
              </a:ext>
            </a:extLst>
          </p:cNvPr>
          <p:cNvGraphicFramePr>
            <a:graphicFrameLocks noGrp="1"/>
          </p:cNvGraphicFramePr>
          <p:nvPr/>
        </p:nvGraphicFramePr>
        <p:xfrm>
          <a:off x="2259175" y="1140310"/>
          <a:ext cx="7673646" cy="38727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52394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902164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129772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Kiss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Eat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Fight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Cry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Laugh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Class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Date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74288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Bus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Family dinner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Park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Job Interview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Bar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974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Lift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Toilets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2118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7F101-08D4-CFEE-6444-5367BC25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drink with a straw&#10;&#10;Description automatically generated">
            <a:extLst>
              <a:ext uri="{FF2B5EF4-FFF2-40B4-BE49-F238E27FC236}">
                <a16:creationId xmlns:a16="http://schemas.microsoft.com/office/drawing/2014/main" id="{E724EE80-3C66-4EA3-04AB-0A0FB3DD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" y="88369"/>
            <a:ext cx="2334126" cy="23341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E5EA3C-BF66-6981-5CE0-55C9DCD06DE7}"/>
              </a:ext>
            </a:extLst>
          </p:cNvPr>
          <p:cNvSpPr/>
          <p:nvPr/>
        </p:nvSpPr>
        <p:spPr>
          <a:xfrm>
            <a:off x="6737684" y="3770696"/>
            <a:ext cx="4519061" cy="1778268"/>
          </a:xfrm>
          <a:prstGeom prst="roundRect">
            <a:avLst/>
          </a:prstGeom>
          <a:solidFill>
            <a:srgbClr val="F69895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materials could you gather to make your own zero waste physical data kits?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B5075D-C0EA-972F-2E69-B295727504C5}"/>
              </a:ext>
            </a:extLst>
          </p:cNvPr>
          <p:cNvSpPr/>
          <p:nvPr/>
        </p:nvSpPr>
        <p:spPr>
          <a:xfrm>
            <a:off x="6737685" y="1710890"/>
            <a:ext cx="4519060" cy="177826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other tables of data could you use with learners?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8CB472-F74B-2870-406F-AA629F2DE0E6}"/>
              </a:ext>
            </a:extLst>
          </p:cNvPr>
          <p:cNvSpPr/>
          <p:nvPr/>
        </p:nvSpPr>
        <p:spPr>
          <a:xfrm>
            <a:off x="1702292" y="1710890"/>
            <a:ext cx="4519060" cy="177826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Take a photo of your artwork. Please share it: @data_schools #fizzydata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5ECF1-AD6C-EBFF-5958-705E4A994183}"/>
              </a:ext>
            </a:extLst>
          </p:cNvPr>
          <p:cNvSpPr/>
          <p:nvPr/>
        </p:nvSpPr>
        <p:spPr>
          <a:xfrm>
            <a:off x="1702291" y="3770696"/>
            <a:ext cx="4519061" cy="17782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Tidy the materials back into the kit.  How much waste do you have that can’t be reused or recycled?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A0EF0BE-283B-EB87-36EE-4D7F80A4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/>
              <a:t>Finished?</a:t>
            </a:r>
          </a:p>
        </p:txBody>
      </p:sp>
    </p:spTree>
    <p:extLst>
      <p:ext uri="{BB962C8B-B14F-4D97-AF65-F5344CB8AC3E}">
        <p14:creationId xmlns:p14="http://schemas.microsoft.com/office/powerpoint/2010/main" val="72407723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Office Theme">
  <a:themeElements>
    <a:clrScheme name="Custom 8">
      <a:dk1>
        <a:srgbClr val="000000"/>
      </a:dk1>
      <a:lt1>
        <a:srgbClr val="FDFCFF"/>
      </a:lt1>
      <a:dk2>
        <a:srgbClr val="ADADAD"/>
      </a:dk2>
      <a:lt2>
        <a:srgbClr val="FF3C00"/>
      </a:lt2>
      <a:accent1>
        <a:srgbClr val="FE9900"/>
      </a:accent1>
      <a:accent2>
        <a:srgbClr val="9D1DB2"/>
      </a:accent2>
      <a:accent3>
        <a:srgbClr val="01D3FF"/>
      </a:accent3>
      <a:accent4>
        <a:srgbClr val="0E5DF8"/>
      </a:accent4>
      <a:accent5>
        <a:srgbClr val="5DF14D"/>
      </a:accent5>
      <a:accent6>
        <a:srgbClr val="F90696"/>
      </a:accent6>
      <a:hlink>
        <a:srgbClr val="0E5DF8"/>
      </a:hlink>
      <a:folHlink>
        <a:srgbClr val="0E5D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D9363-12E9-4146-BE8C-D2E4494FD92D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</ds:schemaRefs>
</ds:datastoreItem>
</file>

<file path=customXml/itemProps2.xml><?xml version="1.0" encoding="utf-8"?>
<ds:datastoreItem xmlns:ds="http://schemas.openxmlformats.org/officeDocument/2006/customXml" ds:itemID="{373D8004-272A-40E8-88B8-7C8779C680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3DF69-D824-48EB-9DB1-7E5999FC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478</Words>
  <Application>Microsoft Office PowerPoint</Application>
  <PresentationFormat>Widescreen</PresentationFormat>
  <Paragraphs>146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 Narrow</vt:lpstr>
      <vt:lpstr>Arial</vt:lpstr>
      <vt:lpstr>Calibri</vt:lpstr>
      <vt:lpstr>1_Office Theme</vt:lpstr>
      <vt:lpstr>Zero-Waste Data Physicalisation</vt:lpstr>
      <vt:lpstr>Zero-Waste Data Physicalisation</vt:lpstr>
      <vt:lpstr>Mean Appropriateness Ratings</vt:lpstr>
      <vt:lpstr>You could draw a data viz…</vt:lpstr>
      <vt:lpstr>You could make jewellery or a mobile…</vt:lpstr>
      <vt:lpstr>You could make shapes…</vt:lpstr>
      <vt:lpstr>…or you could make sculptures!</vt:lpstr>
      <vt:lpstr>Mean Appropriateness Ratings</vt:lpstr>
      <vt:lpstr>Finished?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Zero-Waste Data Physicalisation</dc:title>
  <dc:creator>Jasmeen Kanwal</dc:creator>
  <cp:lastModifiedBy>Jasmeen Kanwal</cp:lastModifiedBy>
  <cp:revision>2</cp:revision>
  <dcterms:created xsi:type="dcterms:W3CDTF">2024-03-22T15:50:13Z</dcterms:created>
  <dcterms:modified xsi:type="dcterms:W3CDTF">2024-03-22T15:56:32Z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</Properties>
</file>