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2F854C-4B1E-1391-6C3D-864C4DD345B1}" v="4" dt="2024-09-27T15:00:00.7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meen Kanwal" userId="S::jkanwal2@ed.ac.uk::9df2191d-4a76-4739-9187-fbc8c3c0b1a2" providerId="AD" clId="Web-{2D2F854C-4B1E-1391-6C3D-864C4DD345B1}"/>
    <pc:docChg chg="delSld">
      <pc:chgData name="Jasmeen Kanwal" userId="S::jkanwal2@ed.ac.uk::9df2191d-4a76-4739-9187-fbc8c3c0b1a2" providerId="AD" clId="Web-{2D2F854C-4B1E-1391-6C3D-864C4DD345B1}" dt="2024-09-27T15:00:00.724" v="3"/>
      <pc:docMkLst>
        <pc:docMk/>
      </pc:docMkLst>
      <pc:sldChg chg="del">
        <pc:chgData name="Jasmeen Kanwal" userId="S::jkanwal2@ed.ac.uk::9df2191d-4a76-4739-9187-fbc8c3c0b1a2" providerId="AD" clId="Web-{2D2F854C-4B1E-1391-6C3D-864C4DD345B1}" dt="2024-09-27T15:00:00.724" v="3"/>
        <pc:sldMkLst>
          <pc:docMk/>
          <pc:sldMk cId="2322061056" sldId="258"/>
        </pc:sldMkLst>
      </pc:sldChg>
      <pc:sldChg chg="del">
        <pc:chgData name="Jasmeen Kanwal" userId="S::jkanwal2@ed.ac.uk::9df2191d-4a76-4739-9187-fbc8c3c0b1a2" providerId="AD" clId="Web-{2D2F854C-4B1E-1391-6C3D-864C4DD345B1}" dt="2024-09-27T14:59:58.708" v="2"/>
        <pc:sldMkLst>
          <pc:docMk/>
          <pc:sldMk cId="1445060470" sldId="260"/>
        </pc:sldMkLst>
      </pc:sldChg>
      <pc:sldChg chg="del">
        <pc:chgData name="Jasmeen Kanwal" userId="S::jkanwal2@ed.ac.uk::9df2191d-4a76-4739-9187-fbc8c3c0b1a2" providerId="AD" clId="Web-{2D2F854C-4B1E-1391-6C3D-864C4DD345B1}" dt="2024-09-27T14:59:55.724" v="0"/>
        <pc:sldMkLst>
          <pc:docMk/>
          <pc:sldMk cId="1729483347" sldId="261"/>
        </pc:sldMkLst>
      </pc:sldChg>
      <pc:sldChg chg="del">
        <pc:chgData name="Jasmeen Kanwal" userId="S::jkanwal2@ed.ac.uk::9df2191d-4a76-4739-9187-fbc8c3c0b1a2" providerId="AD" clId="Web-{2D2F854C-4B1E-1391-6C3D-864C4DD345B1}" dt="2024-09-27T14:59:57.021" v="1"/>
        <pc:sldMkLst>
          <pc:docMk/>
          <pc:sldMk cId="3394818393" sldId="2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327D-1D62-404B-AFE7-24E1684FF9AA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BBBE-C06B-45B4-B2FC-DB3E3720A9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54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327D-1D62-404B-AFE7-24E1684FF9AA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BBBE-C06B-45B4-B2FC-DB3E3720A9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117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327D-1D62-404B-AFE7-24E1684FF9AA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BBBE-C06B-45B4-B2FC-DB3E3720A9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248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327D-1D62-404B-AFE7-24E1684FF9AA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BBBE-C06B-45B4-B2FC-DB3E3720A9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295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327D-1D62-404B-AFE7-24E1684FF9AA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BBBE-C06B-45B4-B2FC-DB3E3720A9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856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327D-1D62-404B-AFE7-24E1684FF9AA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BBBE-C06B-45B4-B2FC-DB3E3720A9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467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327D-1D62-404B-AFE7-24E1684FF9AA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BBBE-C06B-45B4-B2FC-DB3E3720A9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93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327D-1D62-404B-AFE7-24E1684FF9AA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BBBE-C06B-45B4-B2FC-DB3E3720A9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837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327D-1D62-404B-AFE7-24E1684FF9AA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BBBE-C06B-45B4-B2FC-DB3E3720A9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856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327D-1D62-404B-AFE7-24E1684FF9AA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BBBE-C06B-45B4-B2FC-DB3E3720A9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041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E327D-1D62-404B-AFE7-24E1684FF9AA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48BBBE-C06B-45B4-B2FC-DB3E3720A9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13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E327D-1D62-404B-AFE7-24E1684FF9AA}" type="datetimeFigureOut">
              <a:rPr lang="en-GB" smtClean="0"/>
              <a:t>27/09/2024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8BBBE-C06B-45B4-B2FC-DB3E3720A9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684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B27A9-923E-4DF6-8657-5890B6709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723" y="264968"/>
            <a:ext cx="5915025" cy="844195"/>
          </a:xfrm>
        </p:spPr>
        <p:txBody>
          <a:bodyPr>
            <a:normAutofit/>
          </a:bodyPr>
          <a:lstStyle/>
          <a:p>
            <a:r>
              <a:rPr lang="en-GB" sz="2800"/>
              <a:t>Agent Briefing logic puzzle</a:t>
            </a:r>
            <a:endParaRPr lang="en-GB" sz="32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DB6DFF-4FD3-47EF-A0DD-15A27C197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527" y="123805"/>
            <a:ext cx="1260323" cy="5594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576748-6292-4051-922A-5E2B8C238832}"/>
              </a:ext>
            </a:extLst>
          </p:cNvPr>
          <p:cNvSpPr txBox="1"/>
          <p:nvPr/>
        </p:nvSpPr>
        <p:spPr>
          <a:xfrm>
            <a:off x="270613" y="4974662"/>
            <a:ext cx="621206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/>
              <a:t>To solve the puzzle, you need to match each V.I.K.I.N.G. character with their </a:t>
            </a:r>
            <a:r>
              <a:rPr lang="en-GB" sz="1700" b="1"/>
              <a:t>expertise, location, </a:t>
            </a:r>
            <a:r>
              <a:rPr lang="en-GB" sz="1700"/>
              <a:t>and</a:t>
            </a:r>
            <a:r>
              <a:rPr lang="en-GB" sz="1700" b="1"/>
              <a:t> pet</a:t>
            </a:r>
            <a:r>
              <a:rPr lang="en-GB" sz="170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DBD619-0909-4206-9926-07BF51034D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354" y="5598130"/>
            <a:ext cx="545812" cy="5368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549680-0090-41A8-8837-73F4B94FC7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705" t="37066" r="2521" b="17384"/>
          <a:stretch/>
        </p:blipFill>
        <p:spPr>
          <a:xfrm>
            <a:off x="3158014" y="5521004"/>
            <a:ext cx="868380" cy="63748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33F33A7-56F5-4BCF-8E0C-8AFFA4430D22}"/>
              </a:ext>
            </a:extLst>
          </p:cNvPr>
          <p:cNvSpPr txBox="1"/>
          <p:nvPr/>
        </p:nvSpPr>
        <p:spPr>
          <a:xfrm>
            <a:off x="272723" y="1269495"/>
            <a:ext cx="615232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/>
              <a:t>In this activity, you will solve a </a:t>
            </a:r>
            <a:r>
              <a:rPr lang="en-GB" sz="1700" b="1"/>
              <a:t>logic grid puzzle.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27D4718-D462-4275-B0C0-8882D6442B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600" y="1623438"/>
            <a:ext cx="853608" cy="85360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635F774-EE02-44AE-B160-35CEF711CB6C}"/>
              </a:ext>
            </a:extLst>
          </p:cNvPr>
          <p:cNvSpPr txBox="1"/>
          <p:nvPr/>
        </p:nvSpPr>
        <p:spPr>
          <a:xfrm>
            <a:off x="270613" y="6322684"/>
            <a:ext cx="634527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/>
              <a:t>Read the clues </a:t>
            </a:r>
            <a:r>
              <a:rPr lang="en-GB" sz="1700"/>
              <a:t>to work out which boxes to put a tick or a cross in.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87AA28-9F32-464F-99D1-FD5385479472}"/>
              </a:ext>
            </a:extLst>
          </p:cNvPr>
          <p:cNvSpPr txBox="1"/>
          <p:nvPr/>
        </p:nvSpPr>
        <p:spPr>
          <a:xfrm>
            <a:off x="270613" y="2639346"/>
            <a:ext cx="636123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/>
              <a:t>You will get a</a:t>
            </a:r>
            <a:r>
              <a:rPr lang="en-GB" sz="1700" b="1"/>
              <a:t> worksheet </a:t>
            </a:r>
            <a:r>
              <a:rPr lang="en-GB" sz="1700"/>
              <a:t>with instructions. You will need a </a:t>
            </a:r>
            <a:r>
              <a:rPr lang="en-GB" sz="1700" b="1"/>
              <a:t>pencil.</a:t>
            </a:r>
            <a:r>
              <a:rPr lang="en-GB" sz="1700"/>
              <a:t>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BCADCEA-3B90-4DC0-A8D7-1D7CD8CBF82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9" t="28092" r="9713" b="14290"/>
          <a:stretch/>
        </p:blipFill>
        <p:spPr>
          <a:xfrm>
            <a:off x="2852920" y="4270237"/>
            <a:ext cx="567971" cy="58228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96C93EB-8496-4F31-834A-4024C20BE7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092" y="4215533"/>
            <a:ext cx="662959" cy="65306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DF92908-09A3-4308-866D-71E9B90881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69" y="6720725"/>
            <a:ext cx="545488" cy="54548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D71AF0C-B1E4-4B71-829C-BAB20846E7B1}"/>
              </a:ext>
            </a:extLst>
          </p:cNvPr>
          <p:cNvSpPr txBox="1"/>
          <p:nvPr/>
        </p:nvSpPr>
        <p:spPr>
          <a:xfrm>
            <a:off x="270613" y="7496597"/>
            <a:ext cx="55261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/>
              <a:t>Put a </a:t>
            </a:r>
            <a:r>
              <a:rPr lang="en-GB" sz="1700" b="1"/>
              <a:t>tick</a:t>
            </a:r>
            <a:r>
              <a:rPr lang="en-GB" sz="1700"/>
              <a:t> in the boxes where the row and column definitely </a:t>
            </a:r>
            <a:r>
              <a:rPr lang="en-GB" sz="1700" b="1"/>
              <a:t>do match</a:t>
            </a:r>
            <a:r>
              <a:rPr lang="en-GB" sz="1700"/>
              <a:t>.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A390F7D3-8F23-4AC3-9F01-69C06A143F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68" y="6666583"/>
            <a:ext cx="608714" cy="599629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F7E321D-092D-468C-91F3-FCAA019C439E}"/>
              </a:ext>
            </a:extLst>
          </p:cNvPr>
          <p:cNvGrpSpPr/>
          <p:nvPr/>
        </p:nvGrpSpPr>
        <p:grpSpPr>
          <a:xfrm>
            <a:off x="1346790" y="7901809"/>
            <a:ext cx="432383" cy="399160"/>
            <a:chOff x="4972487" y="8216390"/>
            <a:chExt cx="629323" cy="568157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923967B-7162-4FAD-B2B5-15684E1D3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2567" y="8256366"/>
              <a:ext cx="569243" cy="513276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6D33C88-2FC8-4017-8817-45285256955C}"/>
                </a:ext>
              </a:extLst>
            </p:cNvPr>
            <p:cNvSpPr/>
            <p:nvPr/>
          </p:nvSpPr>
          <p:spPr>
            <a:xfrm>
              <a:off x="4972487" y="8216390"/>
              <a:ext cx="606846" cy="568157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08E46DB-225A-49D9-92EC-886BD7115B24}"/>
              </a:ext>
            </a:extLst>
          </p:cNvPr>
          <p:cNvGrpSpPr/>
          <p:nvPr/>
        </p:nvGrpSpPr>
        <p:grpSpPr>
          <a:xfrm>
            <a:off x="1614523" y="8907990"/>
            <a:ext cx="416940" cy="399160"/>
            <a:chOff x="4990996" y="9048462"/>
            <a:chExt cx="606846" cy="568157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89823330-4589-49BA-9626-2A70927FD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3471" y="9115038"/>
              <a:ext cx="471333" cy="464471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76A278-62F6-4BD9-9A30-133B635020C4}"/>
                </a:ext>
              </a:extLst>
            </p:cNvPr>
            <p:cNvSpPr/>
            <p:nvPr/>
          </p:nvSpPr>
          <p:spPr>
            <a:xfrm>
              <a:off x="4990996" y="9048462"/>
              <a:ext cx="606846" cy="568157"/>
            </a:xfrm>
            <a:prstGeom prst="rect">
              <a:avLst/>
            </a:prstGeom>
            <a:no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id="{76AF873D-2C45-4515-9B6B-03F11156D2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H="1">
            <a:off x="5214335" y="3043442"/>
            <a:ext cx="554761" cy="554761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2EC02A4A-2C1C-4BDD-B062-36B99D84041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323383" y="5552713"/>
            <a:ext cx="582281" cy="58228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54DF01B-4339-4AA5-B0F6-121125A41B0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42104" y="2956571"/>
            <a:ext cx="554760" cy="78434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75F40CD0-38EC-4383-91AF-5F358B19CA7D}"/>
              </a:ext>
            </a:extLst>
          </p:cNvPr>
          <p:cNvSpPr txBox="1"/>
          <p:nvPr/>
        </p:nvSpPr>
        <p:spPr>
          <a:xfrm>
            <a:off x="270613" y="3937392"/>
            <a:ext cx="4551218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700"/>
              <a:t>You can work </a:t>
            </a:r>
            <a:r>
              <a:rPr lang="en-GB" sz="1700" b="1"/>
              <a:t>in a pair</a:t>
            </a:r>
            <a:r>
              <a:rPr lang="en-GB" sz="1700"/>
              <a:t> or </a:t>
            </a:r>
            <a:r>
              <a:rPr lang="en-GB" sz="1700" b="1"/>
              <a:t>by yourself.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7DAB201-B385-4660-9261-6464BE351D13}"/>
              </a:ext>
            </a:extLst>
          </p:cNvPr>
          <p:cNvSpPr txBox="1"/>
          <p:nvPr/>
        </p:nvSpPr>
        <p:spPr>
          <a:xfrm>
            <a:off x="270614" y="8525478"/>
            <a:ext cx="563153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700"/>
              <a:t>Put a </a:t>
            </a:r>
            <a:r>
              <a:rPr lang="en-GB" sz="1700" b="1"/>
              <a:t>cross</a:t>
            </a:r>
            <a:r>
              <a:rPr lang="en-GB" sz="1700"/>
              <a:t> in the boxes where the row and column definitely </a:t>
            </a:r>
            <a:r>
              <a:rPr lang="en-GB" sz="1700" b="1"/>
              <a:t>don’t match</a:t>
            </a:r>
            <a:r>
              <a:rPr lang="en-GB" sz="17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3686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911B640723674A88567F1D0A6A478D" ma:contentTypeVersion="18" ma:contentTypeDescription="Create a new document." ma:contentTypeScope="" ma:versionID="a428845fe3d4881e0a198dc7c9b0561f">
  <xsd:schema xmlns:xsd="http://www.w3.org/2001/XMLSchema" xmlns:xs="http://www.w3.org/2001/XMLSchema" xmlns:p="http://schemas.microsoft.com/office/2006/metadata/properties" xmlns:ns2="3f5ced86-acf9-4106-9bfe-b7f58564dbb7" xmlns:ns3="415d1151-ba9d-4af3-8064-fbed8c171f14" targetNamespace="http://schemas.microsoft.com/office/2006/metadata/properties" ma:root="true" ma:fieldsID="5d227dac0b4a3bc91bd0b5f386a95fd7" ns2:_="" ns3:_="">
    <xsd:import namespace="3f5ced86-acf9-4106-9bfe-b7f58564dbb7"/>
    <xsd:import namespace="415d1151-ba9d-4af3-8064-fbed8c171f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ced86-acf9-4106-9bfe-b7f58564db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54eff52-6b6d-4e5f-a3b0-187f185b1d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5d1151-ba9d-4af3-8064-fbed8c171f1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6471a26-5622-4910-a32f-9ed81c64676f}" ma:internalName="TaxCatchAll" ma:showField="CatchAllData" ma:web="415d1151-ba9d-4af3-8064-fbed8c171f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f5ced86-acf9-4106-9bfe-b7f58564dbb7">
      <Terms xmlns="http://schemas.microsoft.com/office/infopath/2007/PartnerControls"/>
    </lcf76f155ced4ddcb4097134ff3c332f>
    <TaxCatchAll xmlns="415d1151-ba9d-4af3-8064-fbed8c171f14" xsi:nil="true"/>
  </documentManagement>
</p:properties>
</file>

<file path=customXml/itemProps1.xml><?xml version="1.0" encoding="utf-8"?>
<ds:datastoreItem xmlns:ds="http://schemas.openxmlformats.org/officeDocument/2006/customXml" ds:itemID="{1CCFEC9B-3100-46BC-A7A4-23C5199F25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7E3D23-C690-4252-950D-237A3BBAD053}">
  <ds:schemaRefs>
    <ds:schemaRef ds:uri="3f5ced86-acf9-4106-9bfe-b7f58564dbb7"/>
    <ds:schemaRef ds:uri="415d1151-ba9d-4af3-8064-fbed8c171f1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F4310EE-8A86-4C0B-9FE6-A9020DE3EB5B}">
  <ds:schemaRefs>
    <ds:schemaRef ds:uri="3f5ced86-acf9-4106-9bfe-b7f58564dbb7"/>
    <ds:schemaRef ds:uri="415d1151-ba9d-4af3-8064-fbed8c171f14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A4 Paper (210x297 mm)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Agent Briefing logic puzzle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Jasmeen Kanwal</dc:creator>
  <cp:revision>1</cp:revision>
  <dcterms:created xsi:type="dcterms:W3CDTF">2024-02-09T17:27:47Z</dcterms:created>
  <dcterms:modified xsi:type="dcterms:W3CDTF">2024-09-27T15:00:11Z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0x01010008911B640723674A88567F1D0A6A478D</vt:lpwstr>
  </property>
  <property fmtid="{D5CDD505-2E9C-101B-9397-08002B2CF9AE}" pid="3" name="MediaServiceImageTags">
    <vt:lpwstr/>
  </property>
</Properties>
</file>