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46"/>
  </p:notesMasterIdLst>
  <p:sldIdLst>
    <p:sldId id="552" r:id="rId5"/>
    <p:sldId id="530" r:id="rId6"/>
    <p:sldId id="1005" r:id="rId7"/>
    <p:sldId id="1081" r:id="rId8"/>
    <p:sldId id="1062" r:id="rId9"/>
    <p:sldId id="1039" r:id="rId10"/>
    <p:sldId id="1036" r:id="rId11"/>
    <p:sldId id="625" r:id="rId12"/>
    <p:sldId id="1040" r:id="rId13"/>
    <p:sldId id="1054" r:id="rId14"/>
    <p:sldId id="1073" r:id="rId15"/>
    <p:sldId id="1042" r:id="rId16"/>
    <p:sldId id="1082" r:id="rId17"/>
    <p:sldId id="1055" r:id="rId18"/>
    <p:sldId id="1076" r:id="rId19"/>
    <p:sldId id="1077" r:id="rId20"/>
    <p:sldId id="1078" r:id="rId21"/>
    <p:sldId id="1045" r:id="rId22"/>
    <p:sldId id="1056" r:id="rId23"/>
    <p:sldId id="1058" r:id="rId24"/>
    <p:sldId id="1079" r:id="rId25"/>
    <p:sldId id="1080" r:id="rId26"/>
    <p:sldId id="1059" r:id="rId27"/>
    <p:sldId id="1060" r:id="rId28"/>
    <p:sldId id="1061" r:id="rId29"/>
    <p:sldId id="1083" r:id="rId30"/>
    <p:sldId id="1063" r:id="rId31"/>
    <p:sldId id="1068" r:id="rId32"/>
    <p:sldId id="590" r:id="rId33"/>
    <p:sldId id="686" r:id="rId34"/>
    <p:sldId id="609" r:id="rId35"/>
    <p:sldId id="670" r:id="rId36"/>
    <p:sldId id="641" r:id="rId37"/>
    <p:sldId id="1069" r:id="rId38"/>
    <p:sldId id="1070" r:id="rId39"/>
    <p:sldId id="1065" r:id="rId40"/>
    <p:sldId id="1071" r:id="rId41"/>
    <p:sldId id="1072" r:id="rId42"/>
    <p:sldId id="348" r:id="rId43"/>
    <p:sldId id="351" r:id="rId44"/>
    <p:sldId id="475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C09C914-9CEC-9300-D839-001D87C79C4D}" name="Emma Nylk" initials="EN" userId="S::emma@effini.com::55b2440a-9e28-4c70-bd2e-709c92f993be" providerId="AD"/>
  <p188:author id="{7208391E-158C-86D6-A16B-1B44961C402D}" name="Jo Watts" initials="JW" userId="S::jo.watts@effini.com::eea66f16-67e2-44e4-9e64-0beb12162bd8" providerId="AD"/>
  <p188:author id="{212F487B-0D66-C222-300F-3C6D775CDFF0}" name="Emma Nylk" initials="EN" userId="Emma Nylk" providerId="None"/>
  <p188:author id="{4DB380DD-4D2F-EB3D-9717-0B1786562343}" name="John Bell" initials="JB" userId="S::john@effini.com::f70f6676-4d37-4a98-a7ac-a82923374731" providerId="AD"/>
  <p188:author id="{351A98F0-2E9B-89FA-783A-4D0E4628B704}" name="John Bell" initials="JB" userId="S::john.bell@effini.com::f70f6676-4d37-4a98-a7ac-a8292337473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mma Nylk" initials="EN" lastIdx="14" clrIdx="0">
    <p:extLst>
      <p:ext uri="{19B8F6BF-5375-455C-9EA6-DF929625EA0E}">
        <p15:presenceInfo xmlns:p15="http://schemas.microsoft.com/office/powerpoint/2012/main" userId="Emma Nylk" providerId="None"/>
      </p:ext>
    </p:extLst>
  </p:cmAuthor>
  <p:cmAuthor id="2" name="John Bell" initials="JB" lastIdx="6" clrIdx="1">
    <p:extLst>
      <p:ext uri="{19B8F6BF-5375-455C-9EA6-DF929625EA0E}">
        <p15:presenceInfo xmlns:p15="http://schemas.microsoft.com/office/powerpoint/2012/main" userId="S::john@effini.com::f70f6676-4d37-4a98-a7ac-a829233747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673B"/>
    <a:srgbClr val="EAC036"/>
    <a:srgbClr val="6A9CA1"/>
    <a:srgbClr val="384049"/>
    <a:srgbClr val="6C58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5588BD-BC68-B243-9BFF-2BEA337A2E23}" v="1" dt="2022-10-25T13:53:33.3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Nylk" userId="55b2440a-9e28-4c70-bd2e-709c92f993be" providerId="ADAL" clId="{C83B28A6-3D45-4169-A885-9B3C6ED44470}"/>
    <pc:docChg chg="modSld">
      <pc:chgData name="Emma Nylk" userId="55b2440a-9e28-4c70-bd2e-709c92f993be" providerId="ADAL" clId="{C83B28A6-3D45-4169-A885-9B3C6ED44470}" dt="2022-10-17T07:20:10.061" v="4" actId="20577"/>
      <pc:docMkLst>
        <pc:docMk/>
      </pc:docMkLst>
      <pc:sldChg chg="modSp mod">
        <pc:chgData name="Emma Nylk" userId="55b2440a-9e28-4c70-bd2e-709c92f993be" providerId="ADAL" clId="{C83B28A6-3D45-4169-A885-9B3C6ED44470}" dt="2022-10-17T07:20:10.061" v="4" actId="20577"/>
        <pc:sldMkLst>
          <pc:docMk/>
          <pc:sldMk cId="3333363248" sldId="552"/>
        </pc:sldMkLst>
        <pc:spChg chg="mod">
          <ac:chgData name="Emma Nylk" userId="55b2440a-9e28-4c70-bd2e-709c92f993be" providerId="ADAL" clId="{C83B28A6-3D45-4169-A885-9B3C6ED44470}" dt="2022-10-17T07:20:10.061" v="4" actId="20577"/>
          <ac:spMkLst>
            <pc:docMk/>
            <pc:sldMk cId="3333363248" sldId="552"/>
            <ac:spMk id="3" creationId="{41B4B7AB-0A22-4861-BDA6-284B696F1EFE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Relationship Id="rId4" Type="http://schemas.openxmlformats.org/officeDocument/2006/relationships/image" Target="../media/image19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Relationship Id="rId4" Type="http://schemas.openxmlformats.org/officeDocument/2006/relationships/image" Target="../media/image1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AA10A3-C32F-46B1-A12A-1299BBE80328}" type="doc">
      <dgm:prSet loTypeId="urn:microsoft.com/office/officeart/2005/8/layout/pList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7B64F44-E541-4459-BCCF-1DA830618287}">
      <dgm:prSet phldrT="[Text]" custT="1"/>
      <dgm:spPr/>
      <dgm:t>
        <a:bodyPr/>
        <a:lstStyle/>
        <a:p>
          <a:r>
            <a:rPr lang="en-GB" sz="3200"/>
            <a:t>Metadata</a:t>
          </a:r>
        </a:p>
      </dgm:t>
    </dgm:pt>
    <dgm:pt modelId="{A09BD9F9-96A5-4B0E-B32B-CC313DE2CC73}" type="parTrans" cxnId="{859F5851-495E-4A47-8D4A-D95E6D26E2C1}">
      <dgm:prSet/>
      <dgm:spPr/>
      <dgm:t>
        <a:bodyPr/>
        <a:lstStyle/>
        <a:p>
          <a:endParaRPr lang="en-GB" sz="3200"/>
        </a:p>
      </dgm:t>
    </dgm:pt>
    <dgm:pt modelId="{CF5152F9-10B3-4B82-A7CE-D6040B403CC3}" type="sibTrans" cxnId="{859F5851-495E-4A47-8D4A-D95E6D26E2C1}">
      <dgm:prSet/>
      <dgm:spPr/>
      <dgm:t>
        <a:bodyPr/>
        <a:lstStyle/>
        <a:p>
          <a:endParaRPr lang="en-GB" sz="3200"/>
        </a:p>
      </dgm:t>
    </dgm:pt>
    <dgm:pt modelId="{EF9A013F-36E5-4481-8EE9-D306CDA612D0}">
      <dgm:prSet phldrT="[Text]" custT="1"/>
      <dgm:spPr/>
      <dgm:t>
        <a:bodyPr/>
        <a:lstStyle/>
        <a:p>
          <a:r>
            <a:rPr lang="en-GB" sz="3200"/>
            <a:t>Main data</a:t>
          </a:r>
        </a:p>
      </dgm:t>
    </dgm:pt>
    <dgm:pt modelId="{D3249F69-8BF6-4BFD-B177-7C244AC29E7B}" type="parTrans" cxnId="{D62B2E9C-5064-437C-9A7B-9CFCE7B6DB82}">
      <dgm:prSet/>
      <dgm:spPr/>
      <dgm:t>
        <a:bodyPr/>
        <a:lstStyle/>
        <a:p>
          <a:endParaRPr lang="en-GB" sz="3200"/>
        </a:p>
      </dgm:t>
    </dgm:pt>
    <dgm:pt modelId="{D5622AEC-6E1E-4A91-8921-BE280A8771B3}" type="sibTrans" cxnId="{D62B2E9C-5064-437C-9A7B-9CFCE7B6DB82}">
      <dgm:prSet/>
      <dgm:spPr/>
      <dgm:t>
        <a:bodyPr/>
        <a:lstStyle/>
        <a:p>
          <a:endParaRPr lang="en-GB" sz="3200"/>
        </a:p>
      </dgm:t>
    </dgm:pt>
    <dgm:pt modelId="{AAD11F0E-55C7-4D91-B1EE-057E91C4E143}">
      <dgm:prSet phldrT="[Text]" custT="1"/>
      <dgm:spPr/>
      <dgm:t>
        <a:bodyPr/>
        <a:lstStyle/>
        <a:p>
          <a:r>
            <a:rPr lang="en-GB" sz="3200"/>
            <a:t>Reference data</a:t>
          </a:r>
        </a:p>
      </dgm:t>
    </dgm:pt>
    <dgm:pt modelId="{1E734889-A122-41F2-8624-6DD5468068FA}" type="parTrans" cxnId="{4BF0181D-931B-4218-B8C4-8FAF8961335B}">
      <dgm:prSet/>
      <dgm:spPr/>
      <dgm:t>
        <a:bodyPr/>
        <a:lstStyle/>
        <a:p>
          <a:endParaRPr lang="en-GB"/>
        </a:p>
      </dgm:t>
    </dgm:pt>
    <dgm:pt modelId="{DCA132C8-FB2F-4C47-9D5B-9D392AE81966}" type="sibTrans" cxnId="{4BF0181D-931B-4218-B8C4-8FAF8961335B}">
      <dgm:prSet/>
      <dgm:spPr/>
      <dgm:t>
        <a:bodyPr/>
        <a:lstStyle/>
        <a:p>
          <a:endParaRPr lang="en-GB"/>
        </a:p>
      </dgm:t>
    </dgm:pt>
    <dgm:pt modelId="{05C46686-2982-4183-8E07-36824A0CA6C3}">
      <dgm:prSet phldrT="[Text]" custT="1"/>
      <dgm:spPr/>
      <dgm:t>
        <a:bodyPr/>
        <a:lstStyle/>
        <a:p>
          <a:r>
            <a:rPr lang="en-GB" sz="3200"/>
            <a:t>Transactional data</a:t>
          </a:r>
        </a:p>
      </dgm:t>
    </dgm:pt>
    <dgm:pt modelId="{C24CE71E-6B4D-480C-8303-712DBDC8EAC9}" type="parTrans" cxnId="{118A4016-E421-4E91-96C7-509937929294}">
      <dgm:prSet/>
      <dgm:spPr/>
      <dgm:t>
        <a:bodyPr/>
        <a:lstStyle/>
        <a:p>
          <a:endParaRPr lang="en-GB"/>
        </a:p>
      </dgm:t>
    </dgm:pt>
    <dgm:pt modelId="{B383B326-0B9F-4E68-B457-F33223B32EB7}" type="sibTrans" cxnId="{118A4016-E421-4E91-96C7-509937929294}">
      <dgm:prSet/>
      <dgm:spPr/>
      <dgm:t>
        <a:bodyPr/>
        <a:lstStyle/>
        <a:p>
          <a:endParaRPr lang="en-GB"/>
        </a:p>
      </dgm:t>
    </dgm:pt>
    <dgm:pt modelId="{F3C1321A-7F54-4665-AEFB-48A327B34951}" type="pres">
      <dgm:prSet presAssocID="{1EAA10A3-C32F-46B1-A12A-1299BBE80328}" presName="Name0" presStyleCnt="0">
        <dgm:presLayoutVars>
          <dgm:dir/>
          <dgm:resizeHandles val="exact"/>
        </dgm:presLayoutVars>
      </dgm:prSet>
      <dgm:spPr/>
    </dgm:pt>
    <dgm:pt modelId="{1E84CF64-8F54-4275-B6D1-FC01DF1F2E9C}" type="pres">
      <dgm:prSet presAssocID="{17B64F44-E541-4459-BCCF-1DA830618287}" presName="compNode" presStyleCnt="0"/>
      <dgm:spPr/>
    </dgm:pt>
    <dgm:pt modelId="{DD73D2E2-2CC2-47ED-A098-6632ABC0A2EB}" type="pres">
      <dgm:prSet presAssocID="{17B64F44-E541-4459-BCCF-1DA830618287}" presName="pict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ack of books"/>
        </a:ext>
      </dgm:extLst>
    </dgm:pt>
    <dgm:pt modelId="{640E0DC7-0BC6-43A6-A846-F2F801F4C503}" type="pres">
      <dgm:prSet presAssocID="{17B64F44-E541-4459-BCCF-1DA830618287}" presName="textRect" presStyleLbl="revTx" presStyleIdx="0" presStyleCnt="4">
        <dgm:presLayoutVars>
          <dgm:bulletEnabled val="1"/>
        </dgm:presLayoutVars>
      </dgm:prSet>
      <dgm:spPr/>
    </dgm:pt>
    <dgm:pt modelId="{087E6470-FA21-45EB-B55C-5BD3FB19AB6B}" type="pres">
      <dgm:prSet presAssocID="{CF5152F9-10B3-4B82-A7CE-D6040B403CC3}" presName="sibTrans" presStyleLbl="sibTrans2D1" presStyleIdx="0" presStyleCnt="0"/>
      <dgm:spPr/>
    </dgm:pt>
    <dgm:pt modelId="{82A9DF59-69AF-4BE2-BBC2-2E5E641E40EA}" type="pres">
      <dgm:prSet presAssocID="{AAD11F0E-55C7-4D91-B1EE-057E91C4E143}" presName="compNode" presStyleCnt="0"/>
      <dgm:spPr/>
    </dgm:pt>
    <dgm:pt modelId="{E28A784D-D288-4F47-A19C-9AE310782719}" type="pres">
      <dgm:prSet presAssocID="{AAD11F0E-55C7-4D91-B1EE-057E91C4E143}" presName="pictRect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Network with pins"/>
        </a:ext>
      </dgm:extLst>
    </dgm:pt>
    <dgm:pt modelId="{7C028147-3954-4BFB-AC29-ADC2985A9DF4}" type="pres">
      <dgm:prSet presAssocID="{AAD11F0E-55C7-4D91-B1EE-057E91C4E143}" presName="textRect" presStyleLbl="revTx" presStyleIdx="1" presStyleCnt="4">
        <dgm:presLayoutVars>
          <dgm:bulletEnabled val="1"/>
        </dgm:presLayoutVars>
      </dgm:prSet>
      <dgm:spPr/>
    </dgm:pt>
    <dgm:pt modelId="{7D320044-5EBC-4B5A-80BC-3D8A1063FC0B}" type="pres">
      <dgm:prSet presAssocID="{DCA132C8-FB2F-4C47-9D5B-9D392AE81966}" presName="sibTrans" presStyleLbl="sibTrans2D1" presStyleIdx="0" presStyleCnt="0"/>
      <dgm:spPr/>
    </dgm:pt>
    <dgm:pt modelId="{C2884FEB-952C-4463-B888-97FC8788D12A}" type="pres">
      <dgm:prSet presAssocID="{EF9A013F-36E5-4481-8EE9-D306CDA612D0}" presName="compNode" presStyleCnt="0"/>
      <dgm:spPr/>
    </dgm:pt>
    <dgm:pt modelId="{EAF0F70D-DE6F-407D-BBF2-D9EB70D39D99}" type="pres">
      <dgm:prSet presAssocID="{EF9A013F-36E5-4481-8EE9-D306CDA612D0}" presName="pictRect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1000" r="-11000"/>
          </a:stretch>
        </a:blipFill>
      </dgm:spPr>
    </dgm:pt>
    <dgm:pt modelId="{A7571A0E-2FFD-4F76-8FCC-C123E80424A9}" type="pres">
      <dgm:prSet presAssocID="{EF9A013F-36E5-4481-8EE9-D306CDA612D0}" presName="textRect" presStyleLbl="revTx" presStyleIdx="2" presStyleCnt="4">
        <dgm:presLayoutVars>
          <dgm:bulletEnabled val="1"/>
        </dgm:presLayoutVars>
      </dgm:prSet>
      <dgm:spPr/>
    </dgm:pt>
    <dgm:pt modelId="{A8392274-DA75-4A01-BEAA-ECFB8BDEE6F7}" type="pres">
      <dgm:prSet presAssocID="{D5622AEC-6E1E-4A91-8921-BE280A8771B3}" presName="sibTrans" presStyleLbl="sibTrans2D1" presStyleIdx="0" presStyleCnt="0"/>
      <dgm:spPr/>
    </dgm:pt>
    <dgm:pt modelId="{E86375BD-A62E-4C03-863C-767982815FCB}" type="pres">
      <dgm:prSet presAssocID="{05C46686-2982-4183-8E07-36824A0CA6C3}" presName="compNode" presStyleCnt="0"/>
      <dgm:spPr/>
    </dgm:pt>
    <dgm:pt modelId="{5A8CD3B7-FC08-41E6-BE95-6F798E688EB6}" type="pres">
      <dgm:prSet presAssocID="{05C46686-2982-4183-8E07-36824A0CA6C3}" presName="pictRect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ist of dates on a digital screen"/>
        </a:ext>
      </dgm:extLst>
    </dgm:pt>
    <dgm:pt modelId="{42A652CB-3C05-4CF9-B918-4BA3DFB60DE2}" type="pres">
      <dgm:prSet presAssocID="{05C46686-2982-4183-8E07-36824A0CA6C3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C074E606-050B-4933-A270-056B8A8C1D9A}" type="presOf" srcId="{CF5152F9-10B3-4B82-A7CE-D6040B403CC3}" destId="{087E6470-FA21-45EB-B55C-5BD3FB19AB6B}" srcOrd="0" destOrd="0" presId="urn:microsoft.com/office/officeart/2005/8/layout/pList1"/>
    <dgm:cxn modelId="{118A4016-E421-4E91-96C7-509937929294}" srcId="{1EAA10A3-C32F-46B1-A12A-1299BBE80328}" destId="{05C46686-2982-4183-8E07-36824A0CA6C3}" srcOrd="3" destOrd="0" parTransId="{C24CE71E-6B4D-480C-8303-712DBDC8EAC9}" sibTransId="{B383B326-0B9F-4E68-B457-F33223B32EB7}"/>
    <dgm:cxn modelId="{9214FA17-AFED-41A4-A4A6-84C41DC06930}" type="presOf" srcId="{AAD11F0E-55C7-4D91-B1EE-057E91C4E143}" destId="{7C028147-3954-4BFB-AC29-ADC2985A9DF4}" srcOrd="0" destOrd="0" presId="urn:microsoft.com/office/officeart/2005/8/layout/pList1"/>
    <dgm:cxn modelId="{4BF0181D-931B-4218-B8C4-8FAF8961335B}" srcId="{1EAA10A3-C32F-46B1-A12A-1299BBE80328}" destId="{AAD11F0E-55C7-4D91-B1EE-057E91C4E143}" srcOrd="1" destOrd="0" parTransId="{1E734889-A122-41F2-8624-6DD5468068FA}" sibTransId="{DCA132C8-FB2F-4C47-9D5B-9D392AE81966}"/>
    <dgm:cxn modelId="{95729248-BCBB-44E0-9EB6-8A0F17DA5AA6}" type="presOf" srcId="{1EAA10A3-C32F-46B1-A12A-1299BBE80328}" destId="{F3C1321A-7F54-4665-AEFB-48A327B34951}" srcOrd="0" destOrd="0" presId="urn:microsoft.com/office/officeart/2005/8/layout/pList1"/>
    <dgm:cxn modelId="{88FC0D4B-7EC1-45D8-AABD-00795F92DAD5}" type="presOf" srcId="{05C46686-2982-4183-8E07-36824A0CA6C3}" destId="{42A652CB-3C05-4CF9-B918-4BA3DFB60DE2}" srcOrd="0" destOrd="0" presId="urn:microsoft.com/office/officeart/2005/8/layout/pList1"/>
    <dgm:cxn modelId="{859F5851-495E-4A47-8D4A-D95E6D26E2C1}" srcId="{1EAA10A3-C32F-46B1-A12A-1299BBE80328}" destId="{17B64F44-E541-4459-BCCF-1DA830618287}" srcOrd="0" destOrd="0" parTransId="{A09BD9F9-96A5-4B0E-B32B-CC313DE2CC73}" sibTransId="{CF5152F9-10B3-4B82-A7CE-D6040B403CC3}"/>
    <dgm:cxn modelId="{5D8F006C-6FBD-4F28-9F11-E6D4C897A8BA}" type="presOf" srcId="{EF9A013F-36E5-4481-8EE9-D306CDA612D0}" destId="{A7571A0E-2FFD-4F76-8FCC-C123E80424A9}" srcOrd="0" destOrd="0" presId="urn:microsoft.com/office/officeart/2005/8/layout/pList1"/>
    <dgm:cxn modelId="{5E9D3870-E89B-4703-8C77-1CD59A726AE6}" type="presOf" srcId="{D5622AEC-6E1E-4A91-8921-BE280A8771B3}" destId="{A8392274-DA75-4A01-BEAA-ECFB8BDEE6F7}" srcOrd="0" destOrd="0" presId="urn:microsoft.com/office/officeart/2005/8/layout/pList1"/>
    <dgm:cxn modelId="{D62B2E9C-5064-437C-9A7B-9CFCE7B6DB82}" srcId="{1EAA10A3-C32F-46B1-A12A-1299BBE80328}" destId="{EF9A013F-36E5-4481-8EE9-D306CDA612D0}" srcOrd="2" destOrd="0" parTransId="{D3249F69-8BF6-4BFD-B177-7C244AC29E7B}" sibTransId="{D5622AEC-6E1E-4A91-8921-BE280A8771B3}"/>
    <dgm:cxn modelId="{355A7F9C-8273-46DC-8A18-58DAFDCD5AA2}" type="presOf" srcId="{DCA132C8-FB2F-4C47-9D5B-9D392AE81966}" destId="{7D320044-5EBC-4B5A-80BC-3D8A1063FC0B}" srcOrd="0" destOrd="0" presId="urn:microsoft.com/office/officeart/2005/8/layout/pList1"/>
    <dgm:cxn modelId="{B4C9E6D0-07C7-42D0-97F9-18D49E3C1640}" type="presOf" srcId="{17B64F44-E541-4459-BCCF-1DA830618287}" destId="{640E0DC7-0BC6-43A6-A846-F2F801F4C503}" srcOrd="0" destOrd="0" presId="urn:microsoft.com/office/officeart/2005/8/layout/pList1"/>
    <dgm:cxn modelId="{1564CDF7-D495-40EF-966D-CEC1D73FC0A9}" type="presParOf" srcId="{F3C1321A-7F54-4665-AEFB-48A327B34951}" destId="{1E84CF64-8F54-4275-B6D1-FC01DF1F2E9C}" srcOrd="0" destOrd="0" presId="urn:microsoft.com/office/officeart/2005/8/layout/pList1"/>
    <dgm:cxn modelId="{F114BDC8-69BB-437E-B95D-A2E4EBE2AD9E}" type="presParOf" srcId="{1E84CF64-8F54-4275-B6D1-FC01DF1F2E9C}" destId="{DD73D2E2-2CC2-47ED-A098-6632ABC0A2EB}" srcOrd="0" destOrd="0" presId="urn:microsoft.com/office/officeart/2005/8/layout/pList1"/>
    <dgm:cxn modelId="{0B8CE3FB-F7A5-49C9-BD97-C32614C9870B}" type="presParOf" srcId="{1E84CF64-8F54-4275-B6D1-FC01DF1F2E9C}" destId="{640E0DC7-0BC6-43A6-A846-F2F801F4C503}" srcOrd="1" destOrd="0" presId="urn:microsoft.com/office/officeart/2005/8/layout/pList1"/>
    <dgm:cxn modelId="{339E6662-4CE6-4F1C-A180-16A4B41FAEB1}" type="presParOf" srcId="{F3C1321A-7F54-4665-AEFB-48A327B34951}" destId="{087E6470-FA21-45EB-B55C-5BD3FB19AB6B}" srcOrd="1" destOrd="0" presId="urn:microsoft.com/office/officeart/2005/8/layout/pList1"/>
    <dgm:cxn modelId="{DCD75825-DA1B-4BA9-B5F1-6A0B6D6C99CE}" type="presParOf" srcId="{F3C1321A-7F54-4665-AEFB-48A327B34951}" destId="{82A9DF59-69AF-4BE2-BBC2-2E5E641E40EA}" srcOrd="2" destOrd="0" presId="urn:microsoft.com/office/officeart/2005/8/layout/pList1"/>
    <dgm:cxn modelId="{5D962CDF-2544-43E3-9906-6738DF377B6F}" type="presParOf" srcId="{82A9DF59-69AF-4BE2-BBC2-2E5E641E40EA}" destId="{E28A784D-D288-4F47-A19C-9AE310782719}" srcOrd="0" destOrd="0" presId="urn:microsoft.com/office/officeart/2005/8/layout/pList1"/>
    <dgm:cxn modelId="{D06286C5-7095-48A0-8A42-0E9302C19D84}" type="presParOf" srcId="{82A9DF59-69AF-4BE2-BBC2-2E5E641E40EA}" destId="{7C028147-3954-4BFB-AC29-ADC2985A9DF4}" srcOrd="1" destOrd="0" presId="urn:microsoft.com/office/officeart/2005/8/layout/pList1"/>
    <dgm:cxn modelId="{73DF0487-74E4-48FA-8A7A-5C4A82C26431}" type="presParOf" srcId="{F3C1321A-7F54-4665-AEFB-48A327B34951}" destId="{7D320044-5EBC-4B5A-80BC-3D8A1063FC0B}" srcOrd="3" destOrd="0" presId="urn:microsoft.com/office/officeart/2005/8/layout/pList1"/>
    <dgm:cxn modelId="{F32DEAE3-7467-421D-8D58-335400108997}" type="presParOf" srcId="{F3C1321A-7F54-4665-AEFB-48A327B34951}" destId="{C2884FEB-952C-4463-B888-97FC8788D12A}" srcOrd="4" destOrd="0" presId="urn:microsoft.com/office/officeart/2005/8/layout/pList1"/>
    <dgm:cxn modelId="{E8B93F6E-0161-495A-999B-E084AE398234}" type="presParOf" srcId="{C2884FEB-952C-4463-B888-97FC8788D12A}" destId="{EAF0F70D-DE6F-407D-BBF2-D9EB70D39D99}" srcOrd="0" destOrd="0" presId="urn:microsoft.com/office/officeart/2005/8/layout/pList1"/>
    <dgm:cxn modelId="{8FDE8CD6-5C3B-4B4C-81F3-89455911074A}" type="presParOf" srcId="{C2884FEB-952C-4463-B888-97FC8788D12A}" destId="{A7571A0E-2FFD-4F76-8FCC-C123E80424A9}" srcOrd="1" destOrd="0" presId="urn:microsoft.com/office/officeart/2005/8/layout/pList1"/>
    <dgm:cxn modelId="{E2A13182-5398-468B-87AE-724795419BEE}" type="presParOf" srcId="{F3C1321A-7F54-4665-AEFB-48A327B34951}" destId="{A8392274-DA75-4A01-BEAA-ECFB8BDEE6F7}" srcOrd="5" destOrd="0" presId="urn:microsoft.com/office/officeart/2005/8/layout/pList1"/>
    <dgm:cxn modelId="{50B8A066-880B-46B1-9A9C-D0BFA5008B2E}" type="presParOf" srcId="{F3C1321A-7F54-4665-AEFB-48A327B34951}" destId="{E86375BD-A62E-4C03-863C-767982815FCB}" srcOrd="6" destOrd="0" presId="urn:microsoft.com/office/officeart/2005/8/layout/pList1"/>
    <dgm:cxn modelId="{61124D01-7D11-46B4-ABFC-D34A5CF2F359}" type="presParOf" srcId="{E86375BD-A62E-4C03-863C-767982815FCB}" destId="{5A8CD3B7-FC08-41E6-BE95-6F798E688EB6}" srcOrd="0" destOrd="0" presId="urn:microsoft.com/office/officeart/2005/8/layout/pList1"/>
    <dgm:cxn modelId="{3A0D17F7-1934-42F4-B1A5-14A25887D071}" type="presParOf" srcId="{E86375BD-A62E-4C03-863C-767982815FCB}" destId="{42A652CB-3C05-4CF9-B918-4BA3DFB60DE2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73D2E2-2CC2-47ED-A098-6632ABC0A2EB}">
      <dsp:nvSpPr>
        <dsp:cNvPr id="0" name=""/>
        <dsp:cNvSpPr/>
      </dsp:nvSpPr>
      <dsp:spPr>
        <a:xfrm>
          <a:off x="5628" y="674767"/>
          <a:ext cx="2678309" cy="1845355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0E0DC7-0BC6-43A6-A846-F2F801F4C503}">
      <dsp:nvSpPr>
        <dsp:cNvPr id="0" name=""/>
        <dsp:cNvSpPr/>
      </dsp:nvSpPr>
      <dsp:spPr>
        <a:xfrm>
          <a:off x="5628" y="2520122"/>
          <a:ext cx="2678309" cy="9936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Metadata</a:t>
          </a:r>
        </a:p>
      </dsp:txBody>
      <dsp:txXfrm>
        <a:off x="5628" y="2520122"/>
        <a:ext cx="2678309" cy="993652"/>
      </dsp:txXfrm>
    </dsp:sp>
    <dsp:sp modelId="{E28A784D-D288-4F47-A19C-9AE310782719}">
      <dsp:nvSpPr>
        <dsp:cNvPr id="0" name=""/>
        <dsp:cNvSpPr/>
      </dsp:nvSpPr>
      <dsp:spPr>
        <a:xfrm>
          <a:off x="2951880" y="674767"/>
          <a:ext cx="2678309" cy="1845355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028147-3954-4BFB-AC29-ADC2985A9DF4}">
      <dsp:nvSpPr>
        <dsp:cNvPr id="0" name=""/>
        <dsp:cNvSpPr/>
      </dsp:nvSpPr>
      <dsp:spPr>
        <a:xfrm>
          <a:off x="2951880" y="2520122"/>
          <a:ext cx="2678309" cy="9936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Reference data</a:t>
          </a:r>
        </a:p>
      </dsp:txBody>
      <dsp:txXfrm>
        <a:off x="2951880" y="2520122"/>
        <a:ext cx="2678309" cy="993652"/>
      </dsp:txXfrm>
    </dsp:sp>
    <dsp:sp modelId="{EAF0F70D-DE6F-407D-BBF2-D9EB70D39D99}">
      <dsp:nvSpPr>
        <dsp:cNvPr id="0" name=""/>
        <dsp:cNvSpPr/>
      </dsp:nvSpPr>
      <dsp:spPr>
        <a:xfrm>
          <a:off x="5898133" y="674767"/>
          <a:ext cx="2678309" cy="1845355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1000" r="-1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571A0E-2FFD-4F76-8FCC-C123E80424A9}">
      <dsp:nvSpPr>
        <dsp:cNvPr id="0" name=""/>
        <dsp:cNvSpPr/>
      </dsp:nvSpPr>
      <dsp:spPr>
        <a:xfrm>
          <a:off x="5898133" y="2520122"/>
          <a:ext cx="2678309" cy="9936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Main data</a:t>
          </a:r>
        </a:p>
      </dsp:txBody>
      <dsp:txXfrm>
        <a:off x="5898133" y="2520122"/>
        <a:ext cx="2678309" cy="993652"/>
      </dsp:txXfrm>
    </dsp:sp>
    <dsp:sp modelId="{5A8CD3B7-FC08-41E6-BE95-6F798E688EB6}">
      <dsp:nvSpPr>
        <dsp:cNvPr id="0" name=""/>
        <dsp:cNvSpPr/>
      </dsp:nvSpPr>
      <dsp:spPr>
        <a:xfrm>
          <a:off x="8844386" y="674767"/>
          <a:ext cx="2678309" cy="1845355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A652CB-3C05-4CF9-B918-4BA3DFB60DE2}">
      <dsp:nvSpPr>
        <dsp:cNvPr id="0" name=""/>
        <dsp:cNvSpPr/>
      </dsp:nvSpPr>
      <dsp:spPr>
        <a:xfrm>
          <a:off x="8844386" y="2520122"/>
          <a:ext cx="2678309" cy="9936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Transactional data</a:t>
          </a:r>
        </a:p>
      </dsp:txBody>
      <dsp:txXfrm>
        <a:off x="8844386" y="2520122"/>
        <a:ext cx="2678309" cy="9936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32DFF-9A69-4CF3-905A-BFD153C5F59B}" type="datetimeFigureOut">
              <a:rPr lang="en-GB" smtClean="0"/>
              <a:t>25/10/2022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B2BEC-CF82-4C09-9201-E8A94A91E3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752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010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9236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253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7991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44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409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112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1363" y="636430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1363" y="311610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EF22CF6-B432-4127-8727-92509BF66A0B}"/>
              </a:ext>
            </a:extLst>
          </p:cNvPr>
          <p:cNvSpPr/>
          <p:nvPr userDrawn="1"/>
        </p:nvSpPr>
        <p:spPr>
          <a:xfrm>
            <a:off x="34539" y="5218747"/>
            <a:ext cx="1686758" cy="15989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47435ED-A21A-4866-AA1D-EB145468B534}"/>
              </a:ext>
            </a:extLst>
          </p:cNvPr>
          <p:cNvSpPr/>
          <p:nvPr userDrawn="1"/>
        </p:nvSpPr>
        <p:spPr>
          <a:xfrm>
            <a:off x="34539" y="5590029"/>
            <a:ext cx="1331532" cy="12276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4D59AAAB-7C6B-4DD6-B5A8-F0455718204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00819" y="5676630"/>
            <a:ext cx="959534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6A54839-DD7D-4D43-B7B4-5A74388EC6DD}"/>
              </a:ext>
            </a:extLst>
          </p:cNvPr>
          <p:cNvSpPr/>
          <p:nvPr userDrawn="1"/>
        </p:nvSpPr>
        <p:spPr>
          <a:xfrm>
            <a:off x="0" y="536348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64C9410-0E98-42B6-9A7D-82908C7919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4346" y="5693021"/>
            <a:ext cx="1922636" cy="853395"/>
          </a:xfrm>
          <a:prstGeom prst="rect">
            <a:avLst/>
          </a:prstGeom>
        </p:spPr>
      </p:pic>
      <p:pic>
        <p:nvPicPr>
          <p:cNvPr id="5" name="Picture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06D5327-B98E-4AC8-41A1-F53024B7D5F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6875" y="5621191"/>
            <a:ext cx="1618488" cy="104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26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25/10/2022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BBD0DA7-BBDB-4BF4-9DD1-BE8DCD03695B}"/>
              </a:ext>
            </a:extLst>
          </p:cNvPr>
          <p:cNvSpPr txBox="1">
            <a:spLocks/>
          </p:cNvSpPr>
          <p:nvPr userDrawn="1"/>
        </p:nvSpPr>
        <p:spPr>
          <a:xfrm>
            <a:off x="142043" y="365124"/>
            <a:ext cx="11913833" cy="1325563"/>
          </a:xfrm>
          <a:prstGeom prst="rect">
            <a:avLst/>
          </a:prstGeom>
          <a:noFill/>
          <a:ln w="38100">
            <a:solidFill>
              <a:srgbClr val="6A9CA1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912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FCF9DCF-4425-4748-A316-CF0BFB290CE0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6C587C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r>
              <a:rPr lang="en-US"/>
              <a:t>Definition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25/10/2022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C91017B-A279-4B83-A84B-B79DBB7D7C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927225"/>
            <a:ext cx="8686800" cy="41100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1" name="Graphic 10" descr="An open book">
            <a:extLst>
              <a:ext uri="{FF2B5EF4-FFF2-40B4-BE49-F238E27FC236}">
                <a16:creationId xmlns:a16="http://schemas.microsoft.com/office/drawing/2014/main" id="{C1209097-37ED-4D22-A6B8-01560ED36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18704" y="-19660"/>
            <a:ext cx="2095129" cy="2095129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226216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25/10/2022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71C459A-0EA2-4F58-B130-CE5FAD9E3065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CE673B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75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D668AE1-2F2B-4D17-A393-76B469763C0F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EAC036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25/10/2022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Graphic 6" descr="Person with idea with solid fill">
            <a:extLst>
              <a:ext uri="{FF2B5EF4-FFF2-40B4-BE49-F238E27FC236}">
                <a16:creationId xmlns:a16="http://schemas.microsoft.com/office/drawing/2014/main" id="{E25AACE2-3951-471B-8CFA-5CCC751F5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43460" y="477175"/>
            <a:ext cx="1067540" cy="106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690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6DF6F-4D60-4FD1-8EA1-73321BFA1540}" type="datetimeFigureOut">
              <a:rPr lang="en-GB" smtClean="0"/>
              <a:t>25/10/2022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62" r:id="rId2"/>
    <p:sldLayoutId id="2147483672" r:id="rId3"/>
    <p:sldLayoutId id="2147483674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aggle.com/" TargetMode="Externa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1.png"/><Relationship Id="rId7" Type="http://schemas.openxmlformats.org/officeDocument/2006/relationships/hyperlink" Target="https://creativecommons.org/licenses/by-nc-sa/4.0/" TargetMode="External"/><Relationship Id="rId2" Type="http://schemas.openxmlformats.org/officeDocument/2006/relationships/hyperlink" Target="https://creativecommons.org/licenses/by-nc/4.0/legalcod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nc/4.0/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81916"/>
            <a:ext cx="9144000" cy="1647084"/>
          </a:xfrm>
        </p:spPr>
        <p:txBody>
          <a:bodyPr>
            <a:normAutofit/>
          </a:bodyPr>
          <a:lstStyle/>
          <a:p>
            <a:r>
              <a:rPr lang="en-GB"/>
              <a:t>Caring for your data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B4B7AB-0A22-4861-BDA6-284B696F1EFE}"/>
              </a:ext>
            </a:extLst>
          </p:cNvPr>
          <p:cNvSpPr txBox="1"/>
          <p:nvPr/>
        </p:nvSpPr>
        <p:spPr>
          <a:xfrm>
            <a:off x="9523379" y="5076084"/>
            <a:ext cx="2668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b="1"/>
              <a:t>Version: 1.0</a:t>
            </a:r>
          </a:p>
        </p:txBody>
      </p:sp>
    </p:spTree>
    <p:extLst>
      <p:ext uri="{BB962C8B-B14F-4D97-AF65-F5344CB8AC3E}">
        <p14:creationId xmlns:p14="http://schemas.microsoft.com/office/powerpoint/2010/main" val="3333363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446AF-5B6D-4AC6-89AE-7B017DFEF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054832-E3B3-42BD-8545-6C2EF772C4C4}"/>
              </a:ext>
            </a:extLst>
          </p:cNvPr>
          <p:cNvSpPr txBox="1"/>
          <p:nvPr/>
        </p:nvSpPr>
        <p:spPr>
          <a:xfrm>
            <a:off x="316628" y="1803492"/>
            <a:ext cx="11558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These are examples of reference datasets.</a:t>
            </a:r>
          </a:p>
          <a:p>
            <a:endParaRPr lang="en-GB" sz="1100"/>
          </a:p>
          <a:p>
            <a:r>
              <a:rPr lang="en-GB" sz="2400"/>
              <a:t>Reference data is often </a:t>
            </a:r>
            <a:r>
              <a:rPr lang="en-GB" sz="2400" b="1"/>
              <a:t>tightly controlled </a:t>
            </a:r>
            <a:r>
              <a:rPr lang="en-GB" sz="2400"/>
              <a:t>to reduce data quality issues and rarely changes.  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DA0FFACB-4E27-0F82-E0C9-8BDB41150D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263824"/>
              </p:ext>
            </p:extLst>
          </p:nvPr>
        </p:nvGraphicFramePr>
        <p:xfrm>
          <a:off x="433006" y="2905920"/>
          <a:ext cx="484371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7783">
                  <a:extLst>
                    <a:ext uri="{9D8B030D-6E8A-4147-A177-3AD203B41FA5}">
                      <a16:colId xmlns:a16="http://schemas.microsoft.com/office/drawing/2014/main" val="1780371683"/>
                    </a:ext>
                  </a:extLst>
                </a:gridCol>
                <a:gridCol w="2795927">
                  <a:extLst>
                    <a:ext uri="{9D8B030D-6E8A-4147-A177-3AD203B41FA5}">
                      <a16:colId xmlns:a16="http://schemas.microsoft.com/office/drawing/2014/main" val="3907742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course_number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unit_title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367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J2HN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Data Citizenship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869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J2G2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Data Science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578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HY2C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Computer Programming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042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H9E2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Data Security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00725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0E88310-C9CE-E759-4AD2-8FD61FA6D4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6677"/>
              </p:ext>
            </p:extLst>
          </p:nvPr>
        </p:nvGraphicFramePr>
        <p:xfrm>
          <a:off x="6510090" y="2912291"/>
          <a:ext cx="4843710" cy="370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7783">
                  <a:extLst>
                    <a:ext uri="{9D8B030D-6E8A-4147-A177-3AD203B41FA5}">
                      <a16:colId xmlns:a16="http://schemas.microsoft.com/office/drawing/2014/main" val="1780371683"/>
                    </a:ext>
                  </a:extLst>
                </a:gridCol>
                <a:gridCol w="2795927">
                  <a:extLst>
                    <a:ext uri="{9D8B030D-6E8A-4147-A177-3AD203B41FA5}">
                      <a16:colId xmlns:a16="http://schemas.microsoft.com/office/drawing/2014/main" val="3907742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airport_code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location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367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EDI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Edinburgh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869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GLA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Glasgow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578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ABZ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Aberdeen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042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INV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Inverness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007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DND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Dundee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894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BRR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Barra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7007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PIK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Glasgow Prestwick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6969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SYY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Stornoway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046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PSL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Perth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0508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8357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156DEC6-BDEA-9229-7F51-E313E1CEBB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097762" y="4257368"/>
            <a:ext cx="1374483" cy="1199535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3A0AD80-1481-CC8B-A717-02952D42FE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8958417" y="4624786"/>
            <a:ext cx="1060654" cy="832117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841C69C-6EC1-D1B4-D870-E7282D9F9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Example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6DD28F0-1BC7-6867-E5DA-AA17BA2A39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335220"/>
              </p:ext>
            </p:extLst>
          </p:nvPr>
        </p:nvGraphicFramePr>
        <p:xfrm>
          <a:off x="7178684" y="2399746"/>
          <a:ext cx="4843710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7783">
                  <a:extLst>
                    <a:ext uri="{9D8B030D-6E8A-4147-A177-3AD203B41FA5}">
                      <a16:colId xmlns:a16="http://schemas.microsoft.com/office/drawing/2014/main" val="1780371683"/>
                    </a:ext>
                  </a:extLst>
                </a:gridCol>
                <a:gridCol w="2795927">
                  <a:extLst>
                    <a:ext uri="{9D8B030D-6E8A-4147-A177-3AD203B41FA5}">
                      <a16:colId xmlns:a16="http://schemas.microsoft.com/office/drawing/2014/main" val="3907742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airport_code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location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367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EDI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Edinburgh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6869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GLA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Glasgow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578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ABZ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Aberdeen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042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INV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Inverness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007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DND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Dundee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889447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31FB52B-4B8D-AB45-9916-DA4ABBC3DF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452244"/>
              </p:ext>
            </p:extLst>
          </p:nvPr>
        </p:nvGraphicFramePr>
        <p:xfrm>
          <a:off x="169606" y="2585166"/>
          <a:ext cx="4605278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4432">
                  <a:extLst>
                    <a:ext uri="{9D8B030D-6E8A-4147-A177-3AD203B41FA5}">
                      <a16:colId xmlns:a16="http://schemas.microsoft.com/office/drawing/2014/main" val="1780371683"/>
                    </a:ext>
                  </a:extLst>
                </a:gridCol>
                <a:gridCol w="1522381">
                  <a:extLst>
                    <a:ext uri="{9D8B030D-6E8A-4147-A177-3AD203B41FA5}">
                      <a16:colId xmlns:a16="http://schemas.microsoft.com/office/drawing/2014/main" val="339432940"/>
                    </a:ext>
                  </a:extLst>
                </a:gridCol>
                <a:gridCol w="1848465">
                  <a:extLst>
                    <a:ext uri="{9D8B030D-6E8A-4147-A177-3AD203B41FA5}">
                      <a16:colId xmlns:a16="http://schemas.microsoft.com/office/drawing/2014/main" val="3473707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flight_id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airport_code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departure_time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367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LS825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EDI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06:45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6869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BA8945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ABZ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08:35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578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FR568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ABZ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09:15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042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EZ6589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DND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10:30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00725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CE1D1CA-57F4-538E-0981-B701A5D6F9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979360"/>
              </p:ext>
            </p:extLst>
          </p:nvPr>
        </p:nvGraphicFramePr>
        <p:xfrm>
          <a:off x="2545325" y="4892808"/>
          <a:ext cx="6413092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6657">
                  <a:extLst>
                    <a:ext uri="{9D8B030D-6E8A-4147-A177-3AD203B41FA5}">
                      <a16:colId xmlns:a16="http://schemas.microsoft.com/office/drawing/2014/main" val="1780371683"/>
                    </a:ext>
                  </a:extLst>
                </a:gridCol>
                <a:gridCol w="1512791">
                  <a:extLst>
                    <a:ext uri="{9D8B030D-6E8A-4147-A177-3AD203B41FA5}">
                      <a16:colId xmlns:a16="http://schemas.microsoft.com/office/drawing/2014/main" val="339432940"/>
                    </a:ext>
                  </a:extLst>
                </a:gridCol>
                <a:gridCol w="1836822">
                  <a:extLst>
                    <a:ext uri="{9D8B030D-6E8A-4147-A177-3AD203B41FA5}">
                      <a16:colId xmlns:a16="http://schemas.microsoft.com/office/drawing/2014/main" val="3473707506"/>
                    </a:ext>
                  </a:extLst>
                </a:gridCol>
                <a:gridCol w="1836822">
                  <a:extLst>
                    <a:ext uri="{9D8B030D-6E8A-4147-A177-3AD203B41FA5}">
                      <a16:colId xmlns:a16="http://schemas.microsoft.com/office/drawing/2014/main" val="3449417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flight_id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airport_code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err="1"/>
                        <a:t>departure_time</a:t>
                      </a:r>
                      <a:endParaRPr lang="en-GB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/>
                        <a:t>location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8367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LS825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EDI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06:45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Edinburgh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6869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BA8945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ABZ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08:35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Aberdeen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578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FR568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ABZ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09:15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Aberdeen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042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EZ6589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DND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10:30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Dundee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007253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A333335-C497-85A5-EB62-693AD5BC9A32}"/>
              </a:ext>
            </a:extLst>
          </p:cNvPr>
          <p:cNvSpPr txBox="1"/>
          <p:nvPr/>
        </p:nvSpPr>
        <p:spPr>
          <a:xfrm>
            <a:off x="169606" y="1843496"/>
            <a:ext cx="11513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Reference datasets are used to link information to other datasets.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3AD33F-CE88-55D1-AF01-5C663DFE4173}"/>
              </a:ext>
            </a:extLst>
          </p:cNvPr>
          <p:cNvSpPr txBox="1"/>
          <p:nvPr/>
        </p:nvSpPr>
        <p:spPr>
          <a:xfrm>
            <a:off x="9321643" y="4719371"/>
            <a:ext cx="276163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/>
              <a:t>The airport location comes from the reference dataset</a:t>
            </a:r>
          </a:p>
        </p:txBody>
      </p:sp>
    </p:spTree>
    <p:extLst>
      <p:ext uri="{BB962C8B-B14F-4D97-AF65-F5344CB8AC3E}">
        <p14:creationId xmlns:p14="http://schemas.microsoft.com/office/powerpoint/2010/main" val="1159353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B06B8-3D05-0D9A-22DF-643531311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9BC053-B11D-1DD9-C98C-B5FD8641DBE9}"/>
              </a:ext>
            </a:extLst>
          </p:cNvPr>
          <p:cNvSpPr txBox="1"/>
          <p:nvPr/>
        </p:nvSpPr>
        <p:spPr>
          <a:xfrm>
            <a:off x="2379664" y="2633469"/>
            <a:ext cx="7432672" cy="3183850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Main data</a:t>
            </a:r>
          </a:p>
          <a:p>
            <a:pPr algn="ctr">
              <a:spcAft>
                <a:spcPts val="600"/>
              </a:spcAft>
            </a:pPr>
            <a:r>
              <a:rPr lang="en-US" sz="4400">
                <a:ea typeface="Calibri" panose="020F0502020204030204" pitchFamily="34" charset="0"/>
                <a:cs typeface="Times New Roman (Body CS)"/>
              </a:rPr>
              <a:t>Dataset that contains the core information that is important to an </a:t>
            </a:r>
            <a:r>
              <a:rPr lang="en-GB" sz="4400">
                <a:ea typeface="Calibri" panose="020F0502020204030204" pitchFamily="34" charset="0"/>
                <a:cs typeface="Times New Roman (Body CS)"/>
              </a:rPr>
              <a:t>organisation</a:t>
            </a:r>
            <a:endParaRPr lang="en-GB" sz="4400">
              <a:effectLst/>
              <a:ea typeface="Calibri" panose="020F0502020204030204" pitchFamily="34" charset="0"/>
              <a:cs typeface="Times New Roman (Body CS)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97FFF3-815F-4630-4C9E-A57964684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585" r="21585"/>
          <a:stretch/>
        </p:blipFill>
        <p:spPr>
          <a:xfrm>
            <a:off x="9161420" y="2275661"/>
            <a:ext cx="1080000" cy="1080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38532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BF652-6A9F-38B4-5B9E-6BAAC45ED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4C500D-D8D7-7F37-625C-18F2C977B3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587" y="2064876"/>
            <a:ext cx="5553000" cy="45718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/>
              <a:t>The European Space Agency would store information about their rockets in the main datasets such as,</a:t>
            </a:r>
          </a:p>
          <a:p>
            <a:pPr marL="0" indent="0">
              <a:buNone/>
            </a:pPr>
            <a:endParaRPr lang="en-GB"/>
          </a:p>
          <a:p>
            <a:r>
              <a:rPr lang="en-GB"/>
              <a:t>Name of rocket</a:t>
            </a:r>
          </a:p>
          <a:p>
            <a:r>
              <a:rPr lang="en-GB"/>
              <a:t>Fuel source</a:t>
            </a:r>
          </a:p>
          <a:p>
            <a:r>
              <a:rPr lang="en-GB"/>
              <a:t>Size</a:t>
            </a:r>
          </a:p>
          <a:p>
            <a:r>
              <a:rPr lang="en-GB"/>
              <a:t>Year built</a:t>
            </a:r>
          </a:p>
          <a:p>
            <a:r>
              <a:rPr lang="en-GB"/>
              <a:t>Planned destination (e.g. moon)</a:t>
            </a:r>
          </a:p>
          <a:p>
            <a:endParaRPr lang="en-GB"/>
          </a:p>
        </p:txBody>
      </p:sp>
      <p:pic>
        <p:nvPicPr>
          <p:cNvPr id="5" name="Picture 4" descr="A toy rocket flying out of the computer">
            <a:extLst>
              <a:ext uri="{FF2B5EF4-FFF2-40B4-BE49-F238E27FC236}">
                <a16:creationId xmlns:a16="http://schemas.microsoft.com/office/drawing/2014/main" id="{5C63E3FF-1D51-C0B4-A404-B6404EFFB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2413" y="2148194"/>
            <a:ext cx="5553000" cy="37020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33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446AF-5B6D-4AC6-89AE-7B017DFEF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054832-E3B3-42BD-8545-6C2EF772C4C4}"/>
              </a:ext>
            </a:extLst>
          </p:cNvPr>
          <p:cNvSpPr txBox="1"/>
          <p:nvPr/>
        </p:nvSpPr>
        <p:spPr>
          <a:xfrm>
            <a:off x="110151" y="1893192"/>
            <a:ext cx="1024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Main data contains core information that used by other datasets. </a:t>
            </a:r>
          </a:p>
          <a:p>
            <a:endParaRPr lang="en-GB" sz="2400"/>
          </a:p>
          <a:p>
            <a:r>
              <a:rPr lang="en-GB" sz="2400"/>
              <a:t>As it is used by other datasets it needs to be accurate and up to date. 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FB182F-81C1-38AE-3594-C1D4CA5BEE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523796"/>
              </p:ext>
            </p:extLst>
          </p:nvPr>
        </p:nvGraphicFramePr>
        <p:xfrm>
          <a:off x="3010056" y="3292475"/>
          <a:ext cx="6171888" cy="320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8871">
                  <a:extLst>
                    <a:ext uri="{9D8B030D-6E8A-4147-A177-3AD203B41FA5}">
                      <a16:colId xmlns:a16="http://schemas.microsoft.com/office/drawing/2014/main" val="3349590271"/>
                    </a:ext>
                  </a:extLst>
                </a:gridCol>
                <a:gridCol w="1662113">
                  <a:extLst>
                    <a:ext uri="{9D8B030D-6E8A-4147-A177-3AD203B41FA5}">
                      <a16:colId xmlns:a16="http://schemas.microsoft.com/office/drawing/2014/main" val="2784282604"/>
                    </a:ext>
                  </a:extLst>
                </a:gridCol>
                <a:gridCol w="1633927">
                  <a:extLst>
                    <a:ext uri="{9D8B030D-6E8A-4147-A177-3AD203B41FA5}">
                      <a16:colId xmlns:a16="http://schemas.microsoft.com/office/drawing/2014/main" val="1432801594"/>
                    </a:ext>
                  </a:extLst>
                </a:gridCol>
                <a:gridCol w="956977">
                  <a:extLst>
                    <a:ext uri="{9D8B030D-6E8A-4147-A177-3AD203B41FA5}">
                      <a16:colId xmlns:a16="http://schemas.microsoft.com/office/drawing/2014/main" val="2490054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err="1"/>
                        <a:t>student_id</a:t>
                      </a:r>
                      <a:endParaRPr lang="en-GB" sz="24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err="1"/>
                        <a:t>first_name</a:t>
                      </a:r>
                      <a:endParaRPr lang="en-GB" sz="24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err="1"/>
                        <a:t>last_name</a:t>
                      </a:r>
                      <a:endParaRPr lang="en-GB" sz="24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/>
                        <a:t>house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/>
                        <a:t>2022456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/>
                        <a:t>Harry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Potter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/>
                        <a:t>2017564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/>
                        <a:t>Hermione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Granger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/>
                        <a:t>6589214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/>
                        <a:t>Draco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Malfoy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/>
                        <a:t>5654724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/>
                        <a:t>Luna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Lovegood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5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/>
                        <a:t>4547121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/>
                        <a:t>Ron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Weasley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9093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/>
                        <a:t>7787454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/>
                        <a:t>Cedric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Diggory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1862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2805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1C051-A323-E45F-FD0C-B59743281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Main data vs. reference data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4512CCD-3DA3-E3E9-C991-300970EC99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594736"/>
              </p:ext>
            </p:extLst>
          </p:nvPr>
        </p:nvGraphicFramePr>
        <p:xfrm>
          <a:off x="371303" y="3235788"/>
          <a:ext cx="6171888" cy="320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8871">
                  <a:extLst>
                    <a:ext uri="{9D8B030D-6E8A-4147-A177-3AD203B41FA5}">
                      <a16:colId xmlns:a16="http://schemas.microsoft.com/office/drawing/2014/main" val="3349590271"/>
                    </a:ext>
                  </a:extLst>
                </a:gridCol>
                <a:gridCol w="1662113">
                  <a:extLst>
                    <a:ext uri="{9D8B030D-6E8A-4147-A177-3AD203B41FA5}">
                      <a16:colId xmlns:a16="http://schemas.microsoft.com/office/drawing/2014/main" val="2784282604"/>
                    </a:ext>
                  </a:extLst>
                </a:gridCol>
                <a:gridCol w="1633927">
                  <a:extLst>
                    <a:ext uri="{9D8B030D-6E8A-4147-A177-3AD203B41FA5}">
                      <a16:colId xmlns:a16="http://schemas.microsoft.com/office/drawing/2014/main" val="1432801594"/>
                    </a:ext>
                  </a:extLst>
                </a:gridCol>
                <a:gridCol w="956977">
                  <a:extLst>
                    <a:ext uri="{9D8B030D-6E8A-4147-A177-3AD203B41FA5}">
                      <a16:colId xmlns:a16="http://schemas.microsoft.com/office/drawing/2014/main" val="2490054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err="1"/>
                        <a:t>student_id</a:t>
                      </a:r>
                      <a:endParaRPr lang="en-GB" sz="24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err="1"/>
                        <a:t>first_name</a:t>
                      </a:r>
                      <a:endParaRPr lang="en-GB" sz="24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err="1"/>
                        <a:t>last_name</a:t>
                      </a:r>
                      <a:endParaRPr lang="en-GB" sz="24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/>
                        <a:t>house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/>
                        <a:t>2022456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/>
                        <a:t>Harry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Potter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/>
                        <a:t>2017564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/>
                        <a:t>Hermione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Granger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/>
                        <a:t>6589214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/>
                        <a:t>Draco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Malfoy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/>
                        <a:t>5654724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/>
                        <a:t>Luna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Lovegood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5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/>
                        <a:t>4547121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/>
                        <a:t>Ron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Weasley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9093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/>
                        <a:t>7787454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/>
                        <a:t>Cedric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Diggory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186283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18BAC17-F7C0-5E72-52E6-EB7C8C541756}"/>
              </a:ext>
            </a:extLst>
          </p:cNvPr>
          <p:cNvSpPr txBox="1"/>
          <p:nvPr/>
        </p:nvSpPr>
        <p:spPr>
          <a:xfrm>
            <a:off x="275303" y="1769085"/>
            <a:ext cx="117102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The biggest difference between main and reference data is that reference data is tightly controlled and is rarely changes. Main data is added to and kept up to date.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2C6A77A-7B52-61F5-17E5-B1EEEA5243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005102"/>
              </p:ext>
            </p:extLst>
          </p:nvPr>
        </p:nvGraphicFramePr>
        <p:xfrm>
          <a:off x="7290620" y="3232612"/>
          <a:ext cx="4435287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0568">
                  <a:extLst>
                    <a:ext uri="{9D8B030D-6E8A-4147-A177-3AD203B41FA5}">
                      <a16:colId xmlns:a16="http://schemas.microsoft.com/office/drawing/2014/main" val="2490054176"/>
                    </a:ext>
                  </a:extLst>
                </a:gridCol>
                <a:gridCol w="1642686">
                  <a:extLst>
                    <a:ext uri="{9D8B030D-6E8A-4147-A177-3AD203B41FA5}">
                      <a16:colId xmlns:a16="http://schemas.microsoft.com/office/drawing/2014/main" val="3646890563"/>
                    </a:ext>
                  </a:extLst>
                </a:gridCol>
                <a:gridCol w="1832033">
                  <a:extLst>
                    <a:ext uri="{9D8B030D-6E8A-4147-A177-3AD203B41FA5}">
                      <a16:colId xmlns:a16="http://schemas.microsoft.com/office/drawing/2014/main" val="271713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/>
                        <a:t>house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/>
                        <a:t>name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/>
                        <a:t>animal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Gryffindor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Lion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Hufflepuff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Badger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Slytherin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Snake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Ravenclaw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Eagle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51027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35AE971-372B-D92E-500D-F56230D90037}"/>
              </a:ext>
            </a:extLst>
          </p:cNvPr>
          <p:cNvSpPr txBox="1"/>
          <p:nvPr/>
        </p:nvSpPr>
        <p:spPr>
          <a:xfrm>
            <a:off x="275304" y="2832502"/>
            <a:ext cx="5820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/>
              <a:t>Main dataset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329ABB-F738-C27A-D28E-A1EC3039B26F}"/>
              </a:ext>
            </a:extLst>
          </p:cNvPr>
          <p:cNvSpPr txBox="1"/>
          <p:nvPr/>
        </p:nvSpPr>
        <p:spPr>
          <a:xfrm>
            <a:off x="7290620" y="2832502"/>
            <a:ext cx="4530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/>
              <a:t>Reference dataset</a:t>
            </a:r>
          </a:p>
        </p:txBody>
      </p:sp>
    </p:spTree>
    <p:extLst>
      <p:ext uri="{BB962C8B-B14F-4D97-AF65-F5344CB8AC3E}">
        <p14:creationId xmlns:p14="http://schemas.microsoft.com/office/powerpoint/2010/main" val="35809126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FC091-B1A2-5A19-AA84-300CAC67F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509D6E-201E-CEE0-56E4-EEDF6EFE7190}"/>
              </a:ext>
            </a:extLst>
          </p:cNvPr>
          <p:cNvSpPr txBox="1"/>
          <p:nvPr/>
        </p:nvSpPr>
        <p:spPr>
          <a:xfrm>
            <a:off x="176980" y="1847483"/>
            <a:ext cx="10717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This dataset contains a list of countries and their capitals. Is this dataset a </a:t>
            </a:r>
            <a:r>
              <a:rPr lang="en-GB" sz="2400" b="1"/>
              <a:t>reference</a:t>
            </a:r>
            <a:r>
              <a:rPr lang="en-GB" sz="2400"/>
              <a:t> or </a:t>
            </a:r>
            <a:r>
              <a:rPr lang="en-GB" sz="2400" b="1"/>
              <a:t>main</a:t>
            </a:r>
            <a:r>
              <a:rPr lang="en-GB" sz="2400"/>
              <a:t> dataset?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035CE2-ACDD-4BE6-EC14-D953B8EC68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23579"/>
              </p:ext>
            </p:extLst>
          </p:nvPr>
        </p:nvGraphicFramePr>
        <p:xfrm>
          <a:off x="661218" y="2835275"/>
          <a:ext cx="4608871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3040">
                  <a:extLst>
                    <a:ext uri="{9D8B030D-6E8A-4147-A177-3AD203B41FA5}">
                      <a16:colId xmlns:a16="http://schemas.microsoft.com/office/drawing/2014/main" val="2490054176"/>
                    </a:ext>
                  </a:extLst>
                </a:gridCol>
                <a:gridCol w="2245831">
                  <a:extLst>
                    <a:ext uri="{9D8B030D-6E8A-4147-A177-3AD203B41FA5}">
                      <a16:colId xmlns:a16="http://schemas.microsoft.com/office/drawing/2014/main" val="36468905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/>
                        <a:t>country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/>
                        <a:t>capital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Austria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Vienna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Brazil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Brasilia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Ottawa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Copenhagen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5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Egypt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Cairo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273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Finland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Helsinki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4453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Greece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Athens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852035"/>
                  </a:ext>
                </a:extLst>
              </a:tr>
            </a:tbl>
          </a:graphicData>
        </a:graphic>
      </p:graphicFrame>
      <p:pic>
        <p:nvPicPr>
          <p:cNvPr id="6" name="Picture 5" descr="Digital rendering of a colored world map">
            <a:extLst>
              <a:ext uri="{FF2B5EF4-FFF2-40B4-BE49-F238E27FC236}">
                <a16:creationId xmlns:a16="http://schemas.microsoft.com/office/drawing/2014/main" id="{511430E9-DB88-9761-EDFC-D478139DD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2112" y="2640883"/>
            <a:ext cx="5548856" cy="385199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7285780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FC091-B1A2-5A19-AA84-300CAC67F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509D6E-201E-CEE0-56E4-EEDF6EFE7190}"/>
              </a:ext>
            </a:extLst>
          </p:cNvPr>
          <p:cNvSpPr txBox="1"/>
          <p:nvPr/>
        </p:nvSpPr>
        <p:spPr>
          <a:xfrm>
            <a:off x="265471" y="1837757"/>
            <a:ext cx="10717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This is a </a:t>
            </a:r>
            <a:r>
              <a:rPr lang="en-GB" sz="2400" b="1"/>
              <a:t>reference dataset</a:t>
            </a:r>
            <a:r>
              <a:rPr lang="en-GB" sz="2400"/>
              <a:t>. It would be used by other datasets, and it would be tightly controlled and would not change regularly.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F035CE2-ACDD-4BE6-EC14-D953B8EC68BB}"/>
              </a:ext>
            </a:extLst>
          </p:cNvPr>
          <p:cNvGraphicFramePr>
            <a:graphicFrameLocks noGrp="1"/>
          </p:cNvGraphicFramePr>
          <p:nvPr/>
        </p:nvGraphicFramePr>
        <p:xfrm>
          <a:off x="661218" y="2835275"/>
          <a:ext cx="4608871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3040">
                  <a:extLst>
                    <a:ext uri="{9D8B030D-6E8A-4147-A177-3AD203B41FA5}">
                      <a16:colId xmlns:a16="http://schemas.microsoft.com/office/drawing/2014/main" val="2490054176"/>
                    </a:ext>
                  </a:extLst>
                </a:gridCol>
                <a:gridCol w="2245831">
                  <a:extLst>
                    <a:ext uri="{9D8B030D-6E8A-4147-A177-3AD203B41FA5}">
                      <a16:colId xmlns:a16="http://schemas.microsoft.com/office/drawing/2014/main" val="36468905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/>
                        <a:t>country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/>
                        <a:t>capital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Austria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Vienna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Brazil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Brasilia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Ottawa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Denmark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Copenhagen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5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Egypt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Cairo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273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Finland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Helsinki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4453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Greece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Athens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852035"/>
                  </a:ext>
                </a:extLst>
              </a:tr>
            </a:tbl>
          </a:graphicData>
        </a:graphic>
      </p:graphicFrame>
      <p:pic>
        <p:nvPicPr>
          <p:cNvPr id="6" name="Picture 5" descr="Digital rendering of a colored world map">
            <a:extLst>
              <a:ext uri="{FF2B5EF4-FFF2-40B4-BE49-F238E27FC236}">
                <a16:creationId xmlns:a16="http://schemas.microsoft.com/office/drawing/2014/main" id="{511430E9-DB88-9761-EDFC-D478139DD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2112" y="2640883"/>
            <a:ext cx="5548856" cy="385199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645258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B06B8-3D05-0D9A-22DF-643531311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9BC053-B11D-1DD9-C98C-B5FD8641DBE9}"/>
              </a:ext>
            </a:extLst>
          </p:cNvPr>
          <p:cNvSpPr txBox="1"/>
          <p:nvPr/>
        </p:nvSpPr>
        <p:spPr>
          <a:xfrm>
            <a:off x="2267864" y="2548931"/>
            <a:ext cx="7656272" cy="3183850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>
                <a:ea typeface="Times New Roman" panose="02020603050405020304" pitchFamily="18" charset="0"/>
                <a:cs typeface="Times New Roman" panose="02020603050405020304" pitchFamily="18" charset="0"/>
              </a:rPr>
              <a:t>Transactional</a:t>
            </a:r>
            <a:r>
              <a:rPr lang="en-GB" sz="4400" b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data</a:t>
            </a:r>
          </a:p>
          <a:p>
            <a:pPr algn="ctr">
              <a:spcAft>
                <a:spcPts val="600"/>
              </a:spcAft>
            </a:pPr>
            <a:r>
              <a:rPr lang="en-US" sz="4400">
                <a:ea typeface="Calibri" panose="020F0502020204030204" pitchFamily="34" charset="0"/>
                <a:cs typeface="Times New Roman (Body CS)"/>
              </a:rPr>
              <a:t>Data that records events, normally with datetime information</a:t>
            </a:r>
            <a:endParaRPr lang="en-GB" sz="4400">
              <a:effectLst/>
              <a:ea typeface="Calibri" panose="020F0502020204030204" pitchFamily="34" charset="0"/>
              <a:cs typeface="Times New Roman (Body CS)"/>
            </a:endParaRPr>
          </a:p>
        </p:txBody>
      </p:sp>
      <p:pic>
        <p:nvPicPr>
          <p:cNvPr id="3" name="Picture 2" descr="List of dates on a digital screen">
            <a:extLst>
              <a:ext uri="{FF2B5EF4-FFF2-40B4-BE49-F238E27FC236}">
                <a16:creationId xmlns:a16="http://schemas.microsoft.com/office/drawing/2014/main" id="{988634AC-BB2E-872D-4624-8996614A7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6458" y="2185912"/>
            <a:ext cx="1080000" cy="1080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7545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446AF-5B6D-4AC6-89AE-7B017DFEF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4551ED1-4E2F-A666-74FA-62161732A3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32532"/>
              </p:ext>
            </p:extLst>
          </p:nvPr>
        </p:nvGraphicFramePr>
        <p:xfrm>
          <a:off x="438159" y="2583332"/>
          <a:ext cx="7417816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7301">
                  <a:extLst>
                    <a:ext uri="{9D8B030D-6E8A-4147-A177-3AD203B41FA5}">
                      <a16:colId xmlns:a16="http://schemas.microsoft.com/office/drawing/2014/main" val="3670371978"/>
                    </a:ext>
                  </a:extLst>
                </a:gridCol>
                <a:gridCol w="1827301">
                  <a:extLst>
                    <a:ext uri="{9D8B030D-6E8A-4147-A177-3AD203B41FA5}">
                      <a16:colId xmlns:a16="http://schemas.microsoft.com/office/drawing/2014/main" val="3349590271"/>
                    </a:ext>
                  </a:extLst>
                </a:gridCol>
                <a:gridCol w="3763214">
                  <a:extLst>
                    <a:ext uri="{9D8B030D-6E8A-4147-A177-3AD203B41FA5}">
                      <a16:colId xmlns:a16="http://schemas.microsoft.com/office/drawing/2014/main" val="1432801594"/>
                    </a:ext>
                  </a:extLst>
                </a:gridCol>
              </a:tblGrid>
              <a:tr h="329147">
                <a:tc>
                  <a:txBody>
                    <a:bodyPr/>
                    <a:lstStyle/>
                    <a:p>
                      <a:pPr algn="ctr"/>
                      <a:r>
                        <a:rPr lang="en-GB" sz="2400" b="1"/>
                        <a:t>date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err="1"/>
                        <a:t>student_id</a:t>
                      </a:r>
                      <a:endParaRPr lang="en-GB" sz="24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/>
                        <a:t>lunch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23/9/2022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41145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Steak pie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24/9/2022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41145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25/9/2022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41145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Fish and chips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23/9/2022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12451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Steak pie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5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24/9/2022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12451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Cheese roll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6164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25/9/2022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12451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Salad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0739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/>
                        <a:t>23/9/2022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/>
                        <a:t>Baked potato and cheese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631477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F495A58-0C0C-8F3E-593A-664D27D77A8B}"/>
              </a:ext>
            </a:extLst>
          </p:cNvPr>
          <p:cNvSpPr txBox="1"/>
          <p:nvPr/>
        </p:nvSpPr>
        <p:spPr>
          <a:xfrm>
            <a:off x="216310" y="1936955"/>
            <a:ext cx="11137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Transactional data will be updated regularly. </a:t>
            </a:r>
          </a:p>
        </p:txBody>
      </p:sp>
      <p:pic>
        <p:nvPicPr>
          <p:cNvPr id="6" name="Picture 5" descr="School lunch tray with milk, sandwich, and apple held by a young student">
            <a:extLst>
              <a:ext uri="{FF2B5EF4-FFF2-40B4-BE49-F238E27FC236}">
                <a16:creationId xmlns:a16="http://schemas.microsoft.com/office/drawing/2014/main" id="{615CBA4B-6000-1667-96D3-1EA15DED3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5282" y="3138301"/>
            <a:ext cx="3387517" cy="235491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365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Learning intentions</a:t>
            </a:r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A5D003-952C-4CC8-8F5A-EC222DA6F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19049"/>
              </p:ext>
            </p:extLst>
          </p:nvPr>
        </p:nvGraphicFramePr>
        <p:xfrm>
          <a:off x="510289" y="2398294"/>
          <a:ext cx="10843511" cy="3718560"/>
        </p:xfrm>
        <a:graphic>
          <a:graphicData uri="http://schemas.openxmlformats.org/drawingml/2006/table">
            <a:tbl>
              <a:tblPr/>
              <a:tblGrid>
                <a:gridCol w="10843511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3630132">
                <a:tc>
                  <a:txBody>
                    <a:bodyPr/>
                    <a:lstStyle/>
                    <a:p>
                      <a:endParaRPr lang="en-US" sz="1400" dirty="0"/>
                    </a:p>
                    <a:p>
                      <a:r>
                        <a:rPr lang="en-US" sz="2800" dirty="0"/>
                        <a:t>We will be looking at</a:t>
                      </a:r>
                      <a:r>
                        <a:rPr lang="en-US" sz="2800" b="1" dirty="0"/>
                        <a:t> caring for data</a:t>
                      </a:r>
                      <a:r>
                        <a:rPr lang="en-US" sz="2800" dirty="0"/>
                        <a:t>, specifically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endParaRPr lang="en-US" sz="280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Why you should care for your data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endParaRPr lang="en-US" sz="280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What are the different data types that need cared for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80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How to create a data dictionary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8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6769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D503E-FF7A-CAC4-F9B5-98BDB72DA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Example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537323E-78FA-60BD-CBA4-DDDC1919D6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314024"/>
              </p:ext>
            </p:extLst>
          </p:nvPr>
        </p:nvGraphicFramePr>
        <p:xfrm>
          <a:off x="216310" y="3076661"/>
          <a:ext cx="5962641" cy="3566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1815">
                  <a:extLst>
                    <a:ext uri="{9D8B030D-6E8A-4147-A177-3AD203B41FA5}">
                      <a16:colId xmlns:a16="http://schemas.microsoft.com/office/drawing/2014/main" val="3670371978"/>
                    </a:ext>
                  </a:extLst>
                </a:gridCol>
                <a:gridCol w="2332787">
                  <a:extLst>
                    <a:ext uri="{9D8B030D-6E8A-4147-A177-3AD203B41FA5}">
                      <a16:colId xmlns:a16="http://schemas.microsoft.com/office/drawing/2014/main" val="3349590271"/>
                    </a:ext>
                  </a:extLst>
                </a:gridCol>
                <a:gridCol w="2308039">
                  <a:extLst>
                    <a:ext uri="{9D8B030D-6E8A-4147-A177-3AD203B41FA5}">
                      <a16:colId xmlns:a16="http://schemas.microsoft.com/office/drawing/2014/main" val="1432801594"/>
                    </a:ext>
                  </a:extLst>
                </a:gridCol>
              </a:tblGrid>
              <a:tr h="329147">
                <a:tc>
                  <a:txBody>
                    <a:bodyPr/>
                    <a:lstStyle/>
                    <a:p>
                      <a:pPr algn="ctr"/>
                      <a:r>
                        <a:rPr lang="en-GB" sz="2000" b="1" err="1">
                          <a:latin typeface="+mn-lt"/>
                        </a:rPr>
                        <a:t>book_id</a:t>
                      </a:r>
                      <a:endParaRPr lang="en-GB" sz="2000" b="1">
                        <a:latin typeface="+mn-lt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err="1">
                          <a:latin typeface="+mn-lt"/>
                        </a:rPr>
                        <a:t>date_borrowed</a:t>
                      </a:r>
                      <a:endParaRPr lang="en-GB" sz="2000" b="1">
                        <a:latin typeface="+mn-lt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err="1">
                          <a:latin typeface="+mn-lt"/>
                        </a:rPr>
                        <a:t>date_returned</a:t>
                      </a:r>
                      <a:endParaRPr lang="en-GB" sz="2000" b="1">
                        <a:latin typeface="+mn-lt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K142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4/8/2022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5/8/2022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K142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6/8/2022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16/8/2022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7545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K142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17/8/2022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1/9/2022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285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C474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5/7/2021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9/12/2021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C474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6/2/2022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14/5/2022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797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H587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5/2/2020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M234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6/9/2022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1/11/2022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164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M234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5/11/2022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6/12/2022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719044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18289B9-7BF9-02A5-7D37-361476C372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861064"/>
              </p:ext>
            </p:extLst>
          </p:nvPr>
        </p:nvGraphicFramePr>
        <p:xfrm>
          <a:off x="6902869" y="3102383"/>
          <a:ext cx="5072821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1815">
                  <a:extLst>
                    <a:ext uri="{9D8B030D-6E8A-4147-A177-3AD203B41FA5}">
                      <a16:colId xmlns:a16="http://schemas.microsoft.com/office/drawing/2014/main" val="3670371978"/>
                    </a:ext>
                  </a:extLst>
                </a:gridCol>
                <a:gridCol w="3751006">
                  <a:extLst>
                    <a:ext uri="{9D8B030D-6E8A-4147-A177-3AD203B41FA5}">
                      <a16:colId xmlns:a16="http://schemas.microsoft.com/office/drawing/2014/main" val="3349590271"/>
                    </a:ext>
                  </a:extLst>
                </a:gridCol>
              </a:tblGrid>
              <a:tr h="329147">
                <a:tc>
                  <a:txBody>
                    <a:bodyPr/>
                    <a:lstStyle/>
                    <a:p>
                      <a:pPr algn="ctr"/>
                      <a:r>
                        <a:rPr lang="en-GB" sz="2000" b="1" err="1">
                          <a:latin typeface="+mn-lt"/>
                        </a:rPr>
                        <a:t>book_id</a:t>
                      </a:r>
                      <a:endParaRPr lang="en-GB" sz="2000" b="1">
                        <a:latin typeface="+mn-lt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latin typeface="+mn-lt"/>
                        </a:rPr>
                        <a:t>title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K142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To Kill a Mockingbird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C474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 Tale of Two Cities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H587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The Hobbit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W909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Charlotte’s Web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5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M234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Matilda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16439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5A093E7-13E0-1A68-64BC-CF8F848C1A1D}"/>
              </a:ext>
            </a:extLst>
          </p:cNvPr>
          <p:cNvSpPr txBox="1"/>
          <p:nvPr/>
        </p:nvSpPr>
        <p:spPr>
          <a:xfrm>
            <a:off x="216310" y="2614996"/>
            <a:ext cx="5447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/>
              <a:t>Transactional dataset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81A250-2EEF-6E27-E470-704D634D214C}"/>
              </a:ext>
            </a:extLst>
          </p:cNvPr>
          <p:cNvSpPr txBox="1"/>
          <p:nvPr/>
        </p:nvSpPr>
        <p:spPr>
          <a:xfrm>
            <a:off x="6902869" y="2640718"/>
            <a:ext cx="4836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/>
              <a:t>Reference dataset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E584C0-A33A-5622-8378-790CB27179B2}"/>
              </a:ext>
            </a:extLst>
          </p:cNvPr>
          <p:cNvSpPr txBox="1"/>
          <p:nvPr/>
        </p:nvSpPr>
        <p:spPr>
          <a:xfrm>
            <a:off x="88490" y="1632912"/>
            <a:ext cx="11818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For a library to find out the names of the books that are currently borrowed, they would need the transactional and reference datasets.</a:t>
            </a:r>
          </a:p>
        </p:txBody>
      </p:sp>
    </p:spTree>
    <p:extLst>
      <p:ext uri="{BB962C8B-B14F-4D97-AF65-F5344CB8AC3E}">
        <p14:creationId xmlns:p14="http://schemas.microsoft.com/office/powerpoint/2010/main" val="36811908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0CCE9-3C4D-D89E-F447-5321FDAAA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6BDDB1-6BC4-54E0-20CA-81B681CF5E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431524"/>
              </p:ext>
            </p:extLst>
          </p:nvPr>
        </p:nvGraphicFramePr>
        <p:xfrm>
          <a:off x="290053" y="2670307"/>
          <a:ext cx="4268138" cy="17311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4552">
                  <a:extLst>
                    <a:ext uri="{9D8B030D-6E8A-4147-A177-3AD203B41FA5}">
                      <a16:colId xmlns:a16="http://schemas.microsoft.com/office/drawing/2014/main" val="3349590271"/>
                    </a:ext>
                  </a:extLst>
                </a:gridCol>
                <a:gridCol w="1120878">
                  <a:extLst>
                    <a:ext uri="{9D8B030D-6E8A-4147-A177-3AD203B41FA5}">
                      <a16:colId xmlns:a16="http://schemas.microsoft.com/office/drawing/2014/main" val="2784282604"/>
                    </a:ext>
                  </a:extLst>
                </a:gridCol>
                <a:gridCol w="1091380">
                  <a:extLst>
                    <a:ext uri="{9D8B030D-6E8A-4147-A177-3AD203B41FA5}">
                      <a16:colId xmlns:a16="http://schemas.microsoft.com/office/drawing/2014/main" val="1432801594"/>
                    </a:ext>
                  </a:extLst>
                </a:gridCol>
                <a:gridCol w="801328">
                  <a:extLst>
                    <a:ext uri="{9D8B030D-6E8A-4147-A177-3AD203B41FA5}">
                      <a16:colId xmlns:a16="http://schemas.microsoft.com/office/drawing/2014/main" val="2490054176"/>
                    </a:ext>
                  </a:extLst>
                </a:gridCol>
              </a:tblGrid>
              <a:tr h="312152"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/>
                        <a:t>student_id</a:t>
                      </a:r>
                      <a:endParaRPr lang="en-GB" sz="16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/>
                        <a:t>first_name</a:t>
                      </a:r>
                      <a:endParaRPr lang="en-GB" sz="16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/>
                        <a:t>last_name</a:t>
                      </a:r>
                      <a:endParaRPr lang="en-GB" sz="16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/>
                        <a:t>house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465298">
                <a:tc>
                  <a:txBody>
                    <a:bodyPr/>
                    <a:lstStyle/>
                    <a:p>
                      <a:r>
                        <a:rPr lang="en-GB" sz="1600"/>
                        <a:t>2022456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/>
                        <a:t>Harry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Potter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465298">
                <a:tc>
                  <a:txBody>
                    <a:bodyPr/>
                    <a:lstStyle/>
                    <a:p>
                      <a:r>
                        <a:rPr lang="en-GB" sz="1600"/>
                        <a:t>2017564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/>
                        <a:t>Hermione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Granger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465298">
                <a:tc>
                  <a:txBody>
                    <a:bodyPr/>
                    <a:lstStyle/>
                    <a:p>
                      <a:r>
                        <a:rPr lang="en-GB" sz="1600"/>
                        <a:t>6589214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/>
                        <a:t>Draco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Malfoy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F28A0C9-9E24-3AFB-879E-066CE8AF1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986977"/>
              </p:ext>
            </p:extLst>
          </p:nvPr>
        </p:nvGraphicFramePr>
        <p:xfrm>
          <a:off x="290053" y="4894868"/>
          <a:ext cx="4570838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6632">
                  <a:extLst>
                    <a:ext uri="{9D8B030D-6E8A-4147-A177-3AD203B41FA5}">
                      <a16:colId xmlns:a16="http://schemas.microsoft.com/office/drawing/2014/main" val="2490054176"/>
                    </a:ext>
                  </a:extLst>
                </a:gridCol>
                <a:gridCol w="3494206">
                  <a:extLst>
                    <a:ext uri="{9D8B030D-6E8A-4147-A177-3AD203B41FA5}">
                      <a16:colId xmlns:a16="http://schemas.microsoft.com/office/drawing/2014/main" val="271713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/>
                        <a:t>Class_id</a:t>
                      </a:r>
                      <a:endParaRPr lang="en-GB" sz="16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/>
                        <a:t>description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1</a:t>
                      </a:r>
                      <a:r>
                        <a:rPr lang="en-GB" sz="1600" baseline="30000"/>
                        <a:t>st</a:t>
                      </a:r>
                      <a:r>
                        <a:rPr lang="en-GB" sz="1600"/>
                        <a:t> year - Transfiguration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2</a:t>
                      </a:r>
                      <a:r>
                        <a:rPr lang="en-GB" sz="1600" baseline="30000"/>
                        <a:t>nd</a:t>
                      </a:r>
                      <a:r>
                        <a:rPr lang="en-GB" sz="1600"/>
                        <a:t> year – Transfiguration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1DDA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1</a:t>
                      </a:r>
                      <a:r>
                        <a:rPr lang="en-GB" sz="1600" baseline="30000"/>
                        <a:t>st</a:t>
                      </a:r>
                      <a:r>
                        <a:rPr lang="en-GB" sz="1600"/>
                        <a:t> year – Defence Against the Dark Arts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4P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4</a:t>
                      </a:r>
                      <a:r>
                        <a:rPr lang="en-GB" sz="1600" baseline="30000"/>
                        <a:t>th</a:t>
                      </a:r>
                      <a:r>
                        <a:rPr lang="en-GB" sz="1600"/>
                        <a:t> year - Potions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51027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181DA6B-E8CC-4D87-1C19-5EFA452797CD}"/>
              </a:ext>
            </a:extLst>
          </p:cNvPr>
          <p:cNvSpPr txBox="1"/>
          <p:nvPr/>
        </p:nvSpPr>
        <p:spPr>
          <a:xfrm>
            <a:off x="181898" y="2238772"/>
            <a:ext cx="5820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/>
              <a:t>Dataset 1?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378040-4366-B073-1374-538EF8892780}"/>
              </a:ext>
            </a:extLst>
          </p:cNvPr>
          <p:cNvSpPr txBox="1"/>
          <p:nvPr/>
        </p:nvSpPr>
        <p:spPr>
          <a:xfrm>
            <a:off x="240890" y="4493920"/>
            <a:ext cx="4530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/>
              <a:t>Dataset 2?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E193F8-A758-C304-69E1-13B960A824BB}"/>
              </a:ext>
            </a:extLst>
          </p:cNvPr>
          <p:cNvSpPr txBox="1"/>
          <p:nvPr/>
        </p:nvSpPr>
        <p:spPr>
          <a:xfrm>
            <a:off x="76335" y="1750367"/>
            <a:ext cx="10345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Can you decide whether these datasets are main, transactional or reference datasets?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22C4DB-6F4E-089E-78C2-A2A9DAA785F6}"/>
              </a:ext>
            </a:extLst>
          </p:cNvPr>
          <p:cNvSpPr txBox="1"/>
          <p:nvPr/>
        </p:nvSpPr>
        <p:spPr>
          <a:xfrm>
            <a:off x="6002594" y="2238772"/>
            <a:ext cx="4530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/>
              <a:t>Dataset 3?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C56BC18-F92C-44EF-CF35-33EF7DAA6F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062159"/>
              </p:ext>
            </p:extLst>
          </p:nvPr>
        </p:nvGraphicFramePr>
        <p:xfrm>
          <a:off x="6096000" y="2825140"/>
          <a:ext cx="5257800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433">
                  <a:extLst>
                    <a:ext uri="{9D8B030D-6E8A-4147-A177-3AD203B41FA5}">
                      <a16:colId xmlns:a16="http://schemas.microsoft.com/office/drawing/2014/main" val="2490054176"/>
                    </a:ext>
                  </a:extLst>
                </a:gridCol>
                <a:gridCol w="1205497">
                  <a:extLst>
                    <a:ext uri="{9D8B030D-6E8A-4147-A177-3AD203B41FA5}">
                      <a16:colId xmlns:a16="http://schemas.microsoft.com/office/drawing/2014/main" val="3646890563"/>
                    </a:ext>
                  </a:extLst>
                </a:gridCol>
                <a:gridCol w="1536935">
                  <a:extLst>
                    <a:ext uri="{9D8B030D-6E8A-4147-A177-3AD203B41FA5}">
                      <a16:colId xmlns:a16="http://schemas.microsoft.com/office/drawing/2014/main" val="2717130479"/>
                    </a:ext>
                  </a:extLst>
                </a:gridCol>
                <a:gridCol w="1536935">
                  <a:extLst>
                    <a:ext uri="{9D8B030D-6E8A-4147-A177-3AD203B41FA5}">
                      <a16:colId xmlns:a16="http://schemas.microsoft.com/office/drawing/2014/main" val="4051273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/>
                        <a:t>Class_id</a:t>
                      </a:r>
                      <a:endParaRPr lang="en-GB" sz="16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/>
                        <a:t>Date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/>
                        <a:t>Student_id</a:t>
                      </a:r>
                      <a:endParaRPr lang="en-GB" sz="16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/>
                        <a:t>Attended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5/12/1991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2022456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5/12/1991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2017564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5/12/1991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6589214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5/12/1991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1245758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5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6/12/1991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2022456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816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6/12/1991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2017564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926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6/12/1991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6589214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0355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6/12/1991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1245758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092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69080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0CCE9-3C4D-D89E-F447-5321FDAAA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6BDDB1-6BC4-54E0-20CA-81B681CF5EC6}"/>
              </a:ext>
            </a:extLst>
          </p:cNvPr>
          <p:cNvGraphicFramePr>
            <a:graphicFrameLocks noGrp="1"/>
          </p:cNvGraphicFramePr>
          <p:nvPr/>
        </p:nvGraphicFramePr>
        <p:xfrm>
          <a:off x="290053" y="2670307"/>
          <a:ext cx="4268138" cy="17311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4552">
                  <a:extLst>
                    <a:ext uri="{9D8B030D-6E8A-4147-A177-3AD203B41FA5}">
                      <a16:colId xmlns:a16="http://schemas.microsoft.com/office/drawing/2014/main" val="3349590271"/>
                    </a:ext>
                  </a:extLst>
                </a:gridCol>
                <a:gridCol w="1120878">
                  <a:extLst>
                    <a:ext uri="{9D8B030D-6E8A-4147-A177-3AD203B41FA5}">
                      <a16:colId xmlns:a16="http://schemas.microsoft.com/office/drawing/2014/main" val="2784282604"/>
                    </a:ext>
                  </a:extLst>
                </a:gridCol>
                <a:gridCol w="1091380">
                  <a:extLst>
                    <a:ext uri="{9D8B030D-6E8A-4147-A177-3AD203B41FA5}">
                      <a16:colId xmlns:a16="http://schemas.microsoft.com/office/drawing/2014/main" val="1432801594"/>
                    </a:ext>
                  </a:extLst>
                </a:gridCol>
                <a:gridCol w="801328">
                  <a:extLst>
                    <a:ext uri="{9D8B030D-6E8A-4147-A177-3AD203B41FA5}">
                      <a16:colId xmlns:a16="http://schemas.microsoft.com/office/drawing/2014/main" val="2490054176"/>
                    </a:ext>
                  </a:extLst>
                </a:gridCol>
              </a:tblGrid>
              <a:tr h="312152"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/>
                        <a:t>student_id</a:t>
                      </a:r>
                      <a:endParaRPr lang="en-GB" sz="16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/>
                        <a:t>first_name</a:t>
                      </a:r>
                      <a:endParaRPr lang="en-GB" sz="16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/>
                        <a:t>last_name</a:t>
                      </a:r>
                      <a:endParaRPr lang="en-GB" sz="16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/>
                        <a:t>house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465298">
                <a:tc>
                  <a:txBody>
                    <a:bodyPr/>
                    <a:lstStyle/>
                    <a:p>
                      <a:r>
                        <a:rPr lang="en-GB" sz="1600"/>
                        <a:t>2022456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/>
                        <a:t>Harry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Potter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465298">
                <a:tc>
                  <a:txBody>
                    <a:bodyPr/>
                    <a:lstStyle/>
                    <a:p>
                      <a:r>
                        <a:rPr lang="en-GB" sz="1600"/>
                        <a:t>2017564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/>
                        <a:t>Hermione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Granger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465298">
                <a:tc>
                  <a:txBody>
                    <a:bodyPr/>
                    <a:lstStyle/>
                    <a:p>
                      <a:r>
                        <a:rPr lang="en-GB" sz="1600"/>
                        <a:t>6589214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/>
                        <a:t>Draco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Malfoy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F28A0C9-9E24-3AFB-879E-066CE8AF1D03}"/>
              </a:ext>
            </a:extLst>
          </p:cNvPr>
          <p:cNvGraphicFramePr>
            <a:graphicFrameLocks noGrp="1"/>
          </p:cNvGraphicFramePr>
          <p:nvPr/>
        </p:nvGraphicFramePr>
        <p:xfrm>
          <a:off x="290053" y="4894868"/>
          <a:ext cx="4570838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6632">
                  <a:extLst>
                    <a:ext uri="{9D8B030D-6E8A-4147-A177-3AD203B41FA5}">
                      <a16:colId xmlns:a16="http://schemas.microsoft.com/office/drawing/2014/main" val="2490054176"/>
                    </a:ext>
                  </a:extLst>
                </a:gridCol>
                <a:gridCol w="3494206">
                  <a:extLst>
                    <a:ext uri="{9D8B030D-6E8A-4147-A177-3AD203B41FA5}">
                      <a16:colId xmlns:a16="http://schemas.microsoft.com/office/drawing/2014/main" val="271713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/>
                        <a:t>Class_id</a:t>
                      </a:r>
                      <a:endParaRPr lang="en-GB" sz="16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/>
                        <a:t>description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1</a:t>
                      </a:r>
                      <a:r>
                        <a:rPr lang="en-GB" sz="1600" baseline="30000"/>
                        <a:t>st</a:t>
                      </a:r>
                      <a:r>
                        <a:rPr lang="en-GB" sz="1600"/>
                        <a:t> year - Transfiguration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2</a:t>
                      </a:r>
                      <a:r>
                        <a:rPr lang="en-GB" sz="1600" baseline="30000"/>
                        <a:t>nd</a:t>
                      </a:r>
                      <a:r>
                        <a:rPr lang="en-GB" sz="1600"/>
                        <a:t> year – Transfiguration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1DDA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1</a:t>
                      </a:r>
                      <a:r>
                        <a:rPr lang="en-GB" sz="1600" baseline="30000"/>
                        <a:t>st</a:t>
                      </a:r>
                      <a:r>
                        <a:rPr lang="en-GB" sz="1600"/>
                        <a:t> year – Defence Against the Dark Arts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4P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4</a:t>
                      </a:r>
                      <a:r>
                        <a:rPr lang="en-GB" sz="1600" baseline="30000"/>
                        <a:t>th</a:t>
                      </a:r>
                      <a:r>
                        <a:rPr lang="en-GB" sz="1600"/>
                        <a:t> year - Potions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51027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181DA6B-E8CC-4D87-1C19-5EFA452797CD}"/>
              </a:ext>
            </a:extLst>
          </p:cNvPr>
          <p:cNvSpPr txBox="1"/>
          <p:nvPr/>
        </p:nvSpPr>
        <p:spPr>
          <a:xfrm>
            <a:off x="181898" y="2238772"/>
            <a:ext cx="5820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/>
              <a:t>Dataset 1 = Main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378040-4366-B073-1374-538EF8892780}"/>
              </a:ext>
            </a:extLst>
          </p:cNvPr>
          <p:cNvSpPr txBox="1"/>
          <p:nvPr/>
        </p:nvSpPr>
        <p:spPr>
          <a:xfrm>
            <a:off x="240890" y="4493920"/>
            <a:ext cx="4530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/>
              <a:t>Dataset 2 = Reference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E193F8-A758-C304-69E1-13B960A824BB}"/>
              </a:ext>
            </a:extLst>
          </p:cNvPr>
          <p:cNvSpPr txBox="1"/>
          <p:nvPr/>
        </p:nvSpPr>
        <p:spPr>
          <a:xfrm>
            <a:off x="76335" y="1750367"/>
            <a:ext cx="10345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Can you decide whether these datasets are main, transactional or reference datasets?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276CCF9-34DF-4D89-96E2-4D8F3E58C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869266"/>
              </p:ext>
            </p:extLst>
          </p:nvPr>
        </p:nvGraphicFramePr>
        <p:xfrm>
          <a:off x="6096000" y="2638882"/>
          <a:ext cx="5257800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433">
                  <a:extLst>
                    <a:ext uri="{9D8B030D-6E8A-4147-A177-3AD203B41FA5}">
                      <a16:colId xmlns:a16="http://schemas.microsoft.com/office/drawing/2014/main" val="2490054176"/>
                    </a:ext>
                  </a:extLst>
                </a:gridCol>
                <a:gridCol w="1205497">
                  <a:extLst>
                    <a:ext uri="{9D8B030D-6E8A-4147-A177-3AD203B41FA5}">
                      <a16:colId xmlns:a16="http://schemas.microsoft.com/office/drawing/2014/main" val="3646890563"/>
                    </a:ext>
                  </a:extLst>
                </a:gridCol>
                <a:gridCol w="1536935">
                  <a:extLst>
                    <a:ext uri="{9D8B030D-6E8A-4147-A177-3AD203B41FA5}">
                      <a16:colId xmlns:a16="http://schemas.microsoft.com/office/drawing/2014/main" val="2717130479"/>
                    </a:ext>
                  </a:extLst>
                </a:gridCol>
                <a:gridCol w="1536935">
                  <a:extLst>
                    <a:ext uri="{9D8B030D-6E8A-4147-A177-3AD203B41FA5}">
                      <a16:colId xmlns:a16="http://schemas.microsoft.com/office/drawing/2014/main" val="4051273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/>
                        <a:t>Class_id</a:t>
                      </a:r>
                      <a:endParaRPr lang="en-GB" sz="16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/>
                        <a:t>Date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err="1"/>
                        <a:t>Student_id</a:t>
                      </a:r>
                      <a:endParaRPr lang="en-GB" sz="1600" b="1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/>
                        <a:t>Attended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5/12/1991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2022456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5/12/1991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2017564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5/12/1991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6589214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8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5/12/1991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1245758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5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6/12/1991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2022456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816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6/12/1991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2017564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926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6/12/1991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6589214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0355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/>
                        <a:t>6/12/1991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1245758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09206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122C4DB-6F4E-089E-78C2-A2A9DAA785F6}"/>
              </a:ext>
            </a:extLst>
          </p:cNvPr>
          <p:cNvSpPr txBox="1"/>
          <p:nvPr/>
        </p:nvSpPr>
        <p:spPr>
          <a:xfrm>
            <a:off x="6002594" y="2238772"/>
            <a:ext cx="4530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/>
              <a:t>Dataset 3 = Transactional</a:t>
            </a:r>
          </a:p>
        </p:txBody>
      </p:sp>
    </p:spTree>
    <p:extLst>
      <p:ext uri="{BB962C8B-B14F-4D97-AF65-F5344CB8AC3E}">
        <p14:creationId xmlns:p14="http://schemas.microsoft.com/office/powerpoint/2010/main" val="13279108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ompass">
            <a:extLst>
              <a:ext uri="{FF2B5EF4-FFF2-40B4-BE49-F238E27FC236}">
                <a16:creationId xmlns:a16="http://schemas.microsoft.com/office/drawing/2014/main" id="{5A60F511-ED37-0455-FAD5-F5ACAA02AD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3056" y="2787418"/>
            <a:ext cx="4404851" cy="3318387"/>
          </a:xfrm>
          <a:prstGeom prst="round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640958-7DC7-0018-8199-E556A83BB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1BE174-74F6-4E7D-772A-C5BA57E756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631209"/>
              </p:ext>
            </p:extLst>
          </p:nvPr>
        </p:nvGraphicFramePr>
        <p:xfrm>
          <a:off x="474093" y="4500046"/>
          <a:ext cx="5962641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1815">
                  <a:extLst>
                    <a:ext uri="{9D8B030D-6E8A-4147-A177-3AD203B41FA5}">
                      <a16:colId xmlns:a16="http://schemas.microsoft.com/office/drawing/2014/main" val="3670371978"/>
                    </a:ext>
                  </a:extLst>
                </a:gridCol>
                <a:gridCol w="2332787">
                  <a:extLst>
                    <a:ext uri="{9D8B030D-6E8A-4147-A177-3AD203B41FA5}">
                      <a16:colId xmlns:a16="http://schemas.microsoft.com/office/drawing/2014/main" val="3349590271"/>
                    </a:ext>
                  </a:extLst>
                </a:gridCol>
                <a:gridCol w="2308039">
                  <a:extLst>
                    <a:ext uri="{9D8B030D-6E8A-4147-A177-3AD203B41FA5}">
                      <a16:colId xmlns:a16="http://schemas.microsoft.com/office/drawing/2014/main" val="1432801594"/>
                    </a:ext>
                  </a:extLst>
                </a:gridCol>
              </a:tblGrid>
              <a:tr h="329147"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latin typeface="+mn-lt"/>
                        </a:rPr>
                        <a:t>postcode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latin typeface="+mn-lt"/>
                        </a:rPr>
                        <a:t>latitude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latin typeface="+mn-lt"/>
                        </a:rPr>
                        <a:t>Longitude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EH1 2NG</a:t>
                      </a:r>
                      <a:endParaRPr lang="en-GB" sz="2000">
                        <a:latin typeface="+mn-lt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55.948612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-3.200833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FK9 4TW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56.1229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-3.9456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545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KW1 4YT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58.6373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-3.0689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285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G3 8YW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55.8603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-4.2874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FE3DED5-9C21-EA82-28FA-4DBCBFC4B3E6}"/>
              </a:ext>
            </a:extLst>
          </p:cNvPr>
          <p:cNvSpPr txBox="1"/>
          <p:nvPr/>
        </p:nvSpPr>
        <p:spPr>
          <a:xfrm>
            <a:off x="294968" y="1838632"/>
            <a:ext cx="113070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Below is a dataset that contains the latitude and longitude of UK postcodes. </a:t>
            </a:r>
          </a:p>
          <a:p>
            <a:r>
              <a:rPr lang="en-GB" sz="2400"/>
              <a:t>Is this dataset,</a:t>
            </a:r>
          </a:p>
          <a:p>
            <a:endParaRPr lang="en-GB" sz="1200"/>
          </a:p>
          <a:p>
            <a:pPr marL="342900" indent="-342900">
              <a:buAutoNum type="alphaLcParenR"/>
            </a:pPr>
            <a:r>
              <a:rPr lang="en-GB" sz="2400" b="1"/>
              <a:t>Metadata </a:t>
            </a:r>
            <a:r>
              <a:rPr lang="en-GB" sz="2400"/>
              <a:t>- </a:t>
            </a:r>
            <a:r>
              <a:rPr lang="en-GB" sz="2400" i="1"/>
              <a:t>data about the data</a:t>
            </a:r>
            <a:endParaRPr lang="en-GB" sz="2400"/>
          </a:p>
          <a:p>
            <a:pPr marL="342900" indent="-342900">
              <a:buAutoNum type="alphaLcParenR"/>
            </a:pPr>
            <a:r>
              <a:rPr lang="en-GB" sz="2400" b="1"/>
              <a:t>Reference data </a:t>
            </a:r>
            <a:r>
              <a:rPr lang="en-GB" sz="2400"/>
              <a:t>– </a:t>
            </a:r>
            <a:r>
              <a:rPr lang="en-GB" sz="2400" i="1"/>
              <a:t>tightly controlled data used by other datasets</a:t>
            </a:r>
            <a:endParaRPr lang="en-GB" sz="2400"/>
          </a:p>
          <a:p>
            <a:pPr marL="342900" indent="-342900">
              <a:buAutoNum type="alphaLcParenR"/>
            </a:pPr>
            <a:r>
              <a:rPr lang="en-GB" sz="2400" b="1"/>
              <a:t>Main data </a:t>
            </a:r>
            <a:r>
              <a:rPr lang="en-GB" sz="2400"/>
              <a:t>- </a:t>
            </a:r>
            <a:r>
              <a:rPr lang="en-GB" sz="2400" i="1"/>
              <a:t>links datasets together</a:t>
            </a:r>
            <a:endParaRPr lang="en-GB" sz="2400"/>
          </a:p>
          <a:p>
            <a:pPr marL="342900" indent="-342900">
              <a:buAutoNum type="alphaLcParenR"/>
            </a:pPr>
            <a:r>
              <a:rPr lang="en-GB" sz="2400" b="1"/>
              <a:t>Transactional data </a:t>
            </a:r>
            <a:r>
              <a:rPr lang="en-GB" sz="2400"/>
              <a:t>- </a:t>
            </a:r>
            <a:r>
              <a:rPr lang="en-GB" sz="2400" i="1"/>
              <a:t>data that records events</a:t>
            </a:r>
            <a:r>
              <a:rPr lang="en-GB" sz="240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129287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40958-7DC7-0018-8199-E556A83BB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1BE174-74F6-4E7D-772A-C5BA57E756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423124"/>
              </p:ext>
            </p:extLst>
          </p:nvPr>
        </p:nvGraphicFramePr>
        <p:xfrm>
          <a:off x="592080" y="3733130"/>
          <a:ext cx="5962641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1815">
                  <a:extLst>
                    <a:ext uri="{9D8B030D-6E8A-4147-A177-3AD203B41FA5}">
                      <a16:colId xmlns:a16="http://schemas.microsoft.com/office/drawing/2014/main" val="3670371978"/>
                    </a:ext>
                  </a:extLst>
                </a:gridCol>
                <a:gridCol w="2332787">
                  <a:extLst>
                    <a:ext uri="{9D8B030D-6E8A-4147-A177-3AD203B41FA5}">
                      <a16:colId xmlns:a16="http://schemas.microsoft.com/office/drawing/2014/main" val="3349590271"/>
                    </a:ext>
                  </a:extLst>
                </a:gridCol>
                <a:gridCol w="2308039">
                  <a:extLst>
                    <a:ext uri="{9D8B030D-6E8A-4147-A177-3AD203B41FA5}">
                      <a16:colId xmlns:a16="http://schemas.microsoft.com/office/drawing/2014/main" val="1432801594"/>
                    </a:ext>
                  </a:extLst>
                </a:gridCol>
              </a:tblGrid>
              <a:tr h="329147"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latin typeface="+mn-lt"/>
                        </a:rPr>
                        <a:t>postcode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latin typeface="+mn-lt"/>
                        </a:rPr>
                        <a:t>latitude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latin typeface="+mn-lt"/>
                        </a:rPr>
                        <a:t>Longitude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EH1 2NG</a:t>
                      </a:r>
                      <a:endParaRPr lang="en-GB" sz="2000">
                        <a:latin typeface="+mn-lt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55.948612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-3.200833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FK9 4TW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56.1229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-3.9456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545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KW1 4YT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58.6373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-3.0689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285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G3 8YW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55.8603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-4.2874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FE3DED5-9C21-EA82-28FA-4DBCBFC4B3E6}"/>
              </a:ext>
            </a:extLst>
          </p:cNvPr>
          <p:cNvSpPr txBox="1"/>
          <p:nvPr/>
        </p:nvSpPr>
        <p:spPr>
          <a:xfrm>
            <a:off x="294967" y="1838632"/>
            <a:ext cx="11796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The dataset is contains </a:t>
            </a:r>
            <a:r>
              <a:rPr lang="en-GB" sz="2400" b="1"/>
              <a:t>reference data</a:t>
            </a:r>
            <a:r>
              <a:rPr lang="en-GB" sz="2400"/>
              <a:t>.</a:t>
            </a:r>
          </a:p>
          <a:p>
            <a:endParaRPr lang="en-GB" sz="1200"/>
          </a:p>
          <a:p>
            <a:endParaRPr lang="en-GB" sz="1200"/>
          </a:p>
          <a:p>
            <a:r>
              <a:rPr lang="en-GB" sz="2400"/>
              <a:t>The data would be used by other datasets and will be tightly controlled and rarely changed.</a:t>
            </a:r>
          </a:p>
        </p:txBody>
      </p:sp>
      <p:pic>
        <p:nvPicPr>
          <p:cNvPr id="6" name="Picture 5" descr="Compass">
            <a:extLst>
              <a:ext uri="{FF2B5EF4-FFF2-40B4-BE49-F238E27FC236}">
                <a16:creationId xmlns:a16="http://schemas.microsoft.com/office/drawing/2014/main" id="{5A60F511-ED37-0455-FAD5-F5ACAA02AD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6682" y="3298696"/>
            <a:ext cx="4404851" cy="331838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550972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Caring for reference data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7A910-3F27-46CD-BBB5-7A21D8A19A6D}"/>
              </a:ext>
            </a:extLst>
          </p:cNvPr>
          <p:cNvSpPr txBox="1"/>
          <p:nvPr/>
        </p:nvSpPr>
        <p:spPr>
          <a:xfrm>
            <a:off x="290538" y="2256923"/>
            <a:ext cx="56342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All data needs to be cared for but </a:t>
            </a:r>
            <a:r>
              <a:rPr lang="en-GB" sz="2400" b="1"/>
              <a:t>reference data needs the most care</a:t>
            </a:r>
            <a:r>
              <a:rPr lang="en-GB" sz="2400"/>
              <a:t>.</a:t>
            </a:r>
          </a:p>
          <a:p>
            <a:endParaRPr lang="en-GB" sz="2400"/>
          </a:p>
          <a:p>
            <a:r>
              <a:rPr lang="en-GB" sz="2400"/>
              <a:t>Reference data is important as it used by other datasets.   </a:t>
            </a:r>
          </a:p>
          <a:p>
            <a:endParaRPr lang="en-GB" sz="2400"/>
          </a:p>
          <a:p>
            <a:r>
              <a:rPr lang="en-GB" sz="2400"/>
              <a:t>It needs to be of high quality and tightly controlled so that it is not accidently changed.</a:t>
            </a:r>
          </a:p>
        </p:txBody>
      </p:sp>
      <p:pic>
        <p:nvPicPr>
          <p:cNvPr id="4" name="Picture 3" descr="Network with pins">
            <a:extLst>
              <a:ext uri="{FF2B5EF4-FFF2-40B4-BE49-F238E27FC236}">
                <a16:creationId xmlns:a16="http://schemas.microsoft.com/office/drawing/2014/main" id="{85593A45-EC6F-8D20-2ED8-43AD16F869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7190" y="2349909"/>
            <a:ext cx="5551573" cy="369201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711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6B8F2-7516-6D42-CEDD-B49DDF331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665EB5-2F06-8E7B-8B53-6DB1616540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6084" y="1846134"/>
            <a:ext cx="11275142" cy="4110038"/>
          </a:xfrm>
        </p:spPr>
        <p:txBody>
          <a:bodyPr/>
          <a:lstStyle/>
          <a:p>
            <a:pPr marL="0" indent="0">
              <a:buNone/>
            </a:pPr>
            <a:r>
              <a:rPr lang="en-GB"/>
              <a:t>Imagine this </a:t>
            </a:r>
            <a:r>
              <a:rPr lang="en-GB" b="1"/>
              <a:t>reference dataset </a:t>
            </a:r>
            <a:r>
              <a:rPr lang="en-GB"/>
              <a:t>was used by an online shop, but it hasn’t been cared for. It now has 2 products with the same ID, but different descriptions. </a:t>
            </a:r>
            <a:endParaRPr lang="en-GB" sz="80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D01C2F2-20B3-7D9B-528F-CCCE6B9EA8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624554"/>
              </p:ext>
            </p:extLst>
          </p:nvPr>
        </p:nvGraphicFramePr>
        <p:xfrm>
          <a:off x="540774" y="3496186"/>
          <a:ext cx="6634630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4372">
                  <a:extLst>
                    <a:ext uri="{9D8B030D-6E8A-4147-A177-3AD203B41FA5}">
                      <a16:colId xmlns:a16="http://schemas.microsoft.com/office/drawing/2014/main" val="3670371978"/>
                    </a:ext>
                  </a:extLst>
                </a:gridCol>
                <a:gridCol w="5260258">
                  <a:extLst>
                    <a:ext uri="{9D8B030D-6E8A-4147-A177-3AD203B41FA5}">
                      <a16:colId xmlns:a16="http://schemas.microsoft.com/office/drawing/2014/main" val="3349590271"/>
                    </a:ext>
                  </a:extLst>
                </a:gridCol>
              </a:tblGrid>
              <a:tr h="329147">
                <a:tc>
                  <a:txBody>
                    <a:bodyPr/>
                    <a:lstStyle/>
                    <a:p>
                      <a:pPr algn="ctr"/>
                      <a:r>
                        <a:rPr lang="en-GB" sz="2000" b="1" err="1">
                          <a:latin typeface="+mn-lt"/>
                        </a:rPr>
                        <a:t>Product_id</a:t>
                      </a:r>
                      <a:endParaRPr lang="en-GB" sz="2000" b="1">
                        <a:latin typeface="+mn-lt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latin typeface="+mn-lt"/>
                        </a:rPr>
                        <a:t>Description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A123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White chocolate bar, 500g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B452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Dark mint biscuit, 100g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545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B452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Strawberry and cream bar, 1kg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285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>
                          <a:latin typeface="+mn-lt"/>
                        </a:rPr>
                        <a:t>Z101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Peach yogurt, 6 pack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</a:tbl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DACF8E1-F807-4E9E-9793-DA1EDCDED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0774" y="4248098"/>
            <a:ext cx="6634630" cy="845574"/>
          </a:xfrm>
          <a:prstGeom prst="roundRect">
            <a:avLst/>
          </a:prstGeom>
          <a:noFill/>
          <a:ln w="5715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Group of chocolate candies">
            <a:extLst>
              <a:ext uri="{FF2B5EF4-FFF2-40B4-BE49-F238E27FC236}">
                <a16:creationId xmlns:a16="http://schemas.microsoft.com/office/drawing/2014/main" id="{A34821F1-B5CE-7311-595A-301C707492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3678" y="3131830"/>
            <a:ext cx="3857548" cy="2571698"/>
          </a:xfrm>
          <a:prstGeom prst="round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366DB3-FBE2-D6CE-CDD2-B546990BCC3A}"/>
              </a:ext>
            </a:extLst>
          </p:cNvPr>
          <p:cNvSpPr txBox="1"/>
          <p:nvPr/>
        </p:nvSpPr>
        <p:spPr>
          <a:xfrm>
            <a:off x="376084" y="5780067"/>
            <a:ext cx="65949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2400"/>
              <a:t>This means customers trying to order a product might end up with the wrong item. </a:t>
            </a:r>
          </a:p>
        </p:txBody>
      </p:sp>
    </p:spTree>
    <p:extLst>
      <p:ext uri="{BB962C8B-B14F-4D97-AF65-F5344CB8AC3E}">
        <p14:creationId xmlns:p14="http://schemas.microsoft.com/office/powerpoint/2010/main" val="42185439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40958-7DC7-0018-8199-E556A83BB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1BE174-74F6-4E7D-772A-C5BA57E756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193667"/>
              </p:ext>
            </p:extLst>
          </p:nvPr>
        </p:nvGraphicFramePr>
        <p:xfrm>
          <a:off x="688258" y="3719195"/>
          <a:ext cx="7315200" cy="277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8144">
                  <a:extLst>
                    <a:ext uri="{9D8B030D-6E8A-4147-A177-3AD203B41FA5}">
                      <a16:colId xmlns:a16="http://schemas.microsoft.com/office/drawing/2014/main" val="3349590271"/>
                    </a:ext>
                  </a:extLst>
                </a:gridCol>
                <a:gridCol w="2058528">
                  <a:extLst>
                    <a:ext uri="{9D8B030D-6E8A-4147-A177-3AD203B41FA5}">
                      <a16:colId xmlns:a16="http://schemas.microsoft.com/office/drawing/2014/main" val="1432801594"/>
                    </a:ext>
                  </a:extLst>
                </a:gridCol>
                <a:gridCol w="2058528">
                  <a:extLst>
                    <a:ext uri="{9D8B030D-6E8A-4147-A177-3AD203B41FA5}">
                      <a16:colId xmlns:a16="http://schemas.microsoft.com/office/drawing/2014/main" val="4135473605"/>
                    </a:ext>
                  </a:extLst>
                </a:gridCol>
              </a:tblGrid>
              <a:tr h="329147">
                <a:tc>
                  <a:txBody>
                    <a:bodyPr/>
                    <a:lstStyle/>
                    <a:p>
                      <a:pPr algn="ctr"/>
                      <a:r>
                        <a:rPr lang="en-GB" sz="2000" b="1" err="1">
                          <a:latin typeface="+mn-lt"/>
                        </a:rPr>
                        <a:t>hospital_name</a:t>
                      </a:r>
                      <a:endParaRPr lang="en-GB" sz="2000" b="1">
                        <a:latin typeface="+mn-lt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latin typeface="+mn-lt"/>
                        </a:rPr>
                        <a:t>town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latin typeface="+mn-lt"/>
                        </a:rPr>
                        <a:t>Postcode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Queen Margaret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Dunfermline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KY12 0SU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Borders General Hospital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Melrose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TD6 9BS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545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Western General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Edinburgh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XXXXXXXXX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285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Ninewells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Dundee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DD2 1UB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Perth Royal Infirmary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Perth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PH1 !NX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813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Perth Royal Infirmary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Perth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PH1 1NX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26338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FE3DED5-9C21-EA82-28FA-4DBCBFC4B3E6}"/>
              </a:ext>
            </a:extLst>
          </p:cNvPr>
          <p:cNvSpPr txBox="1"/>
          <p:nvPr/>
        </p:nvSpPr>
        <p:spPr>
          <a:xfrm>
            <a:off x="294968" y="1838632"/>
            <a:ext cx="11307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Imagine this </a:t>
            </a:r>
            <a:r>
              <a:rPr lang="en-GB" sz="2400" b="1"/>
              <a:t>reference dataset </a:t>
            </a:r>
            <a:r>
              <a:rPr lang="en-GB" sz="2400"/>
              <a:t>is being used to tell patients where to go for their hospital appointments, however it has not been cared for and now contains errors. </a:t>
            </a:r>
          </a:p>
          <a:p>
            <a:endParaRPr lang="en-GB" sz="2400" b="1"/>
          </a:p>
          <a:p>
            <a:r>
              <a:rPr lang="en-GB" sz="2400"/>
              <a:t>What could be the </a:t>
            </a:r>
            <a:r>
              <a:rPr lang="en-GB" sz="2400" b="1"/>
              <a:t>consequences to the patients of this uncared for dataset</a:t>
            </a:r>
            <a:r>
              <a:rPr lang="en-GB" sz="2400"/>
              <a:t>?</a:t>
            </a:r>
          </a:p>
        </p:txBody>
      </p:sp>
      <p:pic>
        <p:nvPicPr>
          <p:cNvPr id="6" name="Picture 5" descr="Doctor friendly shaking hands with a patient">
            <a:extLst>
              <a:ext uri="{FF2B5EF4-FFF2-40B4-BE49-F238E27FC236}">
                <a16:creationId xmlns:a16="http://schemas.microsoft.com/office/drawing/2014/main" id="{746C518A-3A2C-61E3-633D-2A3DA8E27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9766" y="4041054"/>
            <a:ext cx="3174403" cy="211885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535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40958-7DC7-0018-8199-E556A83BB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1BE174-74F6-4E7D-772A-C5BA57E756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023234"/>
              </p:ext>
            </p:extLst>
          </p:nvPr>
        </p:nvGraphicFramePr>
        <p:xfrm>
          <a:off x="4699820" y="2859698"/>
          <a:ext cx="7315200" cy="277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8144">
                  <a:extLst>
                    <a:ext uri="{9D8B030D-6E8A-4147-A177-3AD203B41FA5}">
                      <a16:colId xmlns:a16="http://schemas.microsoft.com/office/drawing/2014/main" val="3349590271"/>
                    </a:ext>
                  </a:extLst>
                </a:gridCol>
                <a:gridCol w="2058528">
                  <a:extLst>
                    <a:ext uri="{9D8B030D-6E8A-4147-A177-3AD203B41FA5}">
                      <a16:colId xmlns:a16="http://schemas.microsoft.com/office/drawing/2014/main" val="1432801594"/>
                    </a:ext>
                  </a:extLst>
                </a:gridCol>
                <a:gridCol w="2058528">
                  <a:extLst>
                    <a:ext uri="{9D8B030D-6E8A-4147-A177-3AD203B41FA5}">
                      <a16:colId xmlns:a16="http://schemas.microsoft.com/office/drawing/2014/main" val="4135473605"/>
                    </a:ext>
                  </a:extLst>
                </a:gridCol>
              </a:tblGrid>
              <a:tr h="329147">
                <a:tc>
                  <a:txBody>
                    <a:bodyPr/>
                    <a:lstStyle/>
                    <a:p>
                      <a:pPr algn="ctr"/>
                      <a:r>
                        <a:rPr lang="en-GB" sz="2000" b="1" err="1">
                          <a:latin typeface="+mn-lt"/>
                        </a:rPr>
                        <a:t>hospital_name</a:t>
                      </a:r>
                      <a:endParaRPr lang="en-GB" sz="2000" b="1">
                        <a:latin typeface="+mn-lt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latin typeface="+mn-lt"/>
                        </a:rPr>
                        <a:t>town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>
                          <a:latin typeface="+mn-lt"/>
                        </a:rPr>
                        <a:t>Postcode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10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Queen Margaret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Dunfermline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KY12 0SU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545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Borders General Hospital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Melrose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TD6 9BS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545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Western General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Edinburgh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XXXXXXXXX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285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Ninewells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Dundee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DD2 1UB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878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Perth Royal Infirmary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Perth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PH1 !NX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813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Perth Royal Infirmary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Perth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>
                          <a:latin typeface="+mn-lt"/>
                        </a:rPr>
                        <a:t>PH1 1NX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26338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7C66AE4-FD80-19CC-5D07-AAE8F728236F}"/>
              </a:ext>
            </a:extLst>
          </p:cNvPr>
          <p:cNvSpPr txBox="1"/>
          <p:nvPr/>
        </p:nvSpPr>
        <p:spPr>
          <a:xfrm>
            <a:off x="68826" y="3092376"/>
            <a:ext cx="45425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Patients could </a:t>
            </a:r>
            <a:r>
              <a:rPr lang="en-GB" sz="2400" b="1"/>
              <a:t>miss their appointment </a:t>
            </a:r>
            <a:r>
              <a:rPr lang="en-GB" sz="2400"/>
              <a:t>as they don’t know where to do go.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/>
              <a:t>Patients might get stressed </a:t>
            </a:r>
            <a:r>
              <a:rPr lang="en-GB" sz="2400"/>
              <a:t>due to the incorrect information.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8A1AB3-F29D-F769-5257-4768D7B31065}"/>
              </a:ext>
            </a:extLst>
          </p:cNvPr>
          <p:cNvSpPr txBox="1"/>
          <p:nvPr/>
        </p:nvSpPr>
        <p:spPr>
          <a:xfrm>
            <a:off x="140110" y="2044360"/>
            <a:ext cx="116487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/>
              <a:t>What could be the consequences to the patients of the dataset not being cared for? </a:t>
            </a:r>
          </a:p>
        </p:txBody>
      </p:sp>
    </p:spTree>
    <p:extLst>
      <p:ext uri="{BB962C8B-B14F-4D97-AF65-F5344CB8AC3E}">
        <p14:creationId xmlns:p14="http://schemas.microsoft.com/office/powerpoint/2010/main" val="24361898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</a:t>
            </a:r>
            <a:r>
              <a:rPr lang="en-GB" sz="3600" b="1" dirty="0"/>
              <a:t>questions 1 to 9 </a:t>
            </a:r>
          </a:p>
          <a:p>
            <a:pPr marL="0" indent="0" algn="ctr">
              <a:buNone/>
            </a:pPr>
            <a:r>
              <a:rPr lang="en-GB" sz="3600" dirty="0"/>
              <a:t>in </a:t>
            </a:r>
            <a:r>
              <a:rPr lang="en-GB" sz="3600" b="1" dirty="0"/>
              <a:t>section 1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‘Caring for data’ workbook.</a:t>
            </a:r>
            <a:endParaRPr lang="en-GB" sz="3600" dirty="0">
              <a:cs typeface="Calibri"/>
            </a:endParaRP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508530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Background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7A910-3F27-46CD-BBB5-7A21D8A19A6D}"/>
              </a:ext>
            </a:extLst>
          </p:cNvPr>
          <p:cNvSpPr txBox="1"/>
          <p:nvPr/>
        </p:nvSpPr>
        <p:spPr>
          <a:xfrm>
            <a:off x="274916" y="2053837"/>
            <a:ext cx="5703097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1" i="0">
                <a:effectLst/>
              </a:rPr>
              <a:t>Data is an asset</a:t>
            </a:r>
            <a:r>
              <a:rPr lang="en-GB" sz="2400" b="1"/>
              <a:t> </a:t>
            </a:r>
            <a:r>
              <a:rPr lang="en-GB" sz="2400"/>
              <a:t>that needs to be cared for in the same way as any other valuable item in an organisation. </a:t>
            </a:r>
          </a:p>
          <a:p>
            <a:pPr algn="l"/>
            <a:endParaRPr lang="en-GB" sz="2400" i="0">
              <a:effectLst/>
            </a:endParaRPr>
          </a:p>
          <a:p>
            <a:pPr algn="l"/>
            <a:r>
              <a:rPr lang="en-GB" sz="2400" i="0">
                <a:effectLst/>
              </a:rPr>
              <a:t>Data that is not cared for can become less valuable, or even cause damage.</a:t>
            </a:r>
          </a:p>
          <a:p>
            <a:pPr algn="l"/>
            <a:endParaRPr lang="en-GB" sz="2400"/>
          </a:p>
          <a:p>
            <a:r>
              <a:rPr lang="en-GB" sz="2400"/>
              <a:t>In this lesson we will look at </a:t>
            </a:r>
            <a:r>
              <a:rPr lang="en-GB" sz="2400" b="1"/>
              <a:t>why we should care for data</a:t>
            </a:r>
            <a:r>
              <a:rPr lang="en-GB" sz="2400"/>
              <a:t> and </a:t>
            </a:r>
            <a:r>
              <a:rPr lang="en-GB" sz="2400" b="1"/>
              <a:t>how to create a data dictionary to accurately document your data</a:t>
            </a:r>
            <a:r>
              <a:rPr lang="en-GB" sz="2400"/>
              <a:t> as part of caring for your data.</a:t>
            </a:r>
          </a:p>
          <a:p>
            <a:pPr algn="l"/>
            <a:endParaRPr lang="en-GB" sz="2800" i="0">
              <a:effectLst/>
            </a:endParaRPr>
          </a:p>
        </p:txBody>
      </p:sp>
      <p:pic>
        <p:nvPicPr>
          <p:cNvPr id="7" name="Picture 6" descr="Large and small hands holding red heart">
            <a:extLst>
              <a:ext uri="{FF2B5EF4-FFF2-40B4-BE49-F238E27FC236}">
                <a16:creationId xmlns:a16="http://schemas.microsoft.com/office/drawing/2014/main" id="{CB4D5172-D74C-0CAC-4D1E-6BB2992AB2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8110" y="2362780"/>
            <a:ext cx="5178974" cy="377736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3866036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Metadata and data dictionary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570BA-EE72-4E29-9933-A8AE14BAFE5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8039" y="2525439"/>
            <a:ext cx="5415331" cy="29800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/>
              <a:t>Without metadata it would be very difficult to work with any dataset.</a:t>
            </a:r>
          </a:p>
          <a:p>
            <a:pPr marL="0" indent="0">
              <a:buNone/>
            </a:pPr>
            <a:endParaRPr lang="en-US" sz="2400" b="0" i="0">
              <a:effectLst/>
            </a:endParaRPr>
          </a:p>
          <a:p>
            <a:pPr marL="0" indent="0">
              <a:buNone/>
            </a:pPr>
            <a:r>
              <a:rPr lang="en-US" sz="2400"/>
              <a:t>A </a:t>
            </a:r>
            <a:r>
              <a:rPr lang="en-US" sz="2400" b="1"/>
              <a:t>data dictionary </a:t>
            </a:r>
            <a:r>
              <a:rPr lang="en-US" sz="2400"/>
              <a:t>is one of the most important pieces of metadata.</a:t>
            </a:r>
          </a:p>
          <a:p>
            <a:pPr marL="0" indent="0">
              <a:buNone/>
            </a:pPr>
            <a:endParaRPr lang="en-US" sz="2400" b="0" i="0">
              <a:effectLst/>
            </a:endParaRPr>
          </a:p>
        </p:txBody>
      </p:sp>
      <p:pic>
        <p:nvPicPr>
          <p:cNvPr id="5" name="Picture 4" descr="White bulbs with a yellow one standing out">
            <a:extLst>
              <a:ext uri="{FF2B5EF4-FFF2-40B4-BE49-F238E27FC236}">
                <a16:creationId xmlns:a16="http://schemas.microsoft.com/office/drawing/2014/main" id="{7BFD4EEB-1102-442A-A02F-6760062A13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2277" y="2324100"/>
            <a:ext cx="5773559" cy="38481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655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446AF-5B6D-4AC6-89AE-7B017DFEF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EE77C6-342E-4404-A252-5458BF8BA351}"/>
              </a:ext>
            </a:extLst>
          </p:cNvPr>
          <p:cNvSpPr txBox="1"/>
          <p:nvPr/>
        </p:nvSpPr>
        <p:spPr>
          <a:xfrm>
            <a:off x="2049293" y="2415425"/>
            <a:ext cx="8093413" cy="3183850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>
                <a:effectLst/>
                <a:ea typeface="Times New Roman" panose="02020603050405020304" pitchFamily="18" charset="0"/>
                <a:cs typeface="Times New Roman"/>
              </a:rPr>
              <a:t>Data dictionary</a:t>
            </a:r>
          </a:p>
          <a:p>
            <a:pPr algn="ctr">
              <a:spcAft>
                <a:spcPts val="600"/>
              </a:spcAft>
            </a:pPr>
            <a:r>
              <a:rPr lang="en-US" sz="4400"/>
              <a:t>the names</a:t>
            </a:r>
            <a:r>
              <a:rPr lang="en-US" sz="4400" b="0" i="0">
                <a:effectLst/>
              </a:rPr>
              <a:t>, definitions and attributes of the elements in a dataset</a:t>
            </a:r>
            <a:endParaRPr lang="en-GB" sz="4400">
              <a:effectLst/>
              <a:ea typeface="Calibri" panose="020F0502020204030204" pitchFamily="34" charset="0"/>
              <a:cs typeface="Times New Roman (Body CS)"/>
            </a:endParaRPr>
          </a:p>
        </p:txBody>
      </p:sp>
    </p:spTree>
    <p:extLst>
      <p:ext uri="{BB962C8B-B14F-4D97-AF65-F5344CB8AC3E}">
        <p14:creationId xmlns:p14="http://schemas.microsoft.com/office/powerpoint/2010/main" val="10309238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446AF-5B6D-4AC6-89AE-7B017DFEF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054832-E3B3-42BD-8545-6C2EF772C4C4}"/>
              </a:ext>
            </a:extLst>
          </p:cNvPr>
          <p:cNvSpPr txBox="1"/>
          <p:nvPr/>
        </p:nvSpPr>
        <p:spPr>
          <a:xfrm>
            <a:off x="280308" y="1924406"/>
            <a:ext cx="54492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This dataset contains the historic value of gold from Kaggle (</a:t>
            </a:r>
            <a:r>
              <a:rPr lang="en-GB" sz="2400">
                <a:hlinkClick r:id="rId2"/>
              </a:rPr>
              <a:t>www.kaggle.com</a:t>
            </a:r>
            <a:r>
              <a:rPr lang="en-GB" sz="2400"/>
              <a:t>)</a:t>
            </a:r>
          </a:p>
          <a:p>
            <a:endParaRPr lang="en-GB" sz="2400"/>
          </a:p>
          <a:p>
            <a:r>
              <a:rPr lang="en-GB" sz="2400"/>
              <a:t>The associated </a:t>
            </a:r>
            <a:r>
              <a:rPr lang="en-GB" sz="2400" b="1"/>
              <a:t>data dictionary </a:t>
            </a:r>
            <a:r>
              <a:rPr lang="en-GB" sz="2400"/>
              <a:t>describes what is held in each of the columns. 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ACA1C77-913C-40B4-8E03-E4B8FCC81496}"/>
              </a:ext>
            </a:extLst>
          </p:cNvPr>
          <p:cNvGraphicFramePr>
            <a:graphicFrameLocks noGrp="1"/>
          </p:cNvGraphicFramePr>
          <p:nvPr/>
        </p:nvGraphicFramePr>
        <p:xfrm>
          <a:off x="6462411" y="1848256"/>
          <a:ext cx="5449283" cy="4781313"/>
        </p:xfrm>
        <a:graphic>
          <a:graphicData uri="http://schemas.openxmlformats.org/drawingml/2006/table">
            <a:tbl>
              <a:tblPr>
                <a:tableStyleId>{8EC20E35-A176-4012-BC5E-935CFFF8708E}</a:tableStyleId>
              </a:tblPr>
              <a:tblGrid>
                <a:gridCol w="778469">
                  <a:extLst>
                    <a:ext uri="{9D8B030D-6E8A-4147-A177-3AD203B41FA5}">
                      <a16:colId xmlns:a16="http://schemas.microsoft.com/office/drawing/2014/main" val="1397254266"/>
                    </a:ext>
                  </a:extLst>
                </a:gridCol>
                <a:gridCol w="778469">
                  <a:extLst>
                    <a:ext uri="{9D8B030D-6E8A-4147-A177-3AD203B41FA5}">
                      <a16:colId xmlns:a16="http://schemas.microsoft.com/office/drawing/2014/main" val="5755601"/>
                    </a:ext>
                  </a:extLst>
                </a:gridCol>
                <a:gridCol w="778469">
                  <a:extLst>
                    <a:ext uri="{9D8B030D-6E8A-4147-A177-3AD203B41FA5}">
                      <a16:colId xmlns:a16="http://schemas.microsoft.com/office/drawing/2014/main" val="1590320925"/>
                    </a:ext>
                  </a:extLst>
                </a:gridCol>
                <a:gridCol w="778469">
                  <a:extLst>
                    <a:ext uri="{9D8B030D-6E8A-4147-A177-3AD203B41FA5}">
                      <a16:colId xmlns:a16="http://schemas.microsoft.com/office/drawing/2014/main" val="3431309911"/>
                    </a:ext>
                  </a:extLst>
                </a:gridCol>
                <a:gridCol w="778469">
                  <a:extLst>
                    <a:ext uri="{9D8B030D-6E8A-4147-A177-3AD203B41FA5}">
                      <a16:colId xmlns:a16="http://schemas.microsoft.com/office/drawing/2014/main" val="1433756003"/>
                    </a:ext>
                  </a:extLst>
                </a:gridCol>
                <a:gridCol w="778469">
                  <a:extLst>
                    <a:ext uri="{9D8B030D-6E8A-4147-A177-3AD203B41FA5}">
                      <a16:colId xmlns:a16="http://schemas.microsoft.com/office/drawing/2014/main" val="3531416879"/>
                    </a:ext>
                  </a:extLst>
                </a:gridCol>
                <a:gridCol w="778469">
                  <a:extLst>
                    <a:ext uri="{9D8B030D-6E8A-4147-A177-3AD203B41FA5}">
                      <a16:colId xmlns:a16="http://schemas.microsoft.com/office/drawing/2014/main" val="1784984517"/>
                    </a:ext>
                  </a:extLst>
                </a:gridCol>
              </a:tblGrid>
              <a:tr h="206216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Year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u="none" strike="noStrike" err="1">
                          <a:solidFill>
                            <a:srgbClr val="000000"/>
                          </a:solidFill>
                          <a:effectLst/>
                        </a:rPr>
                        <a:t>AvgClose</a:t>
                      </a:r>
                      <a:endParaRPr lang="en-GB" sz="1100" b="0" u="none" strike="noStrike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Price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u="none" strike="noStrike" err="1">
                          <a:solidFill>
                            <a:srgbClr val="000000"/>
                          </a:solidFill>
                          <a:effectLst/>
                        </a:rPr>
                        <a:t>YearOpen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u="none" strike="noStrike" err="1">
                          <a:solidFill>
                            <a:srgbClr val="000000"/>
                          </a:solidFill>
                          <a:effectLst/>
                        </a:rPr>
                        <a:t>YearHigh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u="none" strike="noStrike" err="1">
                          <a:solidFill>
                            <a:srgbClr val="000000"/>
                          </a:solidFill>
                          <a:effectLst/>
                        </a:rPr>
                        <a:t>YearLow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u="none" strike="noStrike" err="1">
                          <a:solidFill>
                            <a:srgbClr val="000000"/>
                          </a:solidFill>
                          <a:effectLst/>
                        </a:rPr>
                        <a:t>YearClose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Annual % Change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3240731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2021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1799.1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1946.6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1954.4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1678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1783.9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-0.0587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703994593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2020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1773.73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1520.55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2058.4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1472.35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1895.1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0.2443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90441365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2019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1393.34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1287.2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1542.6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1270.05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1523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0.1883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12714592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2018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1268.93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1312.8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1360.25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1176.7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1281.65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-0.0115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354685221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2017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1260.39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1162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1351.2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1162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1296.5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0.1257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788260978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2016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1251.92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1075.2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1372.6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1073.6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1151.7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0.0863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39554177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2015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1158.86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1184.25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1298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1049.6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1060.2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-0.1159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39040652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2014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1266.06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1219.75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1379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1144.5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1199.25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-0.0019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58815514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2013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1409.51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1681.5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1692.5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1192.75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1201.5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-0.2779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756526380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2012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1668.86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1590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1790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1537.5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1664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0.0568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26061845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2011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1573.16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1405.5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1896.5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1316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1574.5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0.1165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220009101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2010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1226.66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1113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1426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1052.25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1410.25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0.2774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14076035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2009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973.66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869.75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1218.25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813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1104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0.2763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341584288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2008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872.37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840.75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1023.5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692.5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865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0.0341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76162266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2007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696.43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640.75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841.75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608.3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836.5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0.3159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331282348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2006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604.34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520.75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725.75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520.75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635.7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0.2392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371885529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2005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444.99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426.8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537.5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411.5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513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0.1712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36791153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2004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409.53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415.2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455.75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373.5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438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0.0497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37068689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2003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363.83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342.2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417.25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319.75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417.25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0.2174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13728097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2002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310.08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278.1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348.5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277.8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342.75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0.2396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52733105"/>
                  </a:ext>
                </a:extLst>
              </a:tr>
              <a:tr h="211353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2001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271.19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272.8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292.85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256.7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276.5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u="none" strike="noStrike">
                          <a:solidFill>
                            <a:srgbClr val="000000"/>
                          </a:solidFill>
                          <a:effectLst/>
                        </a:rPr>
                        <a:t>0.0141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971632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671CCD5-4128-4B79-87AF-4D9FA9C82D54}"/>
              </a:ext>
            </a:extLst>
          </p:cNvPr>
          <p:cNvSpPr txBox="1"/>
          <p:nvPr/>
        </p:nvSpPr>
        <p:spPr>
          <a:xfrm>
            <a:off x="201040" y="4238912"/>
            <a:ext cx="6063573" cy="2031325"/>
          </a:xfrm>
          <a:prstGeom prst="rect">
            <a:avLst/>
          </a:prstGeom>
          <a:solidFill>
            <a:schemeClr val="bg1"/>
          </a:solidFill>
          <a:ln w="38100">
            <a:solidFill>
              <a:srgbClr val="EAC036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/>
              <a:t>This contains data files of gold historical data (USD).</a:t>
            </a:r>
          </a:p>
          <a:p>
            <a:endParaRPr lang="en-GB" sz="1400"/>
          </a:p>
          <a:p>
            <a:r>
              <a:rPr lang="en-GB" sz="1400"/>
              <a:t>Year: 		Year of observation</a:t>
            </a:r>
          </a:p>
          <a:p>
            <a:r>
              <a:rPr lang="en-GB" sz="1400" err="1"/>
              <a:t>AvgClosePrice</a:t>
            </a:r>
            <a:r>
              <a:rPr lang="en-GB" sz="1400"/>
              <a:t>: 	The average close price in the year</a:t>
            </a:r>
          </a:p>
          <a:p>
            <a:r>
              <a:rPr lang="en-GB" sz="1400" err="1"/>
              <a:t>YearOpen</a:t>
            </a:r>
            <a:r>
              <a:rPr lang="en-GB" sz="1400"/>
              <a:t>: 		Opening price in the year</a:t>
            </a:r>
          </a:p>
          <a:p>
            <a:r>
              <a:rPr lang="en-GB" sz="1400" err="1"/>
              <a:t>YearHigh</a:t>
            </a:r>
            <a:r>
              <a:rPr lang="en-GB" sz="1400"/>
              <a:t>: 		Highest price in the year</a:t>
            </a:r>
          </a:p>
          <a:p>
            <a:r>
              <a:rPr lang="en-GB" sz="1400" err="1"/>
              <a:t>YearLow</a:t>
            </a:r>
            <a:r>
              <a:rPr lang="en-GB" sz="1400"/>
              <a:t>: 		Lowest price in the year</a:t>
            </a:r>
          </a:p>
          <a:p>
            <a:r>
              <a:rPr lang="en-GB" sz="1400" err="1"/>
              <a:t>YearClose</a:t>
            </a:r>
            <a:r>
              <a:rPr lang="en-GB" sz="1400"/>
              <a:t>: 		Closing price in the year</a:t>
            </a:r>
          </a:p>
          <a:p>
            <a:r>
              <a:rPr lang="en-GB" sz="1400" err="1"/>
              <a:t>Annual%Change</a:t>
            </a:r>
            <a:r>
              <a:rPr lang="en-GB" sz="1400"/>
              <a:t>:	Percent change of the previous and current year price</a:t>
            </a:r>
          </a:p>
        </p:txBody>
      </p:sp>
    </p:spTree>
    <p:extLst>
      <p:ext uri="{BB962C8B-B14F-4D97-AF65-F5344CB8AC3E}">
        <p14:creationId xmlns:p14="http://schemas.microsoft.com/office/powerpoint/2010/main" val="8021976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Why are data dictionaries important?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6EB42A-4CD0-427C-BF64-B7828F596A7B}"/>
              </a:ext>
            </a:extLst>
          </p:cNvPr>
          <p:cNvSpPr txBox="1"/>
          <p:nvPr/>
        </p:nvSpPr>
        <p:spPr>
          <a:xfrm>
            <a:off x="2178456" y="2222027"/>
            <a:ext cx="96444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/>
              <a:t>S</a:t>
            </a:r>
            <a:r>
              <a:rPr lang="en-US" sz="2400" b="1" i="0">
                <a:effectLst/>
              </a:rPr>
              <a:t>aves time </a:t>
            </a:r>
            <a:r>
              <a:rPr lang="en-US" sz="2400" b="0" i="0">
                <a:effectLst/>
              </a:rPr>
              <a:t>figuring out what the data means</a:t>
            </a:r>
          </a:p>
        </p:txBody>
      </p:sp>
      <p:pic>
        <p:nvPicPr>
          <p:cNvPr id="9" name="Graphic 8" descr="Cheers outline">
            <a:extLst>
              <a:ext uri="{FF2B5EF4-FFF2-40B4-BE49-F238E27FC236}">
                <a16:creationId xmlns:a16="http://schemas.microsoft.com/office/drawing/2014/main" id="{B5B688FC-F70E-4074-A2D1-E66EA9B1A3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38200" y="5095980"/>
            <a:ext cx="916217" cy="91621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71676F8-2E03-4A91-8E70-C24EE4F6D1F9}"/>
              </a:ext>
            </a:extLst>
          </p:cNvPr>
          <p:cNvSpPr txBox="1"/>
          <p:nvPr/>
        </p:nvSpPr>
        <p:spPr>
          <a:xfrm>
            <a:off x="2178456" y="3841429"/>
            <a:ext cx="10013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/>
              <a:t>Provides details of </a:t>
            </a:r>
            <a:r>
              <a:rPr lang="en-US" sz="2400" b="1"/>
              <a:t>how variables have been created </a:t>
            </a:r>
            <a:r>
              <a:rPr lang="en-US" sz="2400"/>
              <a:t>(e.g. through calculation)</a:t>
            </a:r>
            <a:endParaRPr lang="en-US" sz="2400" i="0">
              <a:effectLst/>
            </a:endParaRPr>
          </a:p>
        </p:txBody>
      </p:sp>
      <p:pic>
        <p:nvPicPr>
          <p:cNvPr id="11" name="Graphic 10" descr="Calculator outline">
            <a:extLst>
              <a:ext uri="{FF2B5EF4-FFF2-40B4-BE49-F238E27FC236}">
                <a16:creationId xmlns:a16="http://schemas.microsoft.com/office/drawing/2014/main" id="{4B7CC3B8-EB8B-4E36-98CD-FAD767B1A0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87806" y="3614154"/>
            <a:ext cx="916217" cy="91621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ACE671A-13C5-47A6-AA08-4FAA1F4500DB}"/>
              </a:ext>
            </a:extLst>
          </p:cNvPr>
          <p:cNvSpPr txBox="1"/>
          <p:nvPr/>
        </p:nvSpPr>
        <p:spPr>
          <a:xfrm>
            <a:off x="2228849" y="5199580"/>
            <a:ext cx="88476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b="0" i="0">
                <a:effectLst/>
              </a:rPr>
              <a:t>Helps ensures everyone is </a:t>
            </a:r>
            <a:r>
              <a:rPr lang="en-US" sz="2400" b="1" i="0">
                <a:effectLst/>
              </a:rPr>
              <a:t>using the datasets consistently </a:t>
            </a:r>
            <a:r>
              <a:rPr lang="en-US" sz="2400" b="0" i="0">
                <a:effectLst/>
              </a:rPr>
              <a:t>with the same definitions  </a:t>
            </a:r>
            <a:endParaRPr lang="en-US" sz="3600" b="0" i="0">
              <a:effectLst/>
            </a:endParaRPr>
          </a:p>
        </p:txBody>
      </p:sp>
      <p:pic>
        <p:nvPicPr>
          <p:cNvPr id="13" name="Graphic 12" descr="Hourglass 30% with solid fill">
            <a:extLst>
              <a:ext uri="{FF2B5EF4-FFF2-40B4-BE49-F238E27FC236}">
                <a16:creationId xmlns:a16="http://schemas.microsoft.com/office/drawing/2014/main" id="{CF26C939-E0AF-4376-8EC9-9B7CFE0810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87807" y="2029022"/>
            <a:ext cx="916217" cy="91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6004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DA3FA-BC3C-01CC-093A-DE62399A3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326763-9D53-46B1-3CF4-4553005F66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223968"/>
              </p:ext>
            </p:extLst>
          </p:nvPr>
        </p:nvGraphicFramePr>
        <p:xfrm>
          <a:off x="500831" y="3342111"/>
          <a:ext cx="10610234" cy="315076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94786">
                  <a:extLst>
                    <a:ext uri="{9D8B030D-6E8A-4147-A177-3AD203B41FA5}">
                      <a16:colId xmlns:a16="http://schemas.microsoft.com/office/drawing/2014/main" val="1323441506"/>
                    </a:ext>
                  </a:extLst>
                </a:gridCol>
                <a:gridCol w="1845673">
                  <a:extLst>
                    <a:ext uri="{9D8B030D-6E8A-4147-A177-3AD203B41FA5}">
                      <a16:colId xmlns:a16="http://schemas.microsoft.com/office/drawing/2014/main" val="1936783881"/>
                    </a:ext>
                  </a:extLst>
                </a:gridCol>
                <a:gridCol w="1740310">
                  <a:extLst>
                    <a:ext uri="{9D8B030D-6E8A-4147-A177-3AD203B41FA5}">
                      <a16:colId xmlns:a16="http://schemas.microsoft.com/office/drawing/2014/main" val="1349640549"/>
                    </a:ext>
                  </a:extLst>
                </a:gridCol>
                <a:gridCol w="2455771">
                  <a:extLst>
                    <a:ext uri="{9D8B030D-6E8A-4147-A177-3AD203B41FA5}">
                      <a16:colId xmlns:a16="http://schemas.microsoft.com/office/drawing/2014/main" val="919696838"/>
                    </a:ext>
                  </a:extLst>
                </a:gridCol>
                <a:gridCol w="2085307">
                  <a:extLst>
                    <a:ext uri="{9D8B030D-6E8A-4147-A177-3AD203B41FA5}">
                      <a16:colId xmlns:a16="http://schemas.microsoft.com/office/drawing/2014/main" val="4252058680"/>
                    </a:ext>
                  </a:extLst>
                </a:gridCol>
                <a:gridCol w="1388387">
                  <a:extLst>
                    <a:ext uri="{9D8B030D-6E8A-4147-A177-3AD203B41FA5}">
                      <a16:colId xmlns:a16="http://schemas.microsoft.com/office/drawing/2014/main" val="1290215852"/>
                    </a:ext>
                  </a:extLst>
                </a:gridCol>
              </a:tblGrid>
              <a:tr h="55624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err="1">
                          <a:effectLst/>
                        </a:rPr>
                        <a:t>ObjectID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err="1">
                          <a:effectLst/>
                        </a:rPr>
                        <a:t>LocationOrTagNo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err="1">
                          <a:effectLst/>
                        </a:rPr>
                        <a:t>AgeGroup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>
                          <a:effectLst/>
                        </a:rPr>
                        <a:t>Name1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>
                          <a:effectLst/>
                        </a:rPr>
                        <a:t>Name2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DBH</a:t>
                      </a:r>
                    </a:p>
                  </a:txBody>
                  <a:tcPr marL="4533" marR="4533" marT="4533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1100886"/>
                  </a:ext>
                </a:extLst>
              </a:tr>
              <a:tr h="64905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17232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y5756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Semi-mature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Prunus spp.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Cherry </a:t>
                      </a:r>
                      <a:r>
                        <a:rPr lang="en-GB" sz="1600" u="none" strike="noStrike" err="1">
                          <a:effectLst/>
                        </a:rPr>
                        <a:t>spp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90+</a:t>
                      </a:r>
                    </a:p>
                  </a:txBody>
                  <a:tcPr marL="4533" marR="4533" marT="4533" marB="0" anchor="ctr"/>
                </a:tc>
                <a:extLst>
                  <a:ext uri="{0D108BD9-81ED-4DB2-BD59-A6C34878D82A}">
                    <a16:rowId xmlns:a16="http://schemas.microsoft.com/office/drawing/2014/main" val="391152731"/>
                  </a:ext>
                </a:extLst>
              </a:tr>
              <a:tr h="43573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17766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y4134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Middle Aged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Sorbus aucuparia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Rowan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10-20</a:t>
                      </a:r>
                    </a:p>
                  </a:txBody>
                  <a:tcPr marL="4533" marR="4533" marT="4533" marB="0" anchor="ctr"/>
                </a:tc>
                <a:extLst>
                  <a:ext uri="{0D108BD9-81ED-4DB2-BD59-A6C34878D82A}">
                    <a16:rowId xmlns:a16="http://schemas.microsoft.com/office/drawing/2014/main" val="3572108413"/>
                  </a:ext>
                </a:extLst>
              </a:tr>
              <a:tr h="43033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17449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y4130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Mature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Prunus x </a:t>
                      </a:r>
                      <a:r>
                        <a:rPr lang="en-GB" sz="1600" u="none" strike="noStrike" err="1">
                          <a:effectLst/>
                        </a:rPr>
                        <a:t>hillieri</a:t>
                      </a:r>
                      <a:r>
                        <a:rPr lang="en-GB" sz="1600" u="none" strike="noStrike">
                          <a:effectLst/>
                        </a:rPr>
                        <a:t> 'Spire'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Hillier's Cherry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50-60</a:t>
                      </a:r>
                    </a:p>
                  </a:txBody>
                  <a:tcPr marL="4533" marR="4533" marT="4533" marB="0" anchor="ctr"/>
                </a:tc>
                <a:extLst>
                  <a:ext uri="{0D108BD9-81ED-4DB2-BD59-A6C34878D82A}">
                    <a16:rowId xmlns:a16="http://schemas.microsoft.com/office/drawing/2014/main" val="1034392609"/>
                  </a:ext>
                </a:extLst>
              </a:tr>
              <a:tr h="43033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17238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y4124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Mature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Prunus </a:t>
                      </a:r>
                      <a:r>
                        <a:rPr lang="en-GB" sz="1600" u="none" strike="noStrike" err="1">
                          <a:effectLst/>
                        </a:rPr>
                        <a:t>laurocerasus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Common Laurel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90+</a:t>
                      </a:r>
                    </a:p>
                  </a:txBody>
                  <a:tcPr marL="4533" marR="4533" marT="4533" marB="0" anchor="ctr"/>
                </a:tc>
                <a:extLst>
                  <a:ext uri="{0D108BD9-81ED-4DB2-BD59-A6C34878D82A}">
                    <a16:rowId xmlns:a16="http://schemas.microsoft.com/office/drawing/2014/main" val="3527305448"/>
                  </a:ext>
                </a:extLst>
              </a:tr>
              <a:tr h="64905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12350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y4123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Semi-mature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err="1">
                          <a:effectLst/>
                        </a:rPr>
                        <a:t>Cupressocyparis</a:t>
                      </a:r>
                      <a:r>
                        <a:rPr lang="en-GB" sz="1600" u="none" strike="noStrike">
                          <a:effectLst/>
                        </a:rPr>
                        <a:t> leylandii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Leyland Cypress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10-20</a:t>
                      </a:r>
                    </a:p>
                  </a:txBody>
                  <a:tcPr marL="4533" marR="4533" marT="4533" marB="0" anchor="ctr"/>
                </a:tc>
                <a:extLst>
                  <a:ext uri="{0D108BD9-81ED-4DB2-BD59-A6C34878D82A}">
                    <a16:rowId xmlns:a16="http://schemas.microsoft.com/office/drawing/2014/main" val="256991579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B88944E-411D-19AB-603C-F58BA7494D1D}"/>
              </a:ext>
            </a:extLst>
          </p:cNvPr>
          <p:cNvSpPr txBox="1"/>
          <p:nvPr/>
        </p:nvSpPr>
        <p:spPr>
          <a:xfrm>
            <a:off x="447367" y="1793124"/>
            <a:ext cx="107171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/>
              <a:t>This dataset contains information about trees. However </a:t>
            </a:r>
            <a:r>
              <a:rPr lang="en-GB" sz="2200" b="1"/>
              <a:t>you don’t have a data dictionary</a:t>
            </a:r>
            <a:r>
              <a:rPr lang="en-GB" sz="2200"/>
              <a:t> for this dataset.</a:t>
            </a:r>
          </a:p>
          <a:p>
            <a:endParaRPr lang="en-GB" sz="2200"/>
          </a:p>
          <a:p>
            <a:r>
              <a:rPr lang="en-GB" sz="2200"/>
              <a:t>What </a:t>
            </a:r>
            <a:r>
              <a:rPr lang="en-GB" sz="2200" b="1"/>
              <a:t>problems might you have when trying to use this dataset </a:t>
            </a:r>
            <a:r>
              <a:rPr lang="en-GB" sz="2200"/>
              <a:t>without a data dictionary?</a:t>
            </a:r>
          </a:p>
        </p:txBody>
      </p:sp>
    </p:spTree>
    <p:extLst>
      <p:ext uri="{BB962C8B-B14F-4D97-AF65-F5344CB8AC3E}">
        <p14:creationId xmlns:p14="http://schemas.microsoft.com/office/powerpoint/2010/main" val="2963880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DA3FA-BC3C-01CC-093A-DE62399A3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Your turn….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326763-9D53-46B1-3CF4-4553005F66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638304"/>
              </p:ext>
            </p:extLst>
          </p:nvPr>
        </p:nvGraphicFramePr>
        <p:xfrm>
          <a:off x="422173" y="3061020"/>
          <a:ext cx="10610234" cy="315076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94786">
                  <a:extLst>
                    <a:ext uri="{9D8B030D-6E8A-4147-A177-3AD203B41FA5}">
                      <a16:colId xmlns:a16="http://schemas.microsoft.com/office/drawing/2014/main" val="1323441506"/>
                    </a:ext>
                  </a:extLst>
                </a:gridCol>
                <a:gridCol w="2209298">
                  <a:extLst>
                    <a:ext uri="{9D8B030D-6E8A-4147-A177-3AD203B41FA5}">
                      <a16:colId xmlns:a16="http://schemas.microsoft.com/office/drawing/2014/main" val="1936783881"/>
                    </a:ext>
                  </a:extLst>
                </a:gridCol>
                <a:gridCol w="1702061">
                  <a:extLst>
                    <a:ext uri="{9D8B030D-6E8A-4147-A177-3AD203B41FA5}">
                      <a16:colId xmlns:a16="http://schemas.microsoft.com/office/drawing/2014/main" val="1349640549"/>
                    </a:ext>
                  </a:extLst>
                </a:gridCol>
                <a:gridCol w="2130395">
                  <a:extLst>
                    <a:ext uri="{9D8B030D-6E8A-4147-A177-3AD203B41FA5}">
                      <a16:colId xmlns:a16="http://schemas.microsoft.com/office/drawing/2014/main" val="919696838"/>
                    </a:ext>
                  </a:extLst>
                </a:gridCol>
                <a:gridCol w="2085307">
                  <a:extLst>
                    <a:ext uri="{9D8B030D-6E8A-4147-A177-3AD203B41FA5}">
                      <a16:colId xmlns:a16="http://schemas.microsoft.com/office/drawing/2014/main" val="4252058680"/>
                    </a:ext>
                  </a:extLst>
                </a:gridCol>
                <a:gridCol w="1388387">
                  <a:extLst>
                    <a:ext uri="{9D8B030D-6E8A-4147-A177-3AD203B41FA5}">
                      <a16:colId xmlns:a16="http://schemas.microsoft.com/office/drawing/2014/main" val="1290215852"/>
                    </a:ext>
                  </a:extLst>
                </a:gridCol>
              </a:tblGrid>
              <a:tr h="55624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err="1">
                          <a:effectLst/>
                        </a:rPr>
                        <a:t>ObjectID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err="1">
                          <a:effectLst/>
                        </a:rPr>
                        <a:t>LocationOrTagNo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err="1">
                          <a:effectLst/>
                        </a:rPr>
                        <a:t>AgeGroup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>
                          <a:effectLst/>
                        </a:rPr>
                        <a:t>Name1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>
                          <a:effectLst/>
                        </a:rPr>
                        <a:t>Name2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DBH</a:t>
                      </a:r>
                    </a:p>
                  </a:txBody>
                  <a:tcPr marL="4533" marR="4533" marT="4533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1100886"/>
                  </a:ext>
                </a:extLst>
              </a:tr>
              <a:tr h="64905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17232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y5756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Semi-mature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Prunus spp.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Cherry </a:t>
                      </a:r>
                      <a:r>
                        <a:rPr lang="en-GB" sz="1600" u="none" strike="noStrike" err="1">
                          <a:effectLst/>
                        </a:rPr>
                        <a:t>spp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90+</a:t>
                      </a:r>
                    </a:p>
                  </a:txBody>
                  <a:tcPr marL="4533" marR="4533" marT="4533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152731"/>
                  </a:ext>
                </a:extLst>
              </a:tr>
              <a:tr h="43573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17766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y4134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Middle Aged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Sorbus aucuparia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Rowan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10-20</a:t>
                      </a:r>
                    </a:p>
                  </a:txBody>
                  <a:tcPr marL="4533" marR="4533" marT="4533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108413"/>
                  </a:ext>
                </a:extLst>
              </a:tr>
              <a:tr h="43033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17449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y4130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Mature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Prunus x </a:t>
                      </a:r>
                      <a:r>
                        <a:rPr lang="en-GB" sz="1600" u="none" strike="noStrike" err="1">
                          <a:effectLst/>
                        </a:rPr>
                        <a:t>hillieri</a:t>
                      </a:r>
                      <a:r>
                        <a:rPr lang="en-GB" sz="1600" u="none" strike="noStrike">
                          <a:effectLst/>
                        </a:rPr>
                        <a:t> 'Spire'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Hillier's Cherry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50-60</a:t>
                      </a:r>
                    </a:p>
                  </a:txBody>
                  <a:tcPr marL="4533" marR="4533" marT="4533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392609"/>
                  </a:ext>
                </a:extLst>
              </a:tr>
              <a:tr h="43033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17238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y4124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Mature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Prunus </a:t>
                      </a:r>
                      <a:r>
                        <a:rPr lang="en-GB" sz="1600" u="none" strike="noStrike" err="1">
                          <a:effectLst/>
                        </a:rPr>
                        <a:t>laurocerasus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Common Laurel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90+</a:t>
                      </a:r>
                    </a:p>
                  </a:txBody>
                  <a:tcPr marL="4533" marR="4533" marT="4533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305448"/>
                  </a:ext>
                </a:extLst>
              </a:tr>
              <a:tr h="64905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12350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y4123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Semi-mature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err="1">
                          <a:effectLst/>
                        </a:rPr>
                        <a:t>Cupressocyparis</a:t>
                      </a:r>
                      <a:r>
                        <a:rPr lang="en-GB" sz="1600" u="none" strike="noStrike">
                          <a:effectLst/>
                        </a:rPr>
                        <a:t> leylandii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</a:rPr>
                        <a:t>Leyland Cypress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33" marR="4533" marT="453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10-20</a:t>
                      </a:r>
                    </a:p>
                  </a:txBody>
                  <a:tcPr marL="4533" marR="4533" marT="4533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91579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A8725D4-51AD-3CCB-7B7E-9A0213BE2E23}"/>
              </a:ext>
            </a:extLst>
          </p:cNvPr>
          <p:cNvSpPr txBox="1"/>
          <p:nvPr/>
        </p:nvSpPr>
        <p:spPr>
          <a:xfrm>
            <a:off x="9549582" y="1794798"/>
            <a:ext cx="2585884" cy="71508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/>
              <a:t>What does the variable DBH mean?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8576BAD-6B38-EFDB-9ED4-FC48C17316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10638503" y="2509887"/>
            <a:ext cx="204021" cy="69542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A40D362E-4587-5927-D34D-53451D7B0A86}"/>
              </a:ext>
            </a:extLst>
          </p:cNvPr>
          <p:cNvSpPr txBox="1"/>
          <p:nvPr/>
        </p:nvSpPr>
        <p:spPr>
          <a:xfrm>
            <a:off x="887362" y="1865076"/>
            <a:ext cx="4331110" cy="102155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/>
              <a:t>What is the difference between the two variables that contain names? Which one should you use?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7B3158C-95BB-217C-4D4F-C69C6D213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02826" y="2956910"/>
            <a:ext cx="4331110" cy="881715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BA7D71A-AC08-28AC-D27B-6F8CC4529B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5218472" y="2375854"/>
            <a:ext cx="508818" cy="5810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34677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How to create a data dictionary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7A910-3F27-46CD-BBB5-7A21D8A19A6D}"/>
              </a:ext>
            </a:extLst>
          </p:cNvPr>
          <p:cNvSpPr txBox="1"/>
          <p:nvPr/>
        </p:nvSpPr>
        <p:spPr>
          <a:xfrm>
            <a:off x="215921" y="1850806"/>
            <a:ext cx="111378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If you are creating a new dataset you also need to create a data dictionary at the same time. It should include,</a:t>
            </a:r>
          </a:p>
          <a:p>
            <a:endParaRPr lang="en-GB" sz="2400"/>
          </a:p>
          <a:p>
            <a:endParaRPr lang="en-GB" sz="2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620D88-51A0-2E0A-44F3-6193BC9262DF}"/>
              </a:ext>
            </a:extLst>
          </p:cNvPr>
          <p:cNvSpPr txBox="1"/>
          <p:nvPr/>
        </p:nvSpPr>
        <p:spPr>
          <a:xfrm>
            <a:off x="2089965" y="3020599"/>
            <a:ext cx="96444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/>
              <a:t>Name</a:t>
            </a:r>
            <a:r>
              <a:rPr lang="en-US" sz="2400"/>
              <a:t> of each variable</a:t>
            </a:r>
            <a:endParaRPr lang="en-US" sz="2400" i="0">
              <a:effectLst/>
            </a:endParaRPr>
          </a:p>
        </p:txBody>
      </p:sp>
      <p:pic>
        <p:nvPicPr>
          <p:cNvPr id="4" name="Graphic 3" descr="Monthly calendar outline">
            <a:extLst>
              <a:ext uri="{FF2B5EF4-FFF2-40B4-BE49-F238E27FC236}">
                <a16:creationId xmlns:a16="http://schemas.microsoft.com/office/drawing/2014/main" id="{6AD5C4CD-319E-FF62-45EB-4A40CD731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99316" y="5383272"/>
            <a:ext cx="916217" cy="9162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E173B9-36E5-C9D5-A79F-7DA4578A34BF}"/>
              </a:ext>
            </a:extLst>
          </p:cNvPr>
          <p:cNvSpPr txBox="1"/>
          <p:nvPr/>
        </p:nvSpPr>
        <p:spPr>
          <a:xfrm>
            <a:off x="2051529" y="4333174"/>
            <a:ext cx="10013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 b="1"/>
              <a:t>Description</a:t>
            </a:r>
            <a:r>
              <a:rPr lang="en-US" sz="2400"/>
              <a:t> of the variable</a:t>
            </a:r>
            <a:endParaRPr lang="en-US" sz="2400" i="0">
              <a:effectLst/>
            </a:endParaRPr>
          </a:p>
        </p:txBody>
      </p:sp>
      <p:pic>
        <p:nvPicPr>
          <p:cNvPr id="7" name="Graphic 6" descr="Chat bubble with solid fill">
            <a:extLst>
              <a:ext uri="{FF2B5EF4-FFF2-40B4-BE49-F238E27FC236}">
                <a16:creationId xmlns:a16="http://schemas.microsoft.com/office/drawing/2014/main" id="{1FC0D713-4170-D822-5648-2C9FF08547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76869" y="4154593"/>
            <a:ext cx="916217" cy="9162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0DC1D2-E282-CB42-6AEF-6B648F532784}"/>
              </a:ext>
            </a:extLst>
          </p:cNvPr>
          <p:cNvSpPr txBox="1"/>
          <p:nvPr/>
        </p:nvSpPr>
        <p:spPr>
          <a:xfrm>
            <a:off x="2101922" y="5691325"/>
            <a:ext cx="88476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400"/>
              <a:t>The </a:t>
            </a:r>
            <a:r>
              <a:rPr lang="en-US" sz="2400" b="1"/>
              <a:t>variable type </a:t>
            </a:r>
            <a:r>
              <a:rPr lang="en-US" sz="2400"/>
              <a:t>e.g. integer, text, datetime</a:t>
            </a:r>
            <a:endParaRPr lang="en-US" sz="3600" b="0" i="0">
              <a:effectLst/>
            </a:endParaRPr>
          </a:p>
        </p:txBody>
      </p:sp>
      <p:pic>
        <p:nvPicPr>
          <p:cNvPr id="9" name="Graphic 8" descr="Employee badge with solid fill">
            <a:extLst>
              <a:ext uri="{FF2B5EF4-FFF2-40B4-BE49-F238E27FC236}">
                <a16:creationId xmlns:a16="http://schemas.microsoft.com/office/drawing/2014/main" id="{615EFACD-8694-79F6-6E6A-73D1B39249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99316" y="2827594"/>
            <a:ext cx="916217" cy="91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3380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977F7-9D1D-25A8-9978-EC4D3169B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Example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B41A9F-C76F-78DC-EFF7-623ADDCF2537}"/>
              </a:ext>
            </a:extLst>
          </p:cNvPr>
          <p:cNvSpPr txBox="1"/>
          <p:nvPr/>
        </p:nvSpPr>
        <p:spPr>
          <a:xfrm>
            <a:off x="216309" y="1787535"/>
            <a:ext cx="1156273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Here is the data dictionary for the tree dataset we have just looked at.</a:t>
            </a:r>
          </a:p>
          <a:p>
            <a:r>
              <a:rPr lang="en-GB" sz="1400"/>
              <a:t> </a:t>
            </a:r>
          </a:p>
          <a:p>
            <a:r>
              <a:rPr lang="en-GB" sz="2400"/>
              <a:t>We are now able to see that difference between Name1 and Name2 and what DBH means.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A9457C37-4E73-9386-410B-F0CB8DD3D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320248"/>
              </p:ext>
            </p:extLst>
          </p:nvPr>
        </p:nvGraphicFramePr>
        <p:xfrm>
          <a:off x="344128" y="3283482"/>
          <a:ext cx="8032956" cy="286512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58133">
                  <a:extLst>
                    <a:ext uri="{9D8B030D-6E8A-4147-A177-3AD203B41FA5}">
                      <a16:colId xmlns:a16="http://schemas.microsoft.com/office/drawing/2014/main" val="2708417243"/>
                    </a:ext>
                  </a:extLst>
                </a:gridCol>
                <a:gridCol w="3875520">
                  <a:extLst>
                    <a:ext uri="{9D8B030D-6E8A-4147-A177-3AD203B41FA5}">
                      <a16:colId xmlns:a16="http://schemas.microsoft.com/office/drawing/2014/main" val="2298156774"/>
                    </a:ext>
                  </a:extLst>
                </a:gridCol>
                <a:gridCol w="1799303">
                  <a:extLst>
                    <a:ext uri="{9D8B030D-6E8A-4147-A177-3AD203B41FA5}">
                      <a16:colId xmlns:a16="http://schemas.microsoft.com/office/drawing/2014/main" val="35548025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err="1"/>
                        <a:t>variable_name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5215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err="1"/>
                        <a:t>ObjectID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Primary key for the tree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3736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u="none" strike="noStrike" err="1">
                          <a:effectLst/>
                        </a:rPr>
                        <a:t>LocationOrTagNo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Location of the tree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5536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u="none" strike="noStrike" err="1">
                          <a:effectLst/>
                        </a:rPr>
                        <a:t>AgeGroup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Age of tree e.g. mature, middle-aged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3604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Name1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Latin name of the tree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966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Name2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Common name of the tree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892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DBH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Diameter at Breast Height (4.5 feet above the ground)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/>
                        <a:t>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3713010"/>
                  </a:ext>
                </a:extLst>
              </a:tr>
            </a:tbl>
          </a:graphicData>
        </a:graphic>
      </p:graphicFrame>
      <p:pic>
        <p:nvPicPr>
          <p:cNvPr id="7" name="Picture 6" descr="Sunlight filtering thru forest canopy illuminating dirt road">
            <a:extLst>
              <a:ext uri="{FF2B5EF4-FFF2-40B4-BE49-F238E27FC236}">
                <a16:creationId xmlns:a16="http://schemas.microsoft.com/office/drawing/2014/main" id="{5DBD2DF9-8DCC-CFC7-AF97-2772A4BB60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09770" y="2930822"/>
            <a:ext cx="3167598" cy="3940075"/>
          </a:xfrm>
          <a:prstGeom prst="round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A6B0B74-A934-3A88-B60A-E2F587D72D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45806" y="4745539"/>
            <a:ext cx="6833420" cy="1403064"/>
          </a:xfrm>
          <a:prstGeom prst="roundRect">
            <a:avLst/>
          </a:prstGeom>
          <a:noFill/>
          <a:ln w="5715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9509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</a:t>
            </a:r>
            <a:r>
              <a:rPr lang="en-GB" sz="3600" b="1" dirty="0"/>
              <a:t>questions 1 to 8 </a:t>
            </a:r>
          </a:p>
          <a:p>
            <a:pPr marL="0" indent="0" algn="ctr">
              <a:buNone/>
            </a:pPr>
            <a:r>
              <a:rPr lang="en-GB" sz="3600" dirty="0"/>
              <a:t>in </a:t>
            </a:r>
            <a:r>
              <a:rPr lang="en-GB" sz="3600" b="1" dirty="0"/>
              <a:t>section 2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‘Caring for data’ workbook.</a:t>
            </a:r>
            <a:endParaRPr lang="en-GB" sz="3600" dirty="0">
              <a:cs typeface="Calibri"/>
            </a:endParaRP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2325997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94A5D-F656-493D-B36B-DD86FC9B1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Learning checklist</a:t>
            </a:r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C877A67-5EEF-4642-95EC-7141C85749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526552"/>
              </p:ext>
            </p:extLst>
          </p:nvPr>
        </p:nvGraphicFramePr>
        <p:xfrm>
          <a:off x="491614" y="1986751"/>
          <a:ext cx="11464412" cy="4239556"/>
        </p:xfrm>
        <a:graphic>
          <a:graphicData uri="http://schemas.openxmlformats.org/drawingml/2006/table">
            <a:tbl>
              <a:tblPr/>
              <a:tblGrid>
                <a:gridCol w="11464412">
                  <a:extLst>
                    <a:ext uri="{9D8B030D-6E8A-4147-A177-3AD203B41FA5}">
                      <a16:colId xmlns:a16="http://schemas.microsoft.com/office/drawing/2014/main" val="2327535807"/>
                    </a:ext>
                  </a:extLst>
                </a:gridCol>
              </a:tblGrid>
              <a:tr h="4239556">
                <a:tc>
                  <a:txBody>
                    <a:bodyPr/>
                    <a:lstStyle/>
                    <a:p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explain</a:t>
                      </a:r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that data needs to be cared for.</a:t>
                      </a:r>
                    </a:p>
                    <a:p>
                      <a:endParaRPr lang="en-US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describe</a:t>
                      </a:r>
                      <a:r>
                        <a:rPr lang="en-US" sz="280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the different type of datasets.</a:t>
                      </a:r>
                      <a:endParaRPr lang="en-US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GB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create</a:t>
                      </a:r>
                      <a:r>
                        <a:rPr lang="en-GB" sz="280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 data dictionary for a given dataset.</a:t>
                      </a:r>
                      <a:endParaRPr lang="en-GB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498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714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7634F-E915-1DF0-2A1B-6BCE2E104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Why it </a:t>
            </a:r>
            <a:r>
              <a:rPr lang="en-GB">
                <a:solidFill>
                  <a:schemeClr val="tx1"/>
                </a:solidFill>
              </a:rPr>
              <a:t>is important to care for data?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1ADF4E-3DDD-A523-F638-7DBF763041F9}"/>
              </a:ext>
            </a:extLst>
          </p:cNvPr>
          <p:cNvSpPr txBox="1"/>
          <p:nvPr/>
        </p:nvSpPr>
        <p:spPr>
          <a:xfrm>
            <a:off x="2293374" y="2313486"/>
            <a:ext cx="9554497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/>
              <a:t>To stop data from being </a:t>
            </a:r>
            <a:r>
              <a:rPr lang="en-GB" sz="2800" b="1"/>
              <a:t>accidentally changed or deleted</a:t>
            </a:r>
          </a:p>
          <a:p>
            <a:endParaRPr lang="en-GB"/>
          </a:p>
          <a:p>
            <a:endParaRPr lang="en-GB" sz="2800"/>
          </a:p>
          <a:p>
            <a:endParaRPr lang="en-GB" sz="2800"/>
          </a:p>
          <a:p>
            <a:r>
              <a:rPr lang="en-GB" sz="2800"/>
              <a:t>To keep it </a:t>
            </a:r>
            <a:r>
              <a:rPr lang="en-GB" sz="2800" b="1"/>
              <a:t>accurate and of a high quality</a:t>
            </a:r>
          </a:p>
          <a:p>
            <a:endParaRPr lang="en-GB" sz="2800"/>
          </a:p>
          <a:p>
            <a:endParaRPr lang="en-GB"/>
          </a:p>
          <a:p>
            <a:endParaRPr lang="en-GB" sz="2800"/>
          </a:p>
          <a:p>
            <a:r>
              <a:rPr lang="en-GB" sz="2800"/>
              <a:t>To make sure the data is </a:t>
            </a:r>
            <a:r>
              <a:rPr lang="en-GB" sz="2800" b="1"/>
              <a:t>fair and unbiased </a:t>
            </a:r>
          </a:p>
        </p:txBody>
      </p:sp>
      <p:pic>
        <p:nvPicPr>
          <p:cNvPr id="4" name="Graphic 3" descr="Cut with solid fill">
            <a:extLst>
              <a:ext uri="{FF2B5EF4-FFF2-40B4-BE49-F238E27FC236}">
                <a16:creationId xmlns:a16="http://schemas.microsoft.com/office/drawing/2014/main" id="{3623C32B-3DD8-9F68-EBA9-24301AE44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6632" y="2175387"/>
            <a:ext cx="914400" cy="914400"/>
          </a:xfrm>
          <a:prstGeom prst="rect">
            <a:avLst/>
          </a:prstGeom>
        </p:spPr>
      </p:pic>
      <p:pic>
        <p:nvPicPr>
          <p:cNvPr id="7" name="Graphic 6" descr="Clipboard Checked with solid fill">
            <a:extLst>
              <a:ext uri="{FF2B5EF4-FFF2-40B4-BE49-F238E27FC236}">
                <a16:creationId xmlns:a16="http://schemas.microsoft.com/office/drawing/2014/main" id="{B4776A9E-763B-83E5-F5F7-7282D46A11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76632" y="3687557"/>
            <a:ext cx="914400" cy="914400"/>
          </a:xfrm>
          <a:prstGeom prst="rect">
            <a:avLst/>
          </a:prstGeom>
        </p:spPr>
      </p:pic>
      <p:pic>
        <p:nvPicPr>
          <p:cNvPr id="8" name="Graphic 7" descr="Judge female with solid fill">
            <a:extLst>
              <a:ext uri="{FF2B5EF4-FFF2-40B4-BE49-F238E27FC236}">
                <a16:creationId xmlns:a16="http://schemas.microsoft.com/office/drawing/2014/main" id="{21F9C2E0-61B3-4B5C-8639-52AA2DFC17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76632" y="519972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5129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How you can use this lesson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23C89-4329-452C-A897-296AF15B4AE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3314" y="4824975"/>
            <a:ext cx="10734675" cy="45731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1600"/>
              <a:t>© 2022. This work is licensed under a </a:t>
            </a:r>
            <a:r>
              <a:rPr lang="en-US" sz="1600" b="0" i="1" u="none" strike="noStrike">
                <a:solidFill>
                  <a:srgbClr val="049CCF"/>
                </a:solidFill>
                <a:effectLst/>
                <a:latin typeface="source sans pro" panose="020B0604020202020204" pitchFamily="34" charset="0"/>
                <a:hlinkClick r:id="rId2"/>
              </a:rPr>
              <a:t>CC BY-NC-SA 4.0 license</a:t>
            </a:r>
            <a:r>
              <a:rPr lang="en-US" sz="1600" b="0" i="1">
                <a:solidFill>
                  <a:srgbClr val="464646"/>
                </a:solidFill>
                <a:effectLst/>
                <a:latin typeface="source sans pro" panose="020B0604020202020204" pitchFamily="34" charset="0"/>
              </a:rPr>
              <a:t>. </a:t>
            </a:r>
            <a:endParaRPr lang="en-US" sz="1600" b="0" i="0">
              <a:effectLst/>
            </a:endParaRPr>
          </a:p>
          <a:p>
            <a:pPr marL="0" indent="0" algn="l">
              <a:buNone/>
            </a:pPr>
            <a:endParaRPr lang="en-US" sz="1600" b="0" i="0">
              <a:effectLst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3E9C027-9220-4418-A3A3-A835D282F5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97097" y="5863001"/>
            <a:ext cx="959534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ata Education in Schools logo">
            <a:extLst>
              <a:ext uri="{FF2B5EF4-FFF2-40B4-BE49-F238E27FC236}">
                <a16:creationId xmlns:a16="http://schemas.microsoft.com/office/drawing/2014/main" id="{F0374880-B990-4DFC-A8EA-6E77ABEB6B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204" y="5914057"/>
            <a:ext cx="1922636" cy="8533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75FE8AF-312A-432D-AD26-BF735E872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4976" y="532652"/>
            <a:ext cx="3018389" cy="10560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7C6DFE-5008-4454-B9B1-12B8D87988FA}"/>
              </a:ext>
            </a:extLst>
          </p:cNvPr>
          <p:cNvSpPr txBox="1"/>
          <p:nvPr/>
        </p:nvSpPr>
        <p:spPr>
          <a:xfrm>
            <a:off x="303314" y="1857448"/>
            <a:ext cx="11753567" cy="280076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/>
              <a:t>You are free 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/>
              <a:t>Share</a:t>
            </a:r>
            <a:r>
              <a:rPr lang="en-GB"/>
              <a:t> – copy and redistribute the material in any medium or format</a:t>
            </a:r>
            <a:endParaRPr lang="en-GB" sz="5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/>
              <a:t>Adapt</a:t>
            </a:r>
            <a:r>
              <a:rPr lang="en-GB"/>
              <a:t> – remix, transform and build upon the material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r>
              <a:rPr lang="en-GB"/>
              <a:t>Under the following terms: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i="0">
                <a:effectLst/>
              </a:rPr>
              <a:t>Attribution</a:t>
            </a:r>
            <a:r>
              <a:rPr lang="en-US" b="0" i="0">
                <a:effectLst/>
              </a:rPr>
              <a:t> — You must give </a:t>
            </a:r>
            <a:r>
              <a:rPr lang="en-US">
                <a:latin typeface="source sans pro"/>
                <a:ea typeface="source sans pro"/>
                <a:hlinkClick r:id="rId6"/>
              </a:rPr>
              <a:t>appropriate credit</a:t>
            </a:r>
            <a:r>
              <a:rPr lang="en-US" b="0" i="0">
                <a:effectLst/>
                <a:latin typeface="source sans pro"/>
                <a:ea typeface="source sans pro"/>
              </a:rPr>
              <a:t>, </a:t>
            </a:r>
            <a:r>
              <a:rPr lang="en-US" b="0" i="0">
                <a:effectLst/>
              </a:rPr>
              <a:t>provide a link to the license, and </a:t>
            </a:r>
            <a:r>
              <a:rPr lang="en-US" b="0" i="0" u="none" strike="noStrike">
                <a:solidFill>
                  <a:srgbClr val="049CCF"/>
                </a:solidFill>
                <a:effectLst/>
                <a:latin typeface="source sans pro"/>
                <a:ea typeface="source sans pro"/>
                <a:hlinkClick r:id="rId6"/>
              </a:rPr>
              <a:t>indicate if changes were made</a:t>
            </a:r>
            <a:r>
              <a:rPr lang="en-US" b="0" i="0">
                <a:effectLst/>
                <a:latin typeface="source sans pro"/>
                <a:ea typeface="source sans pro"/>
              </a:rPr>
              <a:t>. </a:t>
            </a:r>
            <a:r>
              <a:rPr lang="en-US" b="0" i="0">
                <a:effectLst/>
              </a:rPr>
              <a:t>You may do so in any reasonable manner, but not in any way that suggests the licensor endorses you or your use.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i="0" err="1">
                <a:effectLst/>
              </a:rPr>
              <a:t>NonCommercial</a:t>
            </a:r>
            <a:r>
              <a:rPr lang="en-US" b="0" i="0">
                <a:effectLst/>
              </a:rPr>
              <a:t> — You may not use the material for </a:t>
            </a:r>
            <a:r>
              <a:rPr lang="en-US" b="0" i="0" u="none" strike="noStrike"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6"/>
              </a:rPr>
              <a:t>commercial purposes</a:t>
            </a:r>
            <a:r>
              <a:rPr lang="en-US" b="0" i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0" err="1">
                <a:solidFill>
                  <a:srgbClr val="222222"/>
                </a:solidFill>
                <a:effectLst/>
                <a:latin typeface="source sans pro" panose="020B0503030403020204" pitchFamily="34" charset="0"/>
              </a:rPr>
              <a:t>ShareAlike</a:t>
            </a:r>
            <a:r>
              <a:rPr lang="en-US" b="0" i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— If you remix, transform, or build upon the material, you must distribute your contributions under the </a:t>
            </a:r>
            <a:r>
              <a:rPr lang="en-US" b="0" i="0" u="none" strike="noStrike"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7"/>
              </a:rPr>
              <a:t>same license</a:t>
            </a:r>
            <a:r>
              <a:rPr lang="en-US" b="0" i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as the original.</a:t>
            </a:r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3AE9AC-5815-414D-B0E2-07B76DB71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75541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0E1F8C-2EB8-4FB9-A221-93EB4D5C52AB}"/>
              </a:ext>
            </a:extLst>
          </p:cNvPr>
          <p:cNvSpPr txBox="1">
            <a:spLocks/>
          </p:cNvSpPr>
          <p:nvPr/>
        </p:nvSpPr>
        <p:spPr>
          <a:xfrm>
            <a:off x="303314" y="5282288"/>
            <a:ext cx="11888686" cy="4573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/>
              <a:t>Created by </a:t>
            </a:r>
            <a:r>
              <a:rPr lang="en-US" sz="1600" err="1"/>
              <a:t>effini</a:t>
            </a:r>
            <a:r>
              <a:rPr lang="en-US" sz="1600"/>
              <a:t> in partnership with Data Education in Schools and Skills Development Scotland. </a:t>
            </a:r>
          </a:p>
        </p:txBody>
      </p:sp>
      <p:pic>
        <p:nvPicPr>
          <p:cNvPr id="13" name="Picture 12" descr="Skills Development Scotland logo">
            <a:extLst>
              <a:ext uri="{FF2B5EF4-FFF2-40B4-BE49-F238E27FC236}">
                <a16:creationId xmlns:a16="http://schemas.microsoft.com/office/drawing/2014/main" id="{B40017D6-46F2-C64A-B511-642898E15E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6312" y="5903589"/>
            <a:ext cx="1353559" cy="87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561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Alternative format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3AE9AC-5815-414D-B0E2-07B76DB71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75541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F5D6FC-410F-47AB-AE9D-D7B0ABBD7D85}"/>
              </a:ext>
            </a:extLst>
          </p:cNvPr>
          <p:cNvSpPr txBox="1"/>
          <p:nvPr/>
        </p:nvSpPr>
        <p:spPr>
          <a:xfrm>
            <a:off x="1790955" y="2116176"/>
            <a:ext cx="86100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If you require this document in an alternative format, such as large print or a coloured background, please contact </a:t>
            </a:r>
          </a:p>
          <a:p>
            <a:endParaRPr lang="en-GB" sz="1400" b="1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hello</a:t>
            </a: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@effini.com </a:t>
            </a:r>
          </a:p>
          <a:p>
            <a:pPr algn="l"/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</a:p>
          <a:p>
            <a:pPr algn="ctr"/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4th Floor, The Bayes Centre</a:t>
            </a: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47 Potterrow</a:t>
            </a: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Edinburgh</a:t>
            </a: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EH8 9BT</a:t>
            </a:r>
          </a:p>
          <a:p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3664BB56-6F0C-2B5B-58DC-F1DE9BF62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97097" y="5863001"/>
            <a:ext cx="959534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Data Education in Schools logo">
            <a:extLst>
              <a:ext uri="{FF2B5EF4-FFF2-40B4-BE49-F238E27FC236}">
                <a16:creationId xmlns:a16="http://schemas.microsoft.com/office/drawing/2014/main" id="{1A2BE98D-7494-683A-C33A-B1FC1813F8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204" y="5914057"/>
            <a:ext cx="1922636" cy="853395"/>
          </a:xfrm>
          <a:prstGeom prst="rect">
            <a:avLst/>
          </a:prstGeom>
        </p:spPr>
      </p:pic>
      <p:pic>
        <p:nvPicPr>
          <p:cNvPr id="11" name="Picture 10" descr="Skills Development Scotland logo">
            <a:extLst>
              <a:ext uri="{FF2B5EF4-FFF2-40B4-BE49-F238E27FC236}">
                <a16:creationId xmlns:a16="http://schemas.microsoft.com/office/drawing/2014/main" id="{C1E07ED6-4D51-A39F-B493-2E3DC73B9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6312" y="5903589"/>
            <a:ext cx="1353559" cy="87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049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458A6-F10F-114C-5572-0261CF767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C4708-8B40-588F-DA77-E39B83DEE4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6251" y="2202527"/>
            <a:ext cx="5319985" cy="413927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/>
              <a:t>GP surgeries need to care for the data they hold so they can accurately, </a:t>
            </a:r>
          </a:p>
          <a:p>
            <a:pPr marL="0" indent="0">
              <a:buNone/>
            </a:pPr>
            <a:endParaRPr lang="en-GB"/>
          </a:p>
          <a:p>
            <a:r>
              <a:rPr lang="en-GB"/>
              <a:t>Review patients medical history </a:t>
            </a:r>
          </a:p>
          <a:p>
            <a:endParaRPr lang="en-GB"/>
          </a:p>
          <a:p>
            <a:r>
              <a:rPr lang="en-GB"/>
              <a:t>Prescribe the correct medication</a:t>
            </a:r>
          </a:p>
          <a:p>
            <a:endParaRPr lang="en-GB"/>
          </a:p>
          <a:p>
            <a:r>
              <a:rPr lang="en-GB"/>
              <a:t>Invite patients to vaccination appointments</a:t>
            </a:r>
          </a:p>
          <a:p>
            <a:endParaRPr lang="en-GB"/>
          </a:p>
          <a:p>
            <a:endParaRPr lang="en-GB"/>
          </a:p>
        </p:txBody>
      </p:sp>
      <p:pic>
        <p:nvPicPr>
          <p:cNvPr id="6" name="Picture 5" descr="Woman talking to a doctor">
            <a:extLst>
              <a:ext uri="{FF2B5EF4-FFF2-40B4-BE49-F238E27FC236}">
                <a16:creationId xmlns:a16="http://schemas.microsoft.com/office/drawing/2014/main" id="{536CEDEC-072F-6570-8676-B2B21F90ED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8276" y="2608336"/>
            <a:ext cx="5319985" cy="354665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305697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7634F-E915-1DF0-2A1B-6BCE2E104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Different types of datasets</a:t>
            </a:r>
          </a:p>
        </p:txBody>
      </p:sp>
      <p:graphicFrame>
        <p:nvGraphicFramePr>
          <p:cNvPr id="4" name="Diagram 3" descr="1. Bank employee looking at a friend's account balance&#10;2. Company sells personal details to another company without permission&#10;3. Applications that can track your movements without you agreeing to it&#10;4. Fake social media profile created using information copied from a real person. ">
            <a:extLst>
              <a:ext uri="{FF2B5EF4-FFF2-40B4-BE49-F238E27FC236}">
                <a16:creationId xmlns:a16="http://schemas.microsoft.com/office/drawing/2014/main" id="{28A8119B-A69F-3AC6-B26F-85F2637621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4447104"/>
              </p:ext>
            </p:extLst>
          </p:nvPr>
        </p:nvGraphicFramePr>
        <p:xfrm>
          <a:off x="331838" y="2583736"/>
          <a:ext cx="11528324" cy="4188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C653CF8-D541-7C46-C42C-149A6C8CEECF}"/>
              </a:ext>
            </a:extLst>
          </p:cNvPr>
          <p:cNvSpPr txBox="1"/>
          <p:nvPr/>
        </p:nvSpPr>
        <p:spPr>
          <a:xfrm>
            <a:off x="226140" y="1886715"/>
            <a:ext cx="11444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All data needs to be cared for, but different dataset types need different levels of care. </a:t>
            </a:r>
          </a:p>
          <a:p>
            <a:r>
              <a:rPr lang="en-GB" sz="2400"/>
              <a:t>There are 4 different types of datasets,</a:t>
            </a:r>
          </a:p>
        </p:txBody>
      </p:sp>
    </p:spTree>
    <p:extLst>
      <p:ext uri="{BB962C8B-B14F-4D97-AF65-F5344CB8AC3E}">
        <p14:creationId xmlns:p14="http://schemas.microsoft.com/office/powerpoint/2010/main" val="451835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B06B8-3D05-0D9A-22DF-643531311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9BC053-B11D-1DD9-C98C-B5FD8641DBE9}"/>
              </a:ext>
            </a:extLst>
          </p:cNvPr>
          <p:cNvSpPr txBox="1"/>
          <p:nvPr/>
        </p:nvSpPr>
        <p:spPr>
          <a:xfrm>
            <a:off x="2851015" y="3014443"/>
            <a:ext cx="6489970" cy="1685568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Metadata</a:t>
            </a:r>
          </a:p>
          <a:p>
            <a:pPr algn="ctr">
              <a:spcAft>
                <a:spcPts val="600"/>
              </a:spcAft>
            </a:pPr>
            <a:r>
              <a:rPr lang="en-US" sz="4400" b="0" i="0">
                <a:effectLst/>
              </a:rPr>
              <a:t>Data about the data</a:t>
            </a:r>
            <a:endParaRPr lang="en-GB" sz="4400">
              <a:effectLst/>
              <a:ea typeface="Calibri" panose="020F0502020204030204" pitchFamily="34" charset="0"/>
              <a:cs typeface="Times New Roman (Body CS)"/>
            </a:endParaRPr>
          </a:p>
        </p:txBody>
      </p:sp>
      <p:sp>
        <p:nvSpPr>
          <p:cNvPr id="3" name="Oval 2" descr="Stack of books">
            <a:extLst>
              <a:ext uri="{FF2B5EF4-FFF2-40B4-BE49-F238E27FC236}">
                <a16:creationId xmlns:a16="http://schemas.microsoft.com/office/drawing/2014/main" id="{66F61AA2-4F78-0E69-332F-6BF1A7A5D86A}"/>
              </a:ext>
            </a:extLst>
          </p:cNvPr>
          <p:cNvSpPr/>
          <p:nvPr/>
        </p:nvSpPr>
        <p:spPr>
          <a:xfrm>
            <a:off x="8642555" y="2585884"/>
            <a:ext cx="1080000" cy="1080000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91771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446AF-5B6D-4AC6-89AE-7B017DFEF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054832-E3B3-42BD-8545-6C2EF772C4C4}"/>
              </a:ext>
            </a:extLst>
          </p:cNvPr>
          <p:cNvSpPr txBox="1"/>
          <p:nvPr/>
        </p:nvSpPr>
        <p:spPr>
          <a:xfrm>
            <a:off x="7260079" y="2709766"/>
            <a:ext cx="440662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The </a:t>
            </a:r>
            <a:r>
              <a:rPr lang="en-GB" sz="2400" b="1"/>
              <a:t>metadata</a:t>
            </a:r>
            <a:r>
              <a:rPr lang="en-GB" sz="2400"/>
              <a:t> for a photograph would be,</a:t>
            </a:r>
          </a:p>
          <a:p>
            <a:endParaRPr lang="en-GB" sz="24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/>
              <a:t>Date and time of when the photo was taken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/>
              <a:t>Details of the camera settings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/>
              <a:t>Geotagging (where the photo was taken)</a:t>
            </a:r>
          </a:p>
        </p:txBody>
      </p:sp>
      <p:pic>
        <p:nvPicPr>
          <p:cNvPr id="5" name="Picture 4" descr="Three teenagers taking a selfie on their mobile phone">
            <a:extLst>
              <a:ext uri="{FF2B5EF4-FFF2-40B4-BE49-F238E27FC236}">
                <a16:creationId xmlns:a16="http://schemas.microsoft.com/office/drawing/2014/main" id="{8754631D-C982-4612-94E0-6225112B4F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113" y="2192179"/>
            <a:ext cx="6120165" cy="408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286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B06B8-3D05-0D9A-22DF-643531311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Definition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9BC053-B11D-1DD9-C98C-B5FD8641DBE9}"/>
              </a:ext>
            </a:extLst>
          </p:cNvPr>
          <p:cNvSpPr txBox="1"/>
          <p:nvPr/>
        </p:nvSpPr>
        <p:spPr>
          <a:xfrm>
            <a:off x="2689042" y="2715185"/>
            <a:ext cx="6813916" cy="3183850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Reference data</a:t>
            </a:r>
          </a:p>
          <a:p>
            <a:pPr algn="ctr">
              <a:spcAft>
                <a:spcPts val="600"/>
              </a:spcAft>
            </a:pPr>
            <a:r>
              <a:rPr lang="en-US" sz="4400">
                <a:effectLst/>
                <a:ea typeface="Calibri" panose="020F0502020204030204" pitchFamily="34" charset="0"/>
                <a:cs typeface="Times New Roman (Body CS)"/>
              </a:rPr>
              <a:t>Data used by other data sources such as a lookup table or a list.</a:t>
            </a:r>
            <a:endParaRPr lang="en-GB" sz="4400">
              <a:effectLst/>
              <a:ea typeface="Calibri" panose="020F0502020204030204" pitchFamily="34" charset="0"/>
              <a:cs typeface="Times New Roman (Body CS)"/>
            </a:endParaRPr>
          </a:p>
        </p:txBody>
      </p:sp>
      <p:pic>
        <p:nvPicPr>
          <p:cNvPr id="6" name="Picture 5" descr="Network with pins">
            <a:extLst>
              <a:ext uri="{FF2B5EF4-FFF2-40B4-BE49-F238E27FC236}">
                <a16:creationId xmlns:a16="http://schemas.microsoft.com/office/drawing/2014/main" id="{FCDA7A5B-DC24-C8D1-9EC6-1F9851D1FC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2497" y="2349000"/>
            <a:ext cx="1080000" cy="1080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410875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Data Education in School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84049"/>
      </a:accent1>
      <a:accent2>
        <a:srgbClr val="EAC036"/>
      </a:accent2>
      <a:accent3>
        <a:srgbClr val="6C587C"/>
      </a:accent3>
      <a:accent4>
        <a:srgbClr val="CE673B"/>
      </a:accent4>
      <a:accent5>
        <a:srgbClr val="6A9CA1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S_POWERPOINT_LESSON_TEMPLATE.docx" id="{C9ED7C33-DC77-4FA5-86DD-0A034F8A2FB7}" vid="{358AFC5C-2C86-4A96-95F1-D4B4C4DB4BD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5ced86-acf9-4106-9bfe-b7f58564dbb7">
      <Terms xmlns="http://schemas.microsoft.com/office/infopath/2007/PartnerControls"/>
    </lcf76f155ced4ddcb4097134ff3c332f>
    <TaxCatchAll xmlns="415d1151-ba9d-4af3-8064-fbed8c171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11B640723674A88567F1D0A6A478D" ma:contentTypeVersion="18" ma:contentTypeDescription="Create a new document." ma:contentTypeScope="" ma:versionID="a428845fe3d4881e0a198dc7c9b0561f">
  <xsd:schema xmlns:xsd="http://www.w3.org/2001/XMLSchema" xmlns:xs="http://www.w3.org/2001/XMLSchema" xmlns:p="http://schemas.microsoft.com/office/2006/metadata/properties" xmlns:ns2="3f5ced86-acf9-4106-9bfe-b7f58564dbb7" xmlns:ns3="415d1151-ba9d-4af3-8064-fbed8c171f14" targetNamespace="http://schemas.microsoft.com/office/2006/metadata/properties" ma:root="true" ma:fieldsID="5d227dac0b4a3bc91bd0b5f386a95fd7" ns2:_="" ns3:_="">
    <xsd:import namespace="3f5ced86-acf9-4106-9bfe-b7f58564dbb7"/>
    <xsd:import namespace="415d1151-ba9d-4af3-8064-fbed8c171f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ced86-acf9-4106-9bfe-b7f58564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d1151-ba9d-4af3-8064-fbed8c171f1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471a26-5622-4910-a32f-9ed81c64676f}" ma:internalName="TaxCatchAll" ma:showField="CatchAllData" ma:web="415d1151-ba9d-4af3-8064-fbed8c171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E9DB8A-6628-413F-BA4F-19B2DD611012}">
  <ds:schemaRefs>
    <ds:schemaRef ds:uri="4297454b-9d9d-4311-9194-cdf6c01c0e73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dfb93d2d-490e-4f2a-a6aa-d151a9c5263f"/>
  </ds:schemaRefs>
</ds:datastoreItem>
</file>

<file path=customXml/itemProps2.xml><?xml version="1.0" encoding="utf-8"?>
<ds:datastoreItem xmlns:ds="http://schemas.openxmlformats.org/officeDocument/2006/customXml" ds:itemID="{5E9CD237-3C9E-40D0-A256-486A796E6903}"/>
</file>

<file path=customXml/itemProps3.xml><?xml version="1.0" encoding="utf-8"?>
<ds:datastoreItem xmlns:ds="http://schemas.openxmlformats.org/officeDocument/2006/customXml" ds:itemID="{574F55CF-142F-4BED-8679-60542D3DE2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2450</Words>
  <Application>Microsoft Macintosh PowerPoint</Application>
  <PresentationFormat>Widescreen</PresentationFormat>
  <Paragraphs>918</Paragraphs>
  <Slides>41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Calibri</vt:lpstr>
      <vt:lpstr>Calibri Light</vt:lpstr>
      <vt:lpstr>source sans pro</vt:lpstr>
      <vt:lpstr>1_Office Theme</vt:lpstr>
      <vt:lpstr>Caring for your data</vt:lpstr>
      <vt:lpstr>Learning intentions</vt:lpstr>
      <vt:lpstr>Background </vt:lpstr>
      <vt:lpstr>Why it is important to care for data?</vt:lpstr>
      <vt:lpstr>Show me….</vt:lpstr>
      <vt:lpstr>Different types of datasets</vt:lpstr>
      <vt:lpstr>Definition</vt:lpstr>
      <vt:lpstr>Show me…</vt:lpstr>
      <vt:lpstr>Definition</vt:lpstr>
      <vt:lpstr>Show me…</vt:lpstr>
      <vt:lpstr>Example</vt:lpstr>
      <vt:lpstr>Definition</vt:lpstr>
      <vt:lpstr>Show me…</vt:lpstr>
      <vt:lpstr>Show me…</vt:lpstr>
      <vt:lpstr>Main data vs. reference data</vt:lpstr>
      <vt:lpstr>Your turn….</vt:lpstr>
      <vt:lpstr>Your turn….</vt:lpstr>
      <vt:lpstr>Definition</vt:lpstr>
      <vt:lpstr>Show me…</vt:lpstr>
      <vt:lpstr>Example</vt:lpstr>
      <vt:lpstr>Your turn…</vt:lpstr>
      <vt:lpstr>Your turn…</vt:lpstr>
      <vt:lpstr>Your turn…</vt:lpstr>
      <vt:lpstr>Your turn…</vt:lpstr>
      <vt:lpstr>Caring for reference data</vt:lpstr>
      <vt:lpstr>Show me…</vt:lpstr>
      <vt:lpstr>Your turn…</vt:lpstr>
      <vt:lpstr>Your turn…</vt:lpstr>
      <vt:lpstr>Next steps</vt:lpstr>
      <vt:lpstr>Metadata and data dictionary</vt:lpstr>
      <vt:lpstr>Definition</vt:lpstr>
      <vt:lpstr>Show me…</vt:lpstr>
      <vt:lpstr>Why are data dictionaries important?</vt:lpstr>
      <vt:lpstr>Your turn….</vt:lpstr>
      <vt:lpstr>Your turn….</vt:lpstr>
      <vt:lpstr>How to create a data dictionary</vt:lpstr>
      <vt:lpstr>Example</vt:lpstr>
      <vt:lpstr>Next steps</vt:lpstr>
      <vt:lpstr>Learning checklist</vt:lpstr>
      <vt:lpstr>How you can use this lesson</vt:lpstr>
      <vt:lpstr>Alternative format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Nylk</dc:creator>
  <cp:lastModifiedBy>John Bell</cp:lastModifiedBy>
  <cp:revision>2</cp:revision>
  <dcterms:created xsi:type="dcterms:W3CDTF">2021-04-26T06:41:53Z</dcterms:created>
  <dcterms:modified xsi:type="dcterms:W3CDTF">2022-10-25T13:53:36Z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0x01010008911B640723674A88567F1D0A6A478D</vt:lpwstr>
  </property>
  <property fmtid="{D5CDD505-2E9C-101B-9397-08002B2CF9AE}" pid="3" name="MediaServiceImageTags">
    <vt:lpwstr/>
  </property>
</Properties>
</file>