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5"/>
  </p:notesMasterIdLst>
  <p:sldIdLst>
    <p:sldId id="552" r:id="rId5"/>
    <p:sldId id="530" r:id="rId6"/>
    <p:sldId id="1005" r:id="rId7"/>
    <p:sldId id="897" r:id="rId8"/>
    <p:sldId id="913" r:id="rId9"/>
    <p:sldId id="1027" r:id="rId10"/>
    <p:sldId id="992" r:id="rId11"/>
    <p:sldId id="929" r:id="rId12"/>
    <p:sldId id="1023" r:id="rId13"/>
    <p:sldId id="969" r:id="rId14"/>
    <p:sldId id="1008" r:id="rId15"/>
    <p:sldId id="1006" r:id="rId16"/>
    <p:sldId id="995" r:id="rId17"/>
    <p:sldId id="998" r:id="rId18"/>
    <p:sldId id="994" r:id="rId19"/>
    <p:sldId id="1024" r:id="rId20"/>
    <p:sldId id="1009" r:id="rId21"/>
    <p:sldId id="1000" r:id="rId22"/>
    <p:sldId id="999" r:id="rId23"/>
    <p:sldId id="957" r:id="rId24"/>
    <p:sldId id="1012" r:id="rId25"/>
    <p:sldId id="1013" r:id="rId26"/>
    <p:sldId id="989" r:id="rId27"/>
    <p:sldId id="950" r:id="rId28"/>
    <p:sldId id="1021" r:id="rId29"/>
    <p:sldId id="901" r:id="rId30"/>
    <p:sldId id="977" r:id="rId31"/>
    <p:sldId id="1025" r:id="rId32"/>
    <p:sldId id="1019" r:id="rId33"/>
    <p:sldId id="1026" r:id="rId34"/>
    <p:sldId id="979" r:id="rId35"/>
    <p:sldId id="1001" r:id="rId36"/>
    <p:sldId id="1010" r:id="rId37"/>
    <p:sldId id="1011" r:id="rId38"/>
    <p:sldId id="1003" r:id="rId39"/>
    <p:sldId id="1004" r:id="rId40"/>
    <p:sldId id="981" r:id="rId41"/>
    <p:sldId id="348" r:id="rId42"/>
    <p:sldId id="351" r:id="rId43"/>
    <p:sldId id="47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09C914-9CEC-9300-D839-001D87C79C4D}" name="Emma Nylk" initials="EN" userId="S::emma@effini.com::55b2440a-9e28-4c70-bd2e-709c92f993be" providerId="AD"/>
  <p188:author id="{7208391E-158C-86D6-A16B-1B44961C402D}" name="Jo Watts" initials="JW" userId="S::jo.watts@effini.com::eea66f16-67e2-44e4-9e64-0beb12162bd8" providerId="AD"/>
  <p188:author id="{212F487B-0D66-C222-300F-3C6D775CDFF0}" name="Emma Nylk" initials="EN" userId="Emma Nylk" providerId="None"/>
  <p188:author id="{4DB380DD-4D2F-EB3D-9717-0B1786562343}" name="John Bell" initials="JB" userId="S::john@effini.com::f70f6676-4d37-4a98-a7ac-a82923374731" providerId="AD"/>
  <p188:author id="{351A98F0-2E9B-89FA-783A-4D0E4628B704}" name="John Bell" initials="JB" userId="S::john.bell@effini.com::f70f6676-4d37-4a98-a7ac-a8292337473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mma Nylk" initials="EN" lastIdx="14" clrIdx="0">
    <p:extLst>
      <p:ext uri="{19B8F6BF-5375-455C-9EA6-DF929625EA0E}">
        <p15:presenceInfo xmlns:p15="http://schemas.microsoft.com/office/powerpoint/2012/main" userId="Emma Nylk" providerId="None"/>
      </p:ext>
    </p:extLst>
  </p:cmAuthor>
  <p:cmAuthor id="2" name="John Bell" initials="JB" lastIdx="6" clrIdx="1">
    <p:extLst>
      <p:ext uri="{19B8F6BF-5375-455C-9EA6-DF929625EA0E}">
        <p15:presenceInfo xmlns:p15="http://schemas.microsoft.com/office/powerpoint/2012/main" userId="S::john@effini.com::f70f6676-4d37-4a98-a7ac-a82923374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673B"/>
    <a:srgbClr val="EAC036"/>
    <a:srgbClr val="6A9CA1"/>
    <a:srgbClr val="384049"/>
    <a:srgbClr val="6C58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A94001-3807-0949-88BA-BBC7F464E204}" v="2" dt="2022-10-04T08:35:51.1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94694"/>
  </p:normalViewPr>
  <p:slideViewPr>
    <p:cSldViewPr snapToGrid="0">
      <p:cViewPr varScale="1">
        <p:scale>
          <a:sx n="121" d="100"/>
          <a:sy n="121" d="100"/>
        </p:scale>
        <p:origin x="57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image" Target="../media/image116.jpeg"/></Relationships>
</file>

<file path=ppt/diagrams/_rels/data2.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image" Target="../media/image11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image" Target="../media/image11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image" Target="../media/image119.jpe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AA10A3-C32F-46B1-A12A-1299BBE80328}"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GB"/>
        </a:p>
      </dgm:t>
    </dgm:pt>
    <dgm:pt modelId="{17B64F44-E541-4459-BCCF-1DA830618287}">
      <dgm:prSet phldrT="[Text]" custT="1"/>
      <dgm:spPr>
        <a:ln>
          <a:solidFill>
            <a:schemeClr val="bg1">
              <a:lumMod val="75000"/>
            </a:schemeClr>
          </a:solidFill>
        </a:ln>
      </dgm:spPr>
      <dgm:t>
        <a:bodyPr/>
        <a:lstStyle/>
        <a:p>
          <a:r>
            <a:rPr lang="en-GB" sz="1800" b="1" dirty="0"/>
            <a:t>Sample bias</a:t>
          </a:r>
        </a:p>
        <a:p>
          <a:r>
            <a:rPr lang="en-GB" sz="1800" dirty="0"/>
            <a:t>The dataset used for data analysis does not represent the population.  </a:t>
          </a:r>
        </a:p>
      </dgm:t>
      <dgm:extLst>
        <a:ext uri="{E40237B7-FDA0-4F09-8148-C483321AD2D9}">
          <dgm14:cNvPr xmlns:dgm14="http://schemas.microsoft.com/office/drawing/2010/diagram" id="0" name="" descr="Sample bias&#10;The dataset used for data analysis does not represent the population&#10;"/>
        </a:ext>
      </dgm:extLst>
    </dgm:pt>
    <dgm:pt modelId="{A09BD9F9-96A5-4B0E-B32B-CC313DE2CC73}" type="parTrans" cxnId="{859F5851-495E-4A47-8D4A-D95E6D26E2C1}">
      <dgm:prSet/>
      <dgm:spPr/>
      <dgm:t>
        <a:bodyPr/>
        <a:lstStyle/>
        <a:p>
          <a:endParaRPr lang="en-GB" sz="1800"/>
        </a:p>
      </dgm:t>
    </dgm:pt>
    <dgm:pt modelId="{CF5152F9-10B3-4B82-A7CE-D6040B403CC3}" type="sibTrans" cxnId="{859F5851-495E-4A47-8D4A-D95E6D26E2C1}">
      <dgm:prSet/>
      <dgm:spPr/>
      <dgm:t>
        <a:bodyPr/>
        <a:lstStyle/>
        <a:p>
          <a:endParaRPr lang="en-GB" sz="1800"/>
        </a:p>
      </dgm:t>
    </dgm:pt>
    <dgm:pt modelId="{62818528-E40D-40E8-8882-689EFC9C5281}">
      <dgm:prSet phldrT="[Text]" custT="1"/>
      <dgm:spPr>
        <a:ln>
          <a:solidFill>
            <a:schemeClr val="bg1">
              <a:lumMod val="85000"/>
            </a:schemeClr>
          </a:solidFill>
        </a:ln>
      </dgm:spPr>
      <dgm:t>
        <a:bodyPr/>
        <a:lstStyle/>
        <a:p>
          <a:r>
            <a:rPr lang="en-GB" sz="1800" b="1" dirty="0"/>
            <a:t>Exclusion bias</a:t>
          </a:r>
        </a:p>
        <a:p>
          <a:r>
            <a:rPr lang="en-GB" sz="1800" dirty="0"/>
            <a:t>Predictive variables are removed prior to the data analysis</a:t>
          </a:r>
        </a:p>
      </dgm:t>
      <dgm:extLst>
        <a:ext uri="{E40237B7-FDA0-4F09-8148-C483321AD2D9}">
          <dgm14:cNvPr xmlns:dgm14="http://schemas.microsoft.com/office/drawing/2010/diagram" id="0" name="" descr="Exclusion bias&#10;Predictive variables are removed prior to the data analysis&#10;"/>
        </a:ext>
      </dgm:extLst>
    </dgm:pt>
    <dgm:pt modelId="{FBBD7EF0-1F10-493E-AF8F-D8E0E77B6C54}" type="parTrans" cxnId="{E73CBBCC-8A91-487A-90E6-0F36A731BB58}">
      <dgm:prSet/>
      <dgm:spPr/>
      <dgm:t>
        <a:bodyPr/>
        <a:lstStyle/>
        <a:p>
          <a:endParaRPr lang="en-GB" sz="1800"/>
        </a:p>
      </dgm:t>
    </dgm:pt>
    <dgm:pt modelId="{26DFF568-E3A1-4BBF-B190-9B252DE12515}" type="sibTrans" cxnId="{E73CBBCC-8A91-487A-90E6-0F36A731BB58}">
      <dgm:prSet/>
      <dgm:spPr/>
      <dgm:t>
        <a:bodyPr/>
        <a:lstStyle/>
        <a:p>
          <a:endParaRPr lang="en-GB" sz="1800"/>
        </a:p>
      </dgm:t>
    </dgm:pt>
    <dgm:pt modelId="{67764E08-6813-4B9D-B30D-E68192839C21}">
      <dgm:prSet phldrT="[Text]" custT="1"/>
      <dgm:spPr>
        <a:ln>
          <a:solidFill>
            <a:schemeClr val="bg1">
              <a:lumMod val="85000"/>
            </a:schemeClr>
          </a:solidFill>
        </a:ln>
      </dgm:spPr>
      <dgm:t>
        <a:bodyPr/>
        <a:lstStyle/>
        <a:p>
          <a:r>
            <a:rPr lang="en-GB" sz="1800" b="1" dirty="0"/>
            <a:t>Measurement/detection bias</a:t>
          </a:r>
        </a:p>
        <a:p>
          <a:r>
            <a:rPr lang="en-GB" sz="1800" b="0" dirty="0"/>
            <a:t>Arises from a systematic issue with the collection of the data, often through calibration or faulty detectors.</a:t>
          </a:r>
        </a:p>
      </dgm:t>
      <dgm:extLst>
        <a:ext uri="{E40237B7-FDA0-4F09-8148-C483321AD2D9}">
          <dgm14:cNvPr xmlns:dgm14="http://schemas.microsoft.com/office/drawing/2010/diagram" id="0" name="" descr="Measurement/detection bias&#10;Arises from a systematic issue with the collection of the data, often through calibration or faulty detectors.&#10;"/>
        </a:ext>
      </dgm:extLst>
    </dgm:pt>
    <dgm:pt modelId="{1ED0C59C-3F34-4320-8AA3-9A223C756B71}" type="parTrans" cxnId="{63C557B8-E779-42E9-A1BC-80F3A8F49C42}">
      <dgm:prSet/>
      <dgm:spPr/>
      <dgm:t>
        <a:bodyPr/>
        <a:lstStyle/>
        <a:p>
          <a:endParaRPr lang="en-GB" sz="1800"/>
        </a:p>
      </dgm:t>
    </dgm:pt>
    <dgm:pt modelId="{9328E25C-07FF-4777-8410-AC07611DD197}" type="sibTrans" cxnId="{63C557B8-E779-42E9-A1BC-80F3A8F49C42}">
      <dgm:prSet/>
      <dgm:spPr/>
      <dgm:t>
        <a:bodyPr/>
        <a:lstStyle/>
        <a:p>
          <a:endParaRPr lang="en-GB" sz="1800"/>
        </a:p>
      </dgm:t>
    </dgm:pt>
    <dgm:pt modelId="{A7BCE596-2FD4-4401-B86F-DE04D41BB2C7}" type="pres">
      <dgm:prSet presAssocID="{1EAA10A3-C32F-46B1-A12A-1299BBE80328}" presName="linear" presStyleCnt="0">
        <dgm:presLayoutVars>
          <dgm:dir/>
          <dgm:resizeHandles val="exact"/>
        </dgm:presLayoutVars>
      </dgm:prSet>
      <dgm:spPr/>
    </dgm:pt>
    <dgm:pt modelId="{DF711503-EEE7-4401-8B90-7C95C7363FC1}" type="pres">
      <dgm:prSet presAssocID="{17B64F44-E541-4459-BCCF-1DA830618287}" presName="comp" presStyleCnt="0"/>
      <dgm:spPr/>
    </dgm:pt>
    <dgm:pt modelId="{2D35E0E3-A7CE-4FF4-8568-66533C6421C9}" type="pres">
      <dgm:prSet presAssocID="{17B64F44-E541-4459-BCCF-1DA830618287}" presName="box" presStyleLbl="node1" presStyleIdx="0" presStyleCnt="3"/>
      <dgm:spPr/>
    </dgm:pt>
    <dgm:pt modelId="{76E478E1-570C-47AE-9459-5F7F8D434521}" type="pres">
      <dgm:prSet presAssocID="{17B64F44-E541-4459-BCCF-1DA830618287}"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Black sheep among white sheep"/>
        </a:ext>
      </dgm:extLst>
    </dgm:pt>
    <dgm:pt modelId="{07D1AC83-C104-4E4C-8C3D-F47457442071}" type="pres">
      <dgm:prSet presAssocID="{17B64F44-E541-4459-BCCF-1DA830618287}" presName="text" presStyleLbl="node1" presStyleIdx="0" presStyleCnt="3">
        <dgm:presLayoutVars>
          <dgm:bulletEnabled val="1"/>
        </dgm:presLayoutVars>
      </dgm:prSet>
      <dgm:spPr/>
    </dgm:pt>
    <dgm:pt modelId="{21F84145-EFE6-4A5D-BB52-D2AC6B7FCE0E}" type="pres">
      <dgm:prSet presAssocID="{CF5152F9-10B3-4B82-A7CE-D6040B403CC3}" presName="spacer" presStyleCnt="0"/>
      <dgm:spPr/>
    </dgm:pt>
    <dgm:pt modelId="{78F18163-80F0-4FDC-9CC0-35471466EEBE}" type="pres">
      <dgm:prSet presAssocID="{62818528-E40D-40E8-8882-689EFC9C5281}" presName="comp" presStyleCnt="0"/>
      <dgm:spPr/>
    </dgm:pt>
    <dgm:pt modelId="{52AE99DC-6CE0-45EB-B463-0F13F434F9A3}" type="pres">
      <dgm:prSet presAssocID="{62818528-E40D-40E8-8882-689EFC9C5281}" presName="box" presStyleLbl="node1" presStyleIdx="1" presStyleCnt="3"/>
      <dgm:spPr/>
    </dgm:pt>
    <dgm:pt modelId="{94112E95-32BF-4F6D-B5C3-659B67E3355B}" type="pres">
      <dgm:prSet presAssocID="{62818528-E40D-40E8-8882-689EFC9C5281}"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Heart-shaped puzzle missing one piece at the centre"/>
        </a:ext>
      </dgm:extLst>
    </dgm:pt>
    <dgm:pt modelId="{5D692858-A4B6-463B-8479-505FFFB1193E}" type="pres">
      <dgm:prSet presAssocID="{62818528-E40D-40E8-8882-689EFC9C5281}" presName="text" presStyleLbl="node1" presStyleIdx="1" presStyleCnt="3">
        <dgm:presLayoutVars>
          <dgm:bulletEnabled val="1"/>
        </dgm:presLayoutVars>
      </dgm:prSet>
      <dgm:spPr/>
    </dgm:pt>
    <dgm:pt modelId="{1EED6E6B-F30B-44B9-B4E5-C7C344C160A5}" type="pres">
      <dgm:prSet presAssocID="{26DFF568-E3A1-4BBF-B190-9B252DE12515}" presName="spacer" presStyleCnt="0"/>
      <dgm:spPr/>
    </dgm:pt>
    <dgm:pt modelId="{CBBAB63B-D140-42F5-88C2-41052FE6813B}" type="pres">
      <dgm:prSet presAssocID="{67764E08-6813-4B9D-B30D-E68192839C21}" presName="comp" presStyleCnt="0"/>
      <dgm:spPr/>
    </dgm:pt>
    <dgm:pt modelId="{F316E35C-E812-4DB6-A43F-B98C7339B65A}" type="pres">
      <dgm:prSet presAssocID="{67764E08-6813-4B9D-B30D-E68192839C21}" presName="box" presStyleLbl="node1" presStyleIdx="2" presStyleCnt="3"/>
      <dgm:spPr/>
    </dgm:pt>
    <dgm:pt modelId="{EDD709FB-3E4E-482C-9615-97935BC809A7}" type="pres">
      <dgm:prSet presAssocID="{67764E08-6813-4B9D-B30D-E68192839C21}"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Colorful rulers and protractors"/>
        </a:ext>
      </dgm:extLst>
    </dgm:pt>
    <dgm:pt modelId="{08CA90A3-02AD-4200-9EE4-098F5BE6C5DC}" type="pres">
      <dgm:prSet presAssocID="{67764E08-6813-4B9D-B30D-E68192839C21}" presName="text" presStyleLbl="node1" presStyleIdx="2" presStyleCnt="3">
        <dgm:presLayoutVars>
          <dgm:bulletEnabled val="1"/>
        </dgm:presLayoutVars>
      </dgm:prSet>
      <dgm:spPr/>
    </dgm:pt>
  </dgm:ptLst>
  <dgm:cxnLst>
    <dgm:cxn modelId="{BE677933-5FDB-4137-990F-F9A5172A7FF0}" type="presOf" srcId="{67764E08-6813-4B9D-B30D-E68192839C21}" destId="{F316E35C-E812-4DB6-A43F-B98C7339B65A}" srcOrd="0" destOrd="0" presId="urn:microsoft.com/office/officeart/2005/8/layout/vList4"/>
    <dgm:cxn modelId="{859F5851-495E-4A47-8D4A-D95E6D26E2C1}" srcId="{1EAA10A3-C32F-46B1-A12A-1299BBE80328}" destId="{17B64F44-E541-4459-BCCF-1DA830618287}" srcOrd="0" destOrd="0" parTransId="{A09BD9F9-96A5-4B0E-B32B-CC313DE2CC73}" sibTransId="{CF5152F9-10B3-4B82-A7CE-D6040B403CC3}"/>
    <dgm:cxn modelId="{9EAF0770-4A9B-4170-833F-1FC5AE269C5F}" type="presOf" srcId="{67764E08-6813-4B9D-B30D-E68192839C21}" destId="{08CA90A3-02AD-4200-9EE4-098F5BE6C5DC}" srcOrd="1" destOrd="0" presId="urn:microsoft.com/office/officeart/2005/8/layout/vList4"/>
    <dgm:cxn modelId="{44F2797C-D8A9-441F-88E4-2BFCCF591711}" type="presOf" srcId="{1EAA10A3-C32F-46B1-A12A-1299BBE80328}" destId="{A7BCE596-2FD4-4401-B86F-DE04D41BB2C7}" srcOrd="0" destOrd="0" presId="urn:microsoft.com/office/officeart/2005/8/layout/vList4"/>
    <dgm:cxn modelId="{BC33478D-F39A-41DC-B501-E126AA609D32}" type="presOf" srcId="{62818528-E40D-40E8-8882-689EFC9C5281}" destId="{52AE99DC-6CE0-45EB-B463-0F13F434F9A3}" srcOrd="0" destOrd="0" presId="urn:microsoft.com/office/officeart/2005/8/layout/vList4"/>
    <dgm:cxn modelId="{0E582E9A-6E5A-4D38-BCBD-7C2058C81BA2}" type="presOf" srcId="{17B64F44-E541-4459-BCCF-1DA830618287}" destId="{07D1AC83-C104-4E4C-8C3D-F47457442071}" srcOrd="1" destOrd="0" presId="urn:microsoft.com/office/officeart/2005/8/layout/vList4"/>
    <dgm:cxn modelId="{D903DAB6-B568-47D7-86EF-01D56F6F8202}" type="presOf" srcId="{17B64F44-E541-4459-BCCF-1DA830618287}" destId="{2D35E0E3-A7CE-4FF4-8568-66533C6421C9}" srcOrd="0" destOrd="0" presId="urn:microsoft.com/office/officeart/2005/8/layout/vList4"/>
    <dgm:cxn modelId="{63C557B8-E779-42E9-A1BC-80F3A8F49C42}" srcId="{1EAA10A3-C32F-46B1-A12A-1299BBE80328}" destId="{67764E08-6813-4B9D-B30D-E68192839C21}" srcOrd="2" destOrd="0" parTransId="{1ED0C59C-3F34-4320-8AA3-9A223C756B71}" sibTransId="{9328E25C-07FF-4777-8410-AC07611DD197}"/>
    <dgm:cxn modelId="{E73CBBCC-8A91-487A-90E6-0F36A731BB58}" srcId="{1EAA10A3-C32F-46B1-A12A-1299BBE80328}" destId="{62818528-E40D-40E8-8882-689EFC9C5281}" srcOrd="1" destOrd="0" parTransId="{FBBD7EF0-1F10-493E-AF8F-D8E0E77B6C54}" sibTransId="{26DFF568-E3A1-4BBF-B190-9B252DE12515}"/>
    <dgm:cxn modelId="{2883FDFC-FD38-42E5-9E00-E72D4EB6A89F}" type="presOf" srcId="{62818528-E40D-40E8-8882-689EFC9C5281}" destId="{5D692858-A4B6-463B-8479-505FFFB1193E}" srcOrd="1" destOrd="0" presId="urn:microsoft.com/office/officeart/2005/8/layout/vList4"/>
    <dgm:cxn modelId="{F9AC89A7-4DC2-47A3-9315-4265694BB5E0}" type="presParOf" srcId="{A7BCE596-2FD4-4401-B86F-DE04D41BB2C7}" destId="{DF711503-EEE7-4401-8B90-7C95C7363FC1}" srcOrd="0" destOrd="0" presId="urn:microsoft.com/office/officeart/2005/8/layout/vList4"/>
    <dgm:cxn modelId="{A5CA3776-20EA-44AB-9965-402FCAA8D6AF}" type="presParOf" srcId="{DF711503-EEE7-4401-8B90-7C95C7363FC1}" destId="{2D35E0E3-A7CE-4FF4-8568-66533C6421C9}" srcOrd="0" destOrd="0" presId="urn:microsoft.com/office/officeart/2005/8/layout/vList4"/>
    <dgm:cxn modelId="{DDFCD481-90BC-450B-8CC3-355FDA08C2CE}" type="presParOf" srcId="{DF711503-EEE7-4401-8B90-7C95C7363FC1}" destId="{76E478E1-570C-47AE-9459-5F7F8D434521}" srcOrd="1" destOrd="0" presId="urn:microsoft.com/office/officeart/2005/8/layout/vList4"/>
    <dgm:cxn modelId="{F0BB7405-48E1-4B75-8F8D-985135E82B62}" type="presParOf" srcId="{DF711503-EEE7-4401-8B90-7C95C7363FC1}" destId="{07D1AC83-C104-4E4C-8C3D-F47457442071}" srcOrd="2" destOrd="0" presId="urn:microsoft.com/office/officeart/2005/8/layout/vList4"/>
    <dgm:cxn modelId="{4B4F8C8C-4B0A-4FE1-849B-AFF4A3918D92}" type="presParOf" srcId="{A7BCE596-2FD4-4401-B86F-DE04D41BB2C7}" destId="{21F84145-EFE6-4A5D-BB52-D2AC6B7FCE0E}" srcOrd="1" destOrd="0" presId="urn:microsoft.com/office/officeart/2005/8/layout/vList4"/>
    <dgm:cxn modelId="{F73D234D-080E-41C8-9B12-202BB1A0C343}" type="presParOf" srcId="{A7BCE596-2FD4-4401-B86F-DE04D41BB2C7}" destId="{78F18163-80F0-4FDC-9CC0-35471466EEBE}" srcOrd="2" destOrd="0" presId="urn:microsoft.com/office/officeart/2005/8/layout/vList4"/>
    <dgm:cxn modelId="{A6DC923B-1D03-446E-8CCB-CABC0A0D3DDC}" type="presParOf" srcId="{78F18163-80F0-4FDC-9CC0-35471466EEBE}" destId="{52AE99DC-6CE0-45EB-B463-0F13F434F9A3}" srcOrd="0" destOrd="0" presId="urn:microsoft.com/office/officeart/2005/8/layout/vList4"/>
    <dgm:cxn modelId="{73BA9D9E-25D8-465F-8DC1-5D31672EC218}" type="presParOf" srcId="{78F18163-80F0-4FDC-9CC0-35471466EEBE}" destId="{94112E95-32BF-4F6D-B5C3-659B67E3355B}" srcOrd="1" destOrd="0" presId="urn:microsoft.com/office/officeart/2005/8/layout/vList4"/>
    <dgm:cxn modelId="{3C7AE99E-FFC9-4FC0-9A46-DAA5109C8737}" type="presParOf" srcId="{78F18163-80F0-4FDC-9CC0-35471466EEBE}" destId="{5D692858-A4B6-463B-8479-505FFFB1193E}" srcOrd="2" destOrd="0" presId="urn:microsoft.com/office/officeart/2005/8/layout/vList4"/>
    <dgm:cxn modelId="{07D8652B-71E0-426E-8B01-710F354EDF55}" type="presParOf" srcId="{A7BCE596-2FD4-4401-B86F-DE04D41BB2C7}" destId="{1EED6E6B-F30B-44B9-B4E5-C7C344C160A5}" srcOrd="3" destOrd="0" presId="urn:microsoft.com/office/officeart/2005/8/layout/vList4"/>
    <dgm:cxn modelId="{3B8BC726-B068-411D-BADE-0A5452179052}" type="presParOf" srcId="{A7BCE596-2FD4-4401-B86F-DE04D41BB2C7}" destId="{CBBAB63B-D140-42F5-88C2-41052FE6813B}" srcOrd="4" destOrd="0" presId="urn:microsoft.com/office/officeart/2005/8/layout/vList4"/>
    <dgm:cxn modelId="{192FD8DF-80D4-4FAC-A003-747FFF6BE1BF}" type="presParOf" srcId="{CBBAB63B-D140-42F5-88C2-41052FE6813B}" destId="{F316E35C-E812-4DB6-A43F-B98C7339B65A}" srcOrd="0" destOrd="0" presId="urn:microsoft.com/office/officeart/2005/8/layout/vList4"/>
    <dgm:cxn modelId="{816A4A1C-2D45-4992-89A0-29E33260E76D}" type="presParOf" srcId="{CBBAB63B-D140-42F5-88C2-41052FE6813B}" destId="{EDD709FB-3E4E-482C-9615-97935BC809A7}" srcOrd="1" destOrd="0" presId="urn:microsoft.com/office/officeart/2005/8/layout/vList4"/>
    <dgm:cxn modelId="{387EF758-4252-429D-8601-1531207F2D59}" type="presParOf" srcId="{CBBAB63B-D140-42F5-88C2-41052FE6813B}" destId="{08CA90A3-02AD-4200-9EE4-098F5BE6C5DC}" srcOrd="2" destOrd="0" presId="urn:microsoft.com/office/officeart/2005/8/layout/vList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AA10A3-C32F-46B1-A12A-1299BBE80328}"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GB"/>
        </a:p>
      </dgm:t>
    </dgm:pt>
    <dgm:pt modelId="{17B64F44-E541-4459-BCCF-1DA830618287}">
      <dgm:prSet phldrT="[Text]" custT="1"/>
      <dgm:spPr>
        <a:ln>
          <a:solidFill>
            <a:schemeClr val="bg1">
              <a:lumMod val="75000"/>
            </a:schemeClr>
          </a:solidFill>
        </a:ln>
      </dgm:spPr>
      <dgm:t>
        <a:bodyPr/>
        <a:lstStyle/>
        <a:p>
          <a:r>
            <a:rPr lang="en-GB" sz="1800" b="1" dirty="0"/>
            <a:t>Confirmation bias</a:t>
          </a:r>
        </a:p>
        <a:p>
          <a:r>
            <a:rPr lang="en-GB" sz="1800" dirty="0"/>
            <a:t>Arises from cherry-picking data or variables that confirms a human’s existing beliefs and expectations. </a:t>
          </a:r>
        </a:p>
      </dgm:t>
      <dgm:extLst>
        <a:ext uri="{E40237B7-FDA0-4F09-8148-C483321AD2D9}">
          <dgm14:cNvPr xmlns:dgm14="http://schemas.microsoft.com/office/drawing/2010/diagram" id="0" name="" descr="Confirmation bias&#10;Arises from cherry-picking data or variables that confirms a human’s existing beliefs and expectations. &#10;"/>
        </a:ext>
      </dgm:extLst>
    </dgm:pt>
    <dgm:pt modelId="{A09BD9F9-96A5-4B0E-B32B-CC313DE2CC73}" type="parTrans" cxnId="{859F5851-495E-4A47-8D4A-D95E6D26E2C1}">
      <dgm:prSet/>
      <dgm:spPr/>
      <dgm:t>
        <a:bodyPr/>
        <a:lstStyle/>
        <a:p>
          <a:endParaRPr lang="en-GB" sz="1800"/>
        </a:p>
      </dgm:t>
    </dgm:pt>
    <dgm:pt modelId="{CF5152F9-10B3-4B82-A7CE-D6040B403CC3}" type="sibTrans" cxnId="{859F5851-495E-4A47-8D4A-D95E6D26E2C1}">
      <dgm:prSet/>
      <dgm:spPr/>
      <dgm:t>
        <a:bodyPr/>
        <a:lstStyle/>
        <a:p>
          <a:endParaRPr lang="en-GB" sz="1800"/>
        </a:p>
      </dgm:t>
    </dgm:pt>
    <dgm:pt modelId="{62818528-E40D-40E8-8882-689EFC9C5281}">
      <dgm:prSet phldrT="[Text]" custT="1"/>
      <dgm:spPr>
        <a:ln>
          <a:solidFill>
            <a:schemeClr val="bg1">
              <a:lumMod val="85000"/>
            </a:schemeClr>
          </a:solidFill>
        </a:ln>
      </dgm:spPr>
      <dgm:t>
        <a:bodyPr/>
        <a:lstStyle/>
        <a:p>
          <a:r>
            <a:rPr lang="en-GB" sz="1800" b="1" dirty="0"/>
            <a:t>Stereotype/prejudice bias</a:t>
          </a:r>
        </a:p>
        <a:p>
          <a:r>
            <a:rPr lang="en-GB" sz="1800" dirty="0"/>
            <a:t>Cultural or gender stereotypes may lead to an uneven distribution of modelling data.</a:t>
          </a:r>
        </a:p>
      </dgm:t>
      <dgm:extLst>
        <a:ext uri="{E40237B7-FDA0-4F09-8148-C483321AD2D9}">
          <dgm14:cNvPr xmlns:dgm14="http://schemas.microsoft.com/office/drawing/2010/diagram" id="0" name="" descr="Stereotype/prejudice bias&#10;Cultural or gender stereotypes may lead to an uneven distribution of modelling data.&#10;"/>
        </a:ext>
      </dgm:extLst>
    </dgm:pt>
    <dgm:pt modelId="{FBBD7EF0-1F10-493E-AF8F-D8E0E77B6C54}" type="parTrans" cxnId="{E73CBBCC-8A91-487A-90E6-0F36A731BB58}">
      <dgm:prSet/>
      <dgm:spPr/>
      <dgm:t>
        <a:bodyPr/>
        <a:lstStyle/>
        <a:p>
          <a:endParaRPr lang="en-GB" sz="1800"/>
        </a:p>
      </dgm:t>
    </dgm:pt>
    <dgm:pt modelId="{26DFF568-E3A1-4BBF-B190-9B252DE12515}" type="sibTrans" cxnId="{E73CBBCC-8A91-487A-90E6-0F36A731BB58}">
      <dgm:prSet/>
      <dgm:spPr/>
      <dgm:t>
        <a:bodyPr/>
        <a:lstStyle/>
        <a:p>
          <a:endParaRPr lang="en-GB" sz="1800"/>
        </a:p>
      </dgm:t>
    </dgm:pt>
    <dgm:pt modelId="{67764E08-6813-4B9D-B30D-E68192839C21}">
      <dgm:prSet phldrT="[Text]" custT="1"/>
      <dgm:spPr>
        <a:ln>
          <a:solidFill>
            <a:schemeClr val="bg1">
              <a:lumMod val="85000"/>
            </a:schemeClr>
          </a:solidFill>
        </a:ln>
      </dgm:spPr>
      <dgm:t>
        <a:bodyPr/>
        <a:lstStyle/>
        <a:p>
          <a:r>
            <a:rPr lang="en-GB" sz="1800" b="1" dirty="0"/>
            <a:t>Survivorship bias</a:t>
          </a:r>
        </a:p>
        <a:p>
          <a:r>
            <a:rPr lang="en-GB" sz="1800" b="0" dirty="0"/>
            <a:t>Arises from concentrating on the successful output of the process and ignoring those that don’t survive.</a:t>
          </a:r>
        </a:p>
      </dgm:t>
      <dgm:extLst>
        <a:ext uri="{E40237B7-FDA0-4F09-8148-C483321AD2D9}">
          <dgm14:cNvPr xmlns:dgm14="http://schemas.microsoft.com/office/drawing/2010/diagram" id="0" name="" descr="Survivorship bias&#10;Arises from concentrating on the successful output of the process and ignoring those that don’t survive.&#10;"/>
        </a:ext>
      </dgm:extLst>
    </dgm:pt>
    <dgm:pt modelId="{1ED0C59C-3F34-4320-8AA3-9A223C756B71}" type="parTrans" cxnId="{63C557B8-E779-42E9-A1BC-80F3A8F49C42}">
      <dgm:prSet/>
      <dgm:spPr/>
      <dgm:t>
        <a:bodyPr/>
        <a:lstStyle/>
        <a:p>
          <a:endParaRPr lang="en-GB" sz="1800"/>
        </a:p>
      </dgm:t>
    </dgm:pt>
    <dgm:pt modelId="{9328E25C-07FF-4777-8410-AC07611DD197}" type="sibTrans" cxnId="{63C557B8-E779-42E9-A1BC-80F3A8F49C42}">
      <dgm:prSet/>
      <dgm:spPr/>
      <dgm:t>
        <a:bodyPr/>
        <a:lstStyle/>
        <a:p>
          <a:endParaRPr lang="en-GB" sz="1800"/>
        </a:p>
      </dgm:t>
    </dgm:pt>
    <dgm:pt modelId="{A7BCE596-2FD4-4401-B86F-DE04D41BB2C7}" type="pres">
      <dgm:prSet presAssocID="{1EAA10A3-C32F-46B1-A12A-1299BBE80328}" presName="linear" presStyleCnt="0">
        <dgm:presLayoutVars>
          <dgm:dir/>
          <dgm:resizeHandles val="exact"/>
        </dgm:presLayoutVars>
      </dgm:prSet>
      <dgm:spPr/>
    </dgm:pt>
    <dgm:pt modelId="{DF711503-EEE7-4401-8B90-7C95C7363FC1}" type="pres">
      <dgm:prSet presAssocID="{17B64F44-E541-4459-BCCF-1DA830618287}" presName="comp" presStyleCnt="0"/>
      <dgm:spPr/>
    </dgm:pt>
    <dgm:pt modelId="{2D35E0E3-A7CE-4FF4-8568-66533C6421C9}" type="pres">
      <dgm:prSet presAssocID="{17B64F44-E541-4459-BCCF-1DA830618287}" presName="box" presStyleLbl="node1" presStyleIdx="0" presStyleCnt="3"/>
      <dgm:spPr/>
    </dgm:pt>
    <dgm:pt modelId="{76E478E1-570C-47AE-9459-5F7F8D434521}" type="pres">
      <dgm:prSet presAssocID="{17B64F44-E541-4459-BCCF-1DA830618287}"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Smaller arrows pointing towards a bigger arrow"/>
        </a:ext>
      </dgm:extLst>
    </dgm:pt>
    <dgm:pt modelId="{07D1AC83-C104-4E4C-8C3D-F47457442071}" type="pres">
      <dgm:prSet presAssocID="{17B64F44-E541-4459-BCCF-1DA830618287}" presName="text" presStyleLbl="node1" presStyleIdx="0" presStyleCnt="3">
        <dgm:presLayoutVars>
          <dgm:bulletEnabled val="1"/>
        </dgm:presLayoutVars>
      </dgm:prSet>
      <dgm:spPr/>
    </dgm:pt>
    <dgm:pt modelId="{21F84145-EFE6-4A5D-BB52-D2AC6B7FCE0E}" type="pres">
      <dgm:prSet presAssocID="{CF5152F9-10B3-4B82-A7CE-D6040B403CC3}" presName="spacer" presStyleCnt="0"/>
      <dgm:spPr/>
    </dgm:pt>
    <dgm:pt modelId="{78F18163-80F0-4FDC-9CC0-35471466EEBE}" type="pres">
      <dgm:prSet presAssocID="{62818528-E40D-40E8-8882-689EFC9C5281}" presName="comp" presStyleCnt="0"/>
      <dgm:spPr/>
    </dgm:pt>
    <dgm:pt modelId="{52AE99DC-6CE0-45EB-B463-0F13F434F9A3}" type="pres">
      <dgm:prSet presAssocID="{62818528-E40D-40E8-8882-689EFC9C5281}" presName="box" presStyleLbl="node1" presStyleIdx="1" presStyleCnt="3" custLinFactNeighborX="654" custLinFactNeighborY="-1379"/>
      <dgm:spPr/>
    </dgm:pt>
    <dgm:pt modelId="{94112E95-32BF-4F6D-B5C3-659B67E3355B}" type="pres">
      <dgm:prSet presAssocID="{62818528-E40D-40E8-8882-689EFC9C5281}"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Cutout symbol of transgender"/>
        </a:ext>
      </dgm:extLst>
    </dgm:pt>
    <dgm:pt modelId="{5D692858-A4B6-463B-8479-505FFFB1193E}" type="pres">
      <dgm:prSet presAssocID="{62818528-E40D-40E8-8882-689EFC9C5281}" presName="text" presStyleLbl="node1" presStyleIdx="1" presStyleCnt="3">
        <dgm:presLayoutVars>
          <dgm:bulletEnabled val="1"/>
        </dgm:presLayoutVars>
      </dgm:prSet>
      <dgm:spPr/>
    </dgm:pt>
    <dgm:pt modelId="{1EED6E6B-F30B-44B9-B4E5-C7C344C160A5}" type="pres">
      <dgm:prSet presAssocID="{26DFF568-E3A1-4BBF-B190-9B252DE12515}" presName="spacer" presStyleCnt="0"/>
      <dgm:spPr/>
    </dgm:pt>
    <dgm:pt modelId="{CBBAB63B-D140-42F5-88C2-41052FE6813B}" type="pres">
      <dgm:prSet presAssocID="{67764E08-6813-4B9D-B30D-E68192839C21}" presName="comp" presStyleCnt="0"/>
      <dgm:spPr/>
    </dgm:pt>
    <dgm:pt modelId="{F316E35C-E812-4DB6-A43F-B98C7339B65A}" type="pres">
      <dgm:prSet presAssocID="{67764E08-6813-4B9D-B30D-E68192839C21}" presName="box" presStyleLbl="node1" presStyleIdx="2" presStyleCnt="3"/>
      <dgm:spPr/>
    </dgm:pt>
    <dgm:pt modelId="{EDD709FB-3E4E-482C-9615-97935BC809A7}" type="pres">
      <dgm:prSet presAssocID="{67764E08-6813-4B9D-B30D-E68192839C21}"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A white flower growing on street crack"/>
        </a:ext>
      </dgm:extLst>
    </dgm:pt>
    <dgm:pt modelId="{08CA90A3-02AD-4200-9EE4-098F5BE6C5DC}" type="pres">
      <dgm:prSet presAssocID="{67764E08-6813-4B9D-B30D-E68192839C21}" presName="text" presStyleLbl="node1" presStyleIdx="2" presStyleCnt="3">
        <dgm:presLayoutVars>
          <dgm:bulletEnabled val="1"/>
        </dgm:presLayoutVars>
      </dgm:prSet>
      <dgm:spPr/>
    </dgm:pt>
  </dgm:ptLst>
  <dgm:cxnLst>
    <dgm:cxn modelId="{BE677933-5FDB-4137-990F-F9A5172A7FF0}" type="presOf" srcId="{67764E08-6813-4B9D-B30D-E68192839C21}" destId="{F316E35C-E812-4DB6-A43F-B98C7339B65A}" srcOrd="0" destOrd="0" presId="urn:microsoft.com/office/officeart/2005/8/layout/vList4"/>
    <dgm:cxn modelId="{859F5851-495E-4A47-8D4A-D95E6D26E2C1}" srcId="{1EAA10A3-C32F-46B1-A12A-1299BBE80328}" destId="{17B64F44-E541-4459-BCCF-1DA830618287}" srcOrd="0" destOrd="0" parTransId="{A09BD9F9-96A5-4B0E-B32B-CC313DE2CC73}" sibTransId="{CF5152F9-10B3-4B82-A7CE-D6040B403CC3}"/>
    <dgm:cxn modelId="{9EAF0770-4A9B-4170-833F-1FC5AE269C5F}" type="presOf" srcId="{67764E08-6813-4B9D-B30D-E68192839C21}" destId="{08CA90A3-02AD-4200-9EE4-098F5BE6C5DC}" srcOrd="1" destOrd="0" presId="urn:microsoft.com/office/officeart/2005/8/layout/vList4"/>
    <dgm:cxn modelId="{44F2797C-D8A9-441F-88E4-2BFCCF591711}" type="presOf" srcId="{1EAA10A3-C32F-46B1-A12A-1299BBE80328}" destId="{A7BCE596-2FD4-4401-B86F-DE04D41BB2C7}" srcOrd="0" destOrd="0" presId="urn:microsoft.com/office/officeart/2005/8/layout/vList4"/>
    <dgm:cxn modelId="{BC33478D-F39A-41DC-B501-E126AA609D32}" type="presOf" srcId="{62818528-E40D-40E8-8882-689EFC9C5281}" destId="{52AE99DC-6CE0-45EB-B463-0F13F434F9A3}" srcOrd="0" destOrd="0" presId="urn:microsoft.com/office/officeart/2005/8/layout/vList4"/>
    <dgm:cxn modelId="{0E582E9A-6E5A-4D38-BCBD-7C2058C81BA2}" type="presOf" srcId="{17B64F44-E541-4459-BCCF-1DA830618287}" destId="{07D1AC83-C104-4E4C-8C3D-F47457442071}" srcOrd="1" destOrd="0" presId="urn:microsoft.com/office/officeart/2005/8/layout/vList4"/>
    <dgm:cxn modelId="{D903DAB6-B568-47D7-86EF-01D56F6F8202}" type="presOf" srcId="{17B64F44-E541-4459-BCCF-1DA830618287}" destId="{2D35E0E3-A7CE-4FF4-8568-66533C6421C9}" srcOrd="0" destOrd="0" presId="urn:microsoft.com/office/officeart/2005/8/layout/vList4"/>
    <dgm:cxn modelId="{63C557B8-E779-42E9-A1BC-80F3A8F49C42}" srcId="{1EAA10A3-C32F-46B1-A12A-1299BBE80328}" destId="{67764E08-6813-4B9D-B30D-E68192839C21}" srcOrd="2" destOrd="0" parTransId="{1ED0C59C-3F34-4320-8AA3-9A223C756B71}" sibTransId="{9328E25C-07FF-4777-8410-AC07611DD197}"/>
    <dgm:cxn modelId="{E73CBBCC-8A91-487A-90E6-0F36A731BB58}" srcId="{1EAA10A3-C32F-46B1-A12A-1299BBE80328}" destId="{62818528-E40D-40E8-8882-689EFC9C5281}" srcOrd="1" destOrd="0" parTransId="{FBBD7EF0-1F10-493E-AF8F-D8E0E77B6C54}" sibTransId="{26DFF568-E3A1-4BBF-B190-9B252DE12515}"/>
    <dgm:cxn modelId="{2883FDFC-FD38-42E5-9E00-E72D4EB6A89F}" type="presOf" srcId="{62818528-E40D-40E8-8882-689EFC9C5281}" destId="{5D692858-A4B6-463B-8479-505FFFB1193E}" srcOrd="1" destOrd="0" presId="urn:microsoft.com/office/officeart/2005/8/layout/vList4"/>
    <dgm:cxn modelId="{F9AC89A7-4DC2-47A3-9315-4265694BB5E0}" type="presParOf" srcId="{A7BCE596-2FD4-4401-B86F-DE04D41BB2C7}" destId="{DF711503-EEE7-4401-8B90-7C95C7363FC1}" srcOrd="0" destOrd="0" presId="urn:microsoft.com/office/officeart/2005/8/layout/vList4"/>
    <dgm:cxn modelId="{A5CA3776-20EA-44AB-9965-402FCAA8D6AF}" type="presParOf" srcId="{DF711503-EEE7-4401-8B90-7C95C7363FC1}" destId="{2D35E0E3-A7CE-4FF4-8568-66533C6421C9}" srcOrd="0" destOrd="0" presId="urn:microsoft.com/office/officeart/2005/8/layout/vList4"/>
    <dgm:cxn modelId="{DDFCD481-90BC-450B-8CC3-355FDA08C2CE}" type="presParOf" srcId="{DF711503-EEE7-4401-8B90-7C95C7363FC1}" destId="{76E478E1-570C-47AE-9459-5F7F8D434521}" srcOrd="1" destOrd="0" presId="urn:microsoft.com/office/officeart/2005/8/layout/vList4"/>
    <dgm:cxn modelId="{F0BB7405-48E1-4B75-8F8D-985135E82B62}" type="presParOf" srcId="{DF711503-EEE7-4401-8B90-7C95C7363FC1}" destId="{07D1AC83-C104-4E4C-8C3D-F47457442071}" srcOrd="2" destOrd="0" presId="urn:microsoft.com/office/officeart/2005/8/layout/vList4"/>
    <dgm:cxn modelId="{4B4F8C8C-4B0A-4FE1-849B-AFF4A3918D92}" type="presParOf" srcId="{A7BCE596-2FD4-4401-B86F-DE04D41BB2C7}" destId="{21F84145-EFE6-4A5D-BB52-D2AC6B7FCE0E}" srcOrd="1" destOrd="0" presId="urn:microsoft.com/office/officeart/2005/8/layout/vList4"/>
    <dgm:cxn modelId="{F73D234D-080E-41C8-9B12-202BB1A0C343}" type="presParOf" srcId="{A7BCE596-2FD4-4401-B86F-DE04D41BB2C7}" destId="{78F18163-80F0-4FDC-9CC0-35471466EEBE}" srcOrd="2" destOrd="0" presId="urn:microsoft.com/office/officeart/2005/8/layout/vList4"/>
    <dgm:cxn modelId="{A6DC923B-1D03-446E-8CCB-CABC0A0D3DDC}" type="presParOf" srcId="{78F18163-80F0-4FDC-9CC0-35471466EEBE}" destId="{52AE99DC-6CE0-45EB-B463-0F13F434F9A3}" srcOrd="0" destOrd="0" presId="urn:microsoft.com/office/officeart/2005/8/layout/vList4"/>
    <dgm:cxn modelId="{73BA9D9E-25D8-465F-8DC1-5D31672EC218}" type="presParOf" srcId="{78F18163-80F0-4FDC-9CC0-35471466EEBE}" destId="{94112E95-32BF-4F6D-B5C3-659B67E3355B}" srcOrd="1" destOrd="0" presId="urn:microsoft.com/office/officeart/2005/8/layout/vList4"/>
    <dgm:cxn modelId="{3C7AE99E-FFC9-4FC0-9A46-DAA5109C8737}" type="presParOf" srcId="{78F18163-80F0-4FDC-9CC0-35471466EEBE}" destId="{5D692858-A4B6-463B-8479-505FFFB1193E}" srcOrd="2" destOrd="0" presId="urn:microsoft.com/office/officeart/2005/8/layout/vList4"/>
    <dgm:cxn modelId="{07D8652B-71E0-426E-8B01-710F354EDF55}" type="presParOf" srcId="{A7BCE596-2FD4-4401-B86F-DE04D41BB2C7}" destId="{1EED6E6B-F30B-44B9-B4E5-C7C344C160A5}" srcOrd="3" destOrd="0" presId="urn:microsoft.com/office/officeart/2005/8/layout/vList4"/>
    <dgm:cxn modelId="{3B8BC726-B068-411D-BADE-0A5452179052}" type="presParOf" srcId="{A7BCE596-2FD4-4401-B86F-DE04D41BB2C7}" destId="{CBBAB63B-D140-42F5-88C2-41052FE6813B}" srcOrd="4" destOrd="0" presId="urn:microsoft.com/office/officeart/2005/8/layout/vList4"/>
    <dgm:cxn modelId="{192FD8DF-80D4-4FAC-A003-747FFF6BE1BF}" type="presParOf" srcId="{CBBAB63B-D140-42F5-88C2-41052FE6813B}" destId="{F316E35C-E812-4DB6-A43F-B98C7339B65A}" srcOrd="0" destOrd="0" presId="urn:microsoft.com/office/officeart/2005/8/layout/vList4"/>
    <dgm:cxn modelId="{816A4A1C-2D45-4992-89A0-29E33260E76D}" type="presParOf" srcId="{CBBAB63B-D140-42F5-88C2-41052FE6813B}" destId="{EDD709FB-3E4E-482C-9615-97935BC809A7}" srcOrd="1" destOrd="0" presId="urn:microsoft.com/office/officeart/2005/8/layout/vList4"/>
    <dgm:cxn modelId="{387EF758-4252-429D-8601-1531207F2D59}" type="presParOf" srcId="{CBBAB63B-D140-42F5-88C2-41052FE6813B}" destId="{08CA90A3-02AD-4200-9EE4-098F5BE6C5DC}" srcOrd="2" destOrd="0" presId="urn:microsoft.com/office/officeart/2005/8/layout/vList4"/>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5E0E3-A7CE-4FF4-8568-66533C6421C9}">
      <dsp:nvSpPr>
        <dsp:cNvPr id="0" name=""/>
        <dsp:cNvSpPr/>
      </dsp:nvSpPr>
      <dsp:spPr>
        <a:xfrm>
          <a:off x="0" y="0"/>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Sample bias</a:t>
          </a:r>
        </a:p>
        <a:p>
          <a:pPr marL="0" lvl="0" indent="0" algn="l" defTabSz="800100">
            <a:lnSpc>
              <a:spcPct val="90000"/>
            </a:lnSpc>
            <a:spcBef>
              <a:spcPct val="0"/>
            </a:spcBef>
            <a:spcAft>
              <a:spcPct val="35000"/>
            </a:spcAft>
            <a:buNone/>
          </a:pPr>
          <a:r>
            <a:rPr lang="en-GB" sz="1800" kern="1200" dirty="0"/>
            <a:t>The dataset used for data analysis does not represent the population.  </a:t>
          </a:r>
        </a:p>
      </dsp:txBody>
      <dsp:txXfrm>
        <a:off x="2403249" y="0"/>
        <a:ext cx="8850998" cy="1523999"/>
      </dsp:txXfrm>
    </dsp:sp>
    <dsp:sp modelId="{76E478E1-570C-47AE-9459-5F7F8D434521}">
      <dsp:nvSpPr>
        <dsp:cNvPr id="0" name=""/>
        <dsp:cNvSpPr/>
      </dsp:nvSpPr>
      <dsp:spPr>
        <a:xfrm>
          <a:off x="152399" y="152399"/>
          <a:ext cx="2250849" cy="121919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AE99DC-6CE0-45EB-B463-0F13F434F9A3}">
      <dsp:nvSpPr>
        <dsp:cNvPr id="0" name=""/>
        <dsp:cNvSpPr/>
      </dsp:nvSpPr>
      <dsp:spPr>
        <a:xfrm>
          <a:off x="0" y="1676399"/>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Exclusion bias</a:t>
          </a:r>
        </a:p>
        <a:p>
          <a:pPr marL="0" lvl="0" indent="0" algn="l" defTabSz="800100">
            <a:lnSpc>
              <a:spcPct val="90000"/>
            </a:lnSpc>
            <a:spcBef>
              <a:spcPct val="0"/>
            </a:spcBef>
            <a:spcAft>
              <a:spcPct val="35000"/>
            </a:spcAft>
            <a:buNone/>
          </a:pPr>
          <a:r>
            <a:rPr lang="en-GB" sz="1800" kern="1200" dirty="0"/>
            <a:t>Predictive variables are removed prior to the data analysis</a:t>
          </a:r>
        </a:p>
      </dsp:txBody>
      <dsp:txXfrm>
        <a:off x="2403249" y="1676399"/>
        <a:ext cx="8850998" cy="1523999"/>
      </dsp:txXfrm>
    </dsp:sp>
    <dsp:sp modelId="{94112E95-32BF-4F6D-B5C3-659B67E3355B}">
      <dsp:nvSpPr>
        <dsp:cNvPr id="0" name=""/>
        <dsp:cNvSpPr/>
      </dsp:nvSpPr>
      <dsp:spPr>
        <a:xfrm>
          <a:off x="152399" y="1828799"/>
          <a:ext cx="2250849" cy="121919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16E35C-E812-4DB6-A43F-B98C7339B65A}">
      <dsp:nvSpPr>
        <dsp:cNvPr id="0" name=""/>
        <dsp:cNvSpPr/>
      </dsp:nvSpPr>
      <dsp:spPr>
        <a:xfrm>
          <a:off x="0" y="3352799"/>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Measurement/detection bias</a:t>
          </a:r>
        </a:p>
        <a:p>
          <a:pPr marL="0" lvl="0" indent="0" algn="l" defTabSz="800100">
            <a:lnSpc>
              <a:spcPct val="90000"/>
            </a:lnSpc>
            <a:spcBef>
              <a:spcPct val="0"/>
            </a:spcBef>
            <a:spcAft>
              <a:spcPct val="35000"/>
            </a:spcAft>
            <a:buNone/>
          </a:pPr>
          <a:r>
            <a:rPr lang="en-GB" sz="1800" b="0" kern="1200" dirty="0"/>
            <a:t>Arises from a systematic issue with the collection of the data, often through calibration or faulty detectors.</a:t>
          </a:r>
        </a:p>
      </dsp:txBody>
      <dsp:txXfrm>
        <a:off x="2403249" y="3352799"/>
        <a:ext cx="8850998" cy="1523999"/>
      </dsp:txXfrm>
    </dsp:sp>
    <dsp:sp modelId="{EDD709FB-3E4E-482C-9615-97935BC809A7}">
      <dsp:nvSpPr>
        <dsp:cNvPr id="0" name=""/>
        <dsp:cNvSpPr/>
      </dsp:nvSpPr>
      <dsp:spPr>
        <a:xfrm>
          <a:off x="152399" y="3505199"/>
          <a:ext cx="2250849" cy="121919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5E0E3-A7CE-4FF4-8568-66533C6421C9}">
      <dsp:nvSpPr>
        <dsp:cNvPr id="0" name=""/>
        <dsp:cNvSpPr/>
      </dsp:nvSpPr>
      <dsp:spPr>
        <a:xfrm>
          <a:off x="0" y="0"/>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Confirmation bias</a:t>
          </a:r>
        </a:p>
        <a:p>
          <a:pPr marL="0" lvl="0" indent="0" algn="l" defTabSz="800100">
            <a:lnSpc>
              <a:spcPct val="90000"/>
            </a:lnSpc>
            <a:spcBef>
              <a:spcPct val="0"/>
            </a:spcBef>
            <a:spcAft>
              <a:spcPct val="35000"/>
            </a:spcAft>
            <a:buNone/>
          </a:pPr>
          <a:r>
            <a:rPr lang="en-GB" sz="1800" kern="1200" dirty="0"/>
            <a:t>Arises from cherry-picking data or variables that confirms a human’s existing beliefs and expectations. </a:t>
          </a:r>
        </a:p>
      </dsp:txBody>
      <dsp:txXfrm>
        <a:off x="2403249" y="0"/>
        <a:ext cx="8850998" cy="1523999"/>
      </dsp:txXfrm>
    </dsp:sp>
    <dsp:sp modelId="{76E478E1-570C-47AE-9459-5F7F8D434521}">
      <dsp:nvSpPr>
        <dsp:cNvPr id="0" name=""/>
        <dsp:cNvSpPr/>
      </dsp:nvSpPr>
      <dsp:spPr>
        <a:xfrm>
          <a:off x="152399" y="152399"/>
          <a:ext cx="2250849" cy="121919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AE99DC-6CE0-45EB-B463-0F13F434F9A3}">
      <dsp:nvSpPr>
        <dsp:cNvPr id="0" name=""/>
        <dsp:cNvSpPr/>
      </dsp:nvSpPr>
      <dsp:spPr>
        <a:xfrm>
          <a:off x="0" y="1655384"/>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Stereotype/prejudice bias</a:t>
          </a:r>
        </a:p>
        <a:p>
          <a:pPr marL="0" lvl="0" indent="0" algn="l" defTabSz="800100">
            <a:lnSpc>
              <a:spcPct val="90000"/>
            </a:lnSpc>
            <a:spcBef>
              <a:spcPct val="0"/>
            </a:spcBef>
            <a:spcAft>
              <a:spcPct val="35000"/>
            </a:spcAft>
            <a:buNone/>
          </a:pPr>
          <a:r>
            <a:rPr lang="en-GB" sz="1800" kern="1200" dirty="0"/>
            <a:t>Cultural or gender stereotypes may lead to an uneven distribution of modelling data.</a:t>
          </a:r>
        </a:p>
      </dsp:txBody>
      <dsp:txXfrm>
        <a:off x="2403249" y="1655384"/>
        <a:ext cx="8850998" cy="1523999"/>
      </dsp:txXfrm>
    </dsp:sp>
    <dsp:sp modelId="{94112E95-32BF-4F6D-B5C3-659B67E3355B}">
      <dsp:nvSpPr>
        <dsp:cNvPr id="0" name=""/>
        <dsp:cNvSpPr/>
      </dsp:nvSpPr>
      <dsp:spPr>
        <a:xfrm>
          <a:off x="152399" y="1828799"/>
          <a:ext cx="2250849" cy="121919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16E35C-E812-4DB6-A43F-B98C7339B65A}">
      <dsp:nvSpPr>
        <dsp:cNvPr id="0" name=""/>
        <dsp:cNvSpPr/>
      </dsp:nvSpPr>
      <dsp:spPr>
        <a:xfrm>
          <a:off x="0" y="3352799"/>
          <a:ext cx="11254248" cy="1523999"/>
        </a:xfrm>
        <a:prstGeom prst="roundRect">
          <a:avLst>
            <a:gd name="adj" fmla="val 10000"/>
          </a:avLst>
        </a:prstGeom>
        <a:solidFill>
          <a:schemeClr val="lt1">
            <a:hueOff val="0"/>
            <a:satOff val="0"/>
            <a:lumOff val="0"/>
            <a:alphaOff val="0"/>
          </a:schemeClr>
        </a:solidFill>
        <a:ln w="12700" cap="flat" cmpd="sng" algn="ctr">
          <a:solidFill>
            <a:schemeClr val="bg1">
              <a:lumMod val="8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1" kern="1200" dirty="0"/>
            <a:t>Survivorship bias</a:t>
          </a:r>
        </a:p>
        <a:p>
          <a:pPr marL="0" lvl="0" indent="0" algn="l" defTabSz="800100">
            <a:lnSpc>
              <a:spcPct val="90000"/>
            </a:lnSpc>
            <a:spcBef>
              <a:spcPct val="0"/>
            </a:spcBef>
            <a:spcAft>
              <a:spcPct val="35000"/>
            </a:spcAft>
            <a:buNone/>
          </a:pPr>
          <a:r>
            <a:rPr lang="en-GB" sz="1800" b="0" kern="1200" dirty="0"/>
            <a:t>Arises from concentrating on the successful output of the process and ignoring those that don’t survive.</a:t>
          </a:r>
        </a:p>
      </dsp:txBody>
      <dsp:txXfrm>
        <a:off x="2403249" y="3352799"/>
        <a:ext cx="8850998" cy="1523999"/>
      </dsp:txXfrm>
    </dsp:sp>
    <dsp:sp modelId="{EDD709FB-3E4E-482C-9615-97935BC809A7}">
      <dsp:nvSpPr>
        <dsp:cNvPr id="0" name=""/>
        <dsp:cNvSpPr/>
      </dsp:nvSpPr>
      <dsp:spPr>
        <a:xfrm>
          <a:off x="152399" y="3505199"/>
          <a:ext cx="2250849" cy="121919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a:ext>
            </a:extLst>
          </a:blip>
          <a:srcRect/>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732DFF-9A69-4CF3-905A-BFD153C5F59B}" type="datetimeFigureOut">
              <a:rPr lang="en-GB" smtClean="0"/>
              <a:t>04/10/2022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B2BEC-CF82-4C09-9201-E8A94A91E37F}" type="slidenum">
              <a:rPr lang="en-GB" smtClean="0"/>
              <a:t>‹#›</a:t>
            </a:fld>
            <a:endParaRPr lang="en-GB"/>
          </a:p>
        </p:txBody>
      </p:sp>
    </p:spTree>
    <p:extLst>
      <p:ext uri="{BB962C8B-B14F-4D97-AF65-F5344CB8AC3E}">
        <p14:creationId xmlns:p14="http://schemas.microsoft.com/office/powerpoint/2010/main" val="275075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3</a:t>
            </a:fld>
            <a:endParaRPr lang="en-GB"/>
          </a:p>
        </p:txBody>
      </p:sp>
    </p:spTree>
    <p:extLst>
      <p:ext uri="{BB962C8B-B14F-4D97-AF65-F5344CB8AC3E}">
        <p14:creationId xmlns:p14="http://schemas.microsoft.com/office/powerpoint/2010/main" val="2814010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19</a:t>
            </a:fld>
            <a:endParaRPr lang="en-GB"/>
          </a:p>
        </p:txBody>
      </p:sp>
    </p:spTree>
    <p:extLst>
      <p:ext uri="{BB962C8B-B14F-4D97-AF65-F5344CB8AC3E}">
        <p14:creationId xmlns:p14="http://schemas.microsoft.com/office/powerpoint/2010/main" val="397574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26</a:t>
            </a:fld>
            <a:endParaRPr lang="en-GB"/>
          </a:p>
        </p:txBody>
      </p:sp>
    </p:spTree>
    <p:extLst>
      <p:ext uri="{BB962C8B-B14F-4D97-AF65-F5344CB8AC3E}">
        <p14:creationId xmlns:p14="http://schemas.microsoft.com/office/powerpoint/2010/main" val="1618486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27</a:t>
            </a:fld>
            <a:endParaRPr lang="en-GB"/>
          </a:p>
        </p:txBody>
      </p:sp>
    </p:spTree>
    <p:extLst>
      <p:ext uri="{BB962C8B-B14F-4D97-AF65-F5344CB8AC3E}">
        <p14:creationId xmlns:p14="http://schemas.microsoft.com/office/powerpoint/2010/main" val="3318752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33</a:t>
            </a:fld>
            <a:endParaRPr lang="en-GB"/>
          </a:p>
        </p:txBody>
      </p:sp>
    </p:spTree>
    <p:extLst>
      <p:ext uri="{BB962C8B-B14F-4D97-AF65-F5344CB8AC3E}">
        <p14:creationId xmlns:p14="http://schemas.microsoft.com/office/powerpoint/2010/main" val="2105257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35</a:t>
            </a:fld>
            <a:endParaRPr lang="en-GB"/>
          </a:p>
        </p:txBody>
      </p:sp>
    </p:spTree>
    <p:extLst>
      <p:ext uri="{BB962C8B-B14F-4D97-AF65-F5344CB8AC3E}">
        <p14:creationId xmlns:p14="http://schemas.microsoft.com/office/powerpoint/2010/main" val="1541875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38</a:t>
            </a:fld>
            <a:endParaRPr lang="en-GB"/>
          </a:p>
        </p:txBody>
      </p:sp>
    </p:spTree>
    <p:extLst>
      <p:ext uri="{BB962C8B-B14F-4D97-AF65-F5344CB8AC3E}">
        <p14:creationId xmlns:p14="http://schemas.microsoft.com/office/powerpoint/2010/main" val="225611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5</a:t>
            </a:fld>
            <a:endParaRPr lang="en-GB"/>
          </a:p>
        </p:txBody>
      </p:sp>
    </p:spTree>
    <p:extLst>
      <p:ext uri="{BB962C8B-B14F-4D97-AF65-F5344CB8AC3E}">
        <p14:creationId xmlns:p14="http://schemas.microsoft.com/office/powerpoint/2010/main" val="194921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7</a:t>
            </a:fld>
            <a:endParaRPr lang="en-GB"/>
          </a:p>
        </p:txBody>
      </p:sp>
    </p:spTree>
    <p:extLst>
      <p:ext uri="{BB962C8B-B14F-4D97-AF65-F5344CB8AC3E}">
        <p14:creationId xmlns:p14="http://schemas.microsoft.com/office/powerpoint/2010/main" val="1506436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8</a:t>
            </a:fld>
            <a:endParaRPr lang="en-GB"/>
          </a:p>
        </p:txBody>
      </p:sp>
    </p:spTree>
    <p:extLst>
      <p:ext uri="{BB962C8B-B14F-4D97-AF65-F5344CB8AC3E}">
        <p14:creationId xmlns:p14="http://schemas.microsoft.com/office/powerpoint/2010/main" val="1686169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9</a:t>
            </a:fld>
            <a:endParaRPr lang="en-GB"/>
          </a:p>
        </p:txBody>
      </p:sp>
    </p:spTree>
    <p:extLst>
      <p:ext uri="{BB962C8B-B14F-4D97-AF65-F5344CB8AC3E}">
        <p14:creationId xmlns:p14="http://schemas.microsoft.com/office/powerpoint/2010/main" val="926368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10</a:t>
            </a:fld>
            <a:endParaRPr lang="en-GB"/>
          </a:p>
        </p:txBody>
      </p:sp>
    </p:spTree>
    <p:extLst>
      <p:ext uri="{BB962C8B-B14F-4D97-AF65-F5344CB8AC3E}">
        <p14:creationId xmlns:p14="http://schemas.microsoft.com/office/powerpoint/2010/main" val="2822802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12</a:t>
            </a:fld>
            <a:endParaRPr lang="en-GB"/>
          </a:p>
        </p:txBody>
      </p:sp>
    </p:spTree>
    <p:extLst>
      <p:ext uri="{BB962C8B-B14F-4D97-AF65-F5344CB8AC3E}">
        <p14:creationId xmlns:p14="http://schemas.microsoft.com/office/powerpoint/2010/main" val="994459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15</a:t>
            </a:fld>
            <a:endParaRPr lang="en-GB"/>
          </a:p>
        </p:txBody>
      </p:sp>
    </p:spTree>
    <p:extLst>
      <p:ext uri="{BB962C8B-B14F-4D97-AF65-F5344CB8AC3E}">
        <p14:creationId xmlns:p14="http://schemas.microsoft.com/office/powerpoint/2010/main" val="1568901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35B2BEC-CF82-4C09-9201-E8A94A91E37F}" type="slidenum">
              <a:rPr lang="en-GB" smtClean="0"/>
              <a:t>18</a:t>
            </a:fld>
            <a:endParaRPr lang="en-GB"/>
          </a:p>
        </p:txBody>
      </p:sp>
    </p:spTree>
    <p:extLst>
      <p:ext uri="{BB962C8B-B14F-4D97-AF65-F5344CB8AC3E}">
        <p14:creationId xmlns:p14="http://schemas.microsoft.com/office/powerpoint/2010/main" val="5644859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21363" y="636430"/>
            <a:ext cx="9144000" cy="2387600"/>
          </a:xfrm>
        </p:spPr>
        <p:txBody>
          <a:bodyPr anchor="b"/>
          <a:lstStyle>
            <a:lvl1pPr algn="ctr">
              <a:defRPr sz="6000" b="1">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1421363" y="311610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0" name="Oval 9">
            <a:extLst>
              <a:ext uri="{FF2B5EF4-FFF2-40B4-BE49-F238E27FC236}">
                <a16:creationId xmlns:a16="http://schemas.microsoft.com/office/drawing/2014/main" id="{5EF22CF6-B432-4127-8727-92509BF66A0B}"/>
              </a:ext>
            </a:extLst>
          </p:cNvPr>
          <p:cNvSpPr/>
          <p:nvPr userDrawn="1"/>
        </p:nvSpPr>
        <p:spPr>
          <a:xfrm>
            <a:off x="34539" y="5218747"/>
            <a:ext cx="1686758" cy="15989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647435ED-A21A-4866-AA1D-EB145468B534}"/>
              </a:ext>
            </a:extLst>
          </p:cNvPr>
          <p:cNvSpPr/>
          <p:nvPr userDrawn="1"/>
        </p:nvSpPr>
        <p:spPr>
          <a:xfrm>
            <a:off x="34539" y="5590029"/>
            <a:ext cx="1331532" cy="12276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2">
            <a:extLst>
              <a:ext uri="{FF2B5EF4-FFF2-40B4-BE49-F238E27FC236}">
                <a16:creationId xmlns:a16="http://schemas.microsoft.com/office/drawing/2014/main" id="{4D59AAAB-7C6B-4DD6-B5A8-F04557182040}"/>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p:blipFill>
        <p:spPr bwMode="auto">
          <a:xfrm>
            <a:off x="1500819" y="5676630"/>
            <a:ext cx="959534" cy="93458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86A54839-DD7D-4D43-B7B4-5A74388EC6DD}"/>
              </a:ext>
            </a:extLst>
          </p:cNvPr>
          <p:cNvSpPr/>
          <p:nvPr userDrawn="1"/>
        </p:nvSpPr>
        <p:spPr>
          <a:xfrm>
            <a:off x="0" y="536348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11" name="Picture 10" descr="Shape&#10;&#10;Description automatically generated with medium confidence">
            <a:extLst>
              <a:ext uri="{FF2B5EF4-FFF2-40B4-BE49-F238E27FC236}">
                <a16:creationId xmlns:a16="http://schemas.microsoft.com/office/drawing/2014/main" id="{964C9410-0E98-42B6-9A7D-82908C79198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784346" y="5693021"/>
            <a:ext cx="1922636" cy="853395"/>
          </a:xfrm>
          <a:prstGeom prst="rect">
            <a:avLst/>
          </a:prstGeom>
        </p:spPr>
      </p:pic>
      <p:pic>
        <p:nvPicPr>
          <p:cNvPr id="5" name="Picture 4" descr="Graphical user interface&#10;&#10;Description automatically generated with medium confidence">
            <a:extLst>
              <a:ext uri="{FF2B5EF4-FFF2-40B4-BE49-F238E27FC236}">
                <a16:creationId xmlns:a16="http://schemas.microsoft.com/office/drawing/2014/main" id="{106D5327-B98E-4AC8-41A1-F53024B7D5F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946875" y="5621191"/>
            <a:ext cx="1618488" cy="1045464"/>
          </a:xfrm>
          <a:prstGeom prst="rect">
            <a:avLst/>
          </a:prstGeom>
        </p:spPr>
      </p:pic>
    </p:spTree>
    <p:extLst>
      <p:ext uri="{BB962C8B-B14F-4D97-AF65-F5344CB8AC3E}">
        <p14:creationId xmlns:p14="http://schemas.microsoft.com/office/powerpoint/2010/main" val="4045526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04/10/2022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
        <p:nvSpPr>
          <p:cNvPr id="11" name="Title 1">
            <a:extLst>
              <a:ext uri="{FF2B5EF4-FFF2-40B4-BE49-F238E27FC236}">
                <a16:creationId xmlns:a16="http://schemas.microsoft.com/office/drawing/2014/main" id="{5BBD0DA7-BBDB-4BF4-9DD1-BE8DCD03695B}"/>
              </a:ext>
            </a:extLst>
          </p:cNvPr>
          <p:cNvSpPr txBox="1">
            <a:spLocks/>
          </p:cNvSpPr>
          <p:nvPr userDrawn="1"/>
        </p:nvSpPr>
        <p:spPr>
          <a:xfrm>
            <a:off x="142043" y="365124"/>
            <a:ext cx="11913833" cy="1325563"/>
          </a:xfrm>
          <a:prstGeom prst="rect">
            <a:avLst/>
          </a:prstGeom>
          <a:noFill/>
          <a:ln w="38100">
            <a:solidFill>
              <a:srgbClr val="6A9CA1"/>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2573912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FCF9DCF-4425-4748-A316-CF0BFB290CE0}"/>
              </a:ext>
            </a:extLst>
          </p:cNvPr>
          <p:cNvSpPr txBox="1">
            <a:spLocks/>
          </p:cNvSpPr>
          <p:nvPr userDrawn="1"/>
        </p:nvSpPr>
        <p:spPr>
          <a:xfrm>
            <a:off x="139083" y="365125"/>
            <a:ext cx="11913833" cy="1325563"/>
          </a:xfrm>
          <a:prstGeom prst="rect">
            <a:avLst/>
          </a:prstGeom>
          <a:noFill/>
          <a:ln w="38100">
            <a:solidFill>
              <a:srgbClr val="6C587C"/>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hasCustomPrompt="1"/>
          </p:nvPr>
        </p:nvSpPr>
        <p:spPr/>
        <p:txBody>
          <a:bodyPr/>
          <a:lstStyle>
            <a:lvl1pPr>
              <a:defRPr b="1">
                <a:solidFill>
                  <a:schemeClr val="tx1"/>
                </a:solidFill>
              </a:defRPr>
            </a:lvl1pPr>
          </a:lstStyle>
          <a:p>
            <a:r>
              <a:rPr lang="en-US"/>
              <a:t>Definition</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04/10/2022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ext Placeholder 8">
            <a:extLst>
              <a:ext uri="{FF2B5EF4-FFF2-40B4-BE49-F238E27FC236}">
                <a16:creationId xmlns:a16="http://schemas.microsoft.com/office/drawing/2014/main" id="{9C91017B-A279-4B83-A84B-B79DBB7D7C80}"/>
              </a:ext>
            </a:extLst>
          </p:cNvPr>
          <p:cNvSpPr>
            <a:spLocks noGrp="1"/>
          </p:cNvSpPr>
          <p:nvPr>
            <p:ph type="body" sz="quarter" idx="13"/>
          </p:nvPr>
        </p:nvSpPr>
        <p:spPr>
          <a:xfrm>
            <a:off x="838200" y="1927225"/>
            <a:ext cx="8686800" cy="4110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1" name="Graphic 10" descr="An open book">
            <a:extLst>
              <a:ext uri="{FF2B5EF4-FFF2-40B4-BE49-F238E27FC236}">
                <a16:creationId xmlns:a16="http://schemas.microsoft.com/office/drawing/2014/main" id="{C1209097-37ED-4D22-A6B8-01560ED3647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818704" y="-19660"/>
            <a:ext cx="2095129" cy="2095129"/>
          </a:xfrm>
          <a:prstGeom prst="flowChartConnector">
            <a:avLst/>
          </a:prstGeom>
        </p:spPr>
      </p:pic>
    </p:spTree>
    <p:extLst>
      <p:ext uri="{BB962C8B-B14F-4D97-AF65-F5344CB8AC3E}">
        <p14:creationId xmlns:p14="http://schemas.microsoft.com/office/powerpoint/2010/main" val="2262167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04/10/2022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itle 1">
            <a:extLst>
              <a:ext uri="{FF2B5EF4-FFF2-40B4-BE49-F238E27FC236}">
                <a16:creationId xmlns:a16="http://schemas.microsoft.com/office/drawing/2014/main" id="{F71C459A-0EA2-4F58-B130-CE5FAD9E3065}"/>
              </a:ext>
            </a:extLst>
          </p:cNvPr>
          <p:cNvSpPr txBox="1">
            <a:spLocks/>
          </p:cNvSpPr>
          <p:nvPr userDrawn="1"/>
        </p:nvSpPr>
        <p:spPr>
          <a:xfrm>
            <a:off x="139083" y="365125"/>
            <a:ext cx="11913833" cy="1325563"/>
          </a:xfrm>
          <a:prstGeom prst="rect">
            <a:avLst/>
          </a:prstGeom>
          <a:noFill/>
          <a:ln w="38100">
            <a:solidFill>
              <a:srgbClr val="CE673B"/>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1068754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D668AE1-2F2B-4D17-A393-76B469763C0F}"/>
              </a:ext>
            </a:extLst>
          </p:cNvPr>
          <p:cNvSpPr txBox="1">
            <a:spLocks/>
          </p:cNvSpPr>
          <p:nvPr userDrawn="1"/>
        </p:nvSpPr>
        <p:spPr>
          <a:xfrm>
            <a:off x="139083" y="365125"/>
            <a:ext cx="11913833" cy="1325563"/>
          </a:xfrm>
          <a:prstGeom prst="rect">
            <a:avLst/>
          </a:prstGeom>
          <a:noFill/>
          <a:ln w="38100">
            <a:solidFill>
              <a:srgbClr val="EAC036"/>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04/10/2022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pic>
        <p:nvPicPr>
          <p:cNvPr id="7" name="Graphic 6" descr="Person with idea with solid fill">
            <a:extLst>
              <a:ext uri="{FF2B5EF4-FFF2-40B4-BE49-F238E27FC236}">
                <a16:creationId xmlns:a16="http://schemas.microsoft.com/office/drawing/2014/main" id="{E25AACE2-3951-471B-8CFA-5CCC751F569B}"/>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743460" y="477175"/>
            <a:ext cx="1067540" cy="1067540"/>
          </a:xfrm>
          <a:prstGeom prst="rect">
            <a:avLst/>
          </a:prstGeom>
        </p:spPr>
      </p:pic>
    </p:spTree>
    <p:extLst>
      <p:ext uri="{BB962C8B-B14F-4D97-AF65-F5344CB8AC3E}">
        <p14:creationId xmlns:p14="http://schemas.microsoft.com/office/powerpoint/2010/main" val="40906906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noFill/>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6DF6F-4D60-4FD1-8EA1-73321BFA1540}" type="datetimeFigureOut">
              <a:rPr lang="en-GB" smtClean="0"/>
              <a:t>04/10/2022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48FEC-0018-4823-B398-ED9D6E1B44E2}" type="slidenum">
              <a:rPr lang="en-GB" smtClean="0"/>
              <a:t>‹#›</a:t>
            </a:fld>
            <a:endParaRPr lang="en-GB"/>
          </a:p>
        </p:txBody>
      </p:sp>
    </p:spTree>
    <p:extLst>
      <p:ext uri="{BB962C8B-B14F-4D97-AF65-F5344CB8AC3E}">
        <p14:creationId xmlns:p14="http://schemas.microsoft.com/office/powerpoint/2010/main" val="36006160"/>
      </p:ext>
    </p:extLst>
  </p:cSld>
  <p:clrMap bg1="lt1" tx1="dk1" bg2="lt2" tx2="dk2" accent1="accent1" accent2="accent2" accent3="accent3" accent4="accent4" accent5="accent5" accent6="accent6" hlink="hlink" folHlink="folHlink"/>
  <p:sldLayoutIdLst>
    <p:sldLayoutId id="2147483689" r:id="rId1"/>
    <p:sldLayoutId id="2147483662" r:id="rId2"/>
    <p:sldLayoutId id="2147483672"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svg"/><Relationship Id="rId18" Type="http://schemas.openxmlformats.org/officeDocument/2006/relationships/image" Target="../media/image81.png"/><Relationship Id="rId3" Type="http://schemas.openxmlformats.org/officeDocument/2006/relationships/image" Target="../media/image66.svg"/><Relationship Id="rId21" Type="http://schemas.openxmlformats.org/officeDocument/2006/relationships/image" Target="../media/image84.svg"/><Relationship Id="rId7" Type="http://schemas.openxmlformats.org/officeDocument/2006/relationships/image" Target="../media/image70.svg"/><Relationship Id="rId12" Type="http://schemas.openxmlformats.org/officeDocument/2006/relationships/image" Target="../media/image75.png"/><Relationship Id="rId17" Type="http://schemas.openxmlformats.org/officeDocument/2006/relationships/image" Target="../media/image80.svg"/><Relationship Id="rId25" Type="http://schemas.openxmlformats.org/officeDocument/2006/relationships/image" Target="../media/image88.svg"/><Relationship Id="rId2" Type="http://schemas.openxmlformats.org/officeDocument/2006/relationships/image" Target="../media/image65.png"/><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svg"/><Relationship Id="rId24" Type="http://schemas.openxmlformats.org/officeDocument/2006/relationships/image" Target="../media/image87.png"/><Relationship Id="rId5" Type="http://schemas.openxmlformats.org/officeDocument/2006/relationships/image" Target="../media/image68.svg"/><Relationship Id="rId15" Type="http://schemas.openxmlformats.org/officeDocument/2006/relationships/image" Target="../media/image78.svg"/><Relationship Id="rId23" Type="http://schemas.openxmlformats.org/officeDocument/2006/relationships/image" Target="../media/image86.svg"/><Relationship Id="rId10" Type="http://schemas.openxmlformats.org/officeDocument/2006/relationships/image" Target="../media/image73.png"/><Relationship Id="rId19" Type="http://schemas.openxmlformats.org/officeDocument/2006/relationships/image" Target="../media/image82.svg"/><Relationship Id="rId4" Type="http://schemas.openxmlformats.org/officeDocument/2006/relationships/image" Target="../media/image67.png"/><Relationship Id="rId9" Type="http://schemas.openxmlformats.org/officeDocument/2006/relationships/image" Target="../media/image72.svg"/><Relationship Id="rId14" Type="http://schemas.openxmlformats.org/officeDocument/2006/relationships/image" Target="../media/image77.png"/><Relationship Id="rId22" Type="http://schemas.openxmlformats.org/officeDocument/2006/relationships/image" Target="../media/image85.png"/></Relationships>
</file>

<file path=ppt/slides/_rels/slide12.xml.rels><?xml version="1.0" encoding="UTF-8" standalone="yes"?>
<Relationships xmlns="http://schemas.openxmlformats.org/package/2006/relationships"><Relationship Id="rId3" Type="http://schemas.openxmlformats.org/officeDocument/2006/relationships/hyperlink" Target="https://www.heartandstroke.ca/what-we-do/media-centre/news-releases/2018-heart-report-news-release" TargetMode="External"/><Relationship Id="rId7" Type="http://schemas.openxmlformats.org/officeDocument/2006/relationships/image" Target="../media/image82.sv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1.png"/><Relationship Id="rId5" Type="http://schemas.openxmlformats.org/officeDocument/2006/relationships/image" Target="../media/image78.svg"/><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1.svg"/><Relationship Id="rId7" Type="http://schemas.openxmlformats.org/officeDocument/2006/relationships/image" Target="../media/image95.svg"/><Relationship Id="rId2" Type="http://schemas.openxmlformats.org/officeDocument/2006/relationships/image" Target="../media/image90.png"/><Relationship Id="rId1" Type="http://schemas.openxmlformats.org/officeDocument/2006/relationships/slideLayout" Target="../slideLayouts/slideLayout5.xml"/><Relationship Id="rId6" Type="http://schemas.openxmlformats.org/officeDocument/2006/relationships/image" Target="../media/image94.png"/><Relationship Id="rId5" Type="http://schemas.openxmlformats.org/officeDocument/2006/relationships/image" Target="../media/image93.svg"/><Relationship Id="rId4" Type="http://schemas.openxmlformats.org/officeDocument/2006/relationships/image" Target="../media/image92.png"/></Relationships>
</file>

<file path=ppt/slides/_rels/slide1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svg"/><Relationship Id="rId3" Type="http://schemas.openxmlformats.org/officeDocument/2006/relationships/image" Target="../media/image49.svg"/><Relationship Id="rId7" Type="http://schemas.openxmlformats.org/officeDocument/2006/relationships/image" Target="../media/image55.svg"/><Relationship Id="rId12" Type="http://schemas.openxmlformats.org/officeDocument/2006/relationships/image" Target="../media/image60.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1.svg"/><Relationship Id="rId15" Type="http://schemas.openxmlformats.org/officeDocument/2006/relationships/image" Target="../media/image63.svg"/><Relationship Id="rId10" Type="http://schemas.openxmlformats.org/officeDocument/2006/relationships/image" Target="../media/image58.png"/><Relationship Id="rId4" Type="http://schemas.openxmlformats.org/officeDocument/2006/relationships/image" Target="../media/image50.png"/><Relationship Id="rId9" Type="http://schemas.openxmlformats.org/officeDocument/2006/relationships/image" Target="../media/image57.svg"/><Relationship Id="rId14" Type="http://schemas.openxmlformats.org/officeDocument/2006/relationships/image" Target="../media/image6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TWWsW1w-BVo" TargetMode="External"/><Relationship Id="rId2" Type="http://schemas.openxmlformats.org/officeDocument/2006/relationships/slideLayout" Target="../slideLayouts/slideLayout2.xml"/><Relationship Id="rId1" Type="http://schemas.openxmlformats.org/officeDocument/2006/relationships/video" Target="https://www.youtube.com/embed/TWWsW1w-BVo?feature=oembed" TargetMode="External"/><Relationship Id="rId4" Type="http://schemas.openxmlformats.org/officeDocument/2006/relationships/image" Target="../media/image99.jpeg"/></Relationships>
</file>

<file path=ppt/slides/_rels/slide21.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svg"/><Relationship Id="rId3" Type="http://schemas.openxmlformats.org/officeDocument/2006/relationships/image" Target="../media/image101.svg"/><Relationship Id="rId7" Type="http://schemas.openxmlformats.org/officeDocument/2006/relationships/image" Target="../media/image105.svg"/><Relationship Id="rId12"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11" Type="http://schemas.openxmlformats.org/officeDocument/2006/relationships/image" Target="../media/image109.svg"/><Relationship Id="rId5" Type="http://schemas.openxmlformats.org/officeDocument/2006/relationships/image" Target="../media/image103.sv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svg"/></Relationships>
</file>

<file path=ppt/slides/_rels/slide2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12.jpg"/><Relationship Id="rId1" Type="http://schemas.openxmlformats.org/officeDocument/2006/relationships/slideLayout" Target="../slideLayouts/slideLayout2.xml"/><Relationship Id="rId6" Type="http://schemas.openxmlformats.org/officeDocument/2006/relationships/image" Target="../media/image114.svg"/><Relationship Id="rId5" Type="http://schemas.openxmlformats.org/officeDocument/2006/relationships/image" Target="../media/image113.png"/><Relationship Id="rId4" Type="http://schemas.openxmlformats.org/officeDocument/2006/relationships/image" Target="../media/image105.sv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www.apa.org/monitor/2010/05/weird"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126.sv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125.png"/><Relationship Id="rId5" Type="http://schemas.openxmlformats.org/officeDocument/2006/relationships/image" Target="../media/image124.svg"/><Relationship Id="rId4" Type="http://schemas.openxmlformats.org/officeDocument/2006/relationships/image" Target="../media/image123.png"/></Relationships>
</file>

<file path=ppt/slides/_rels/slide31.xml.rels><?xml version="1.0" encoding="UTF-8" standalone="yes"?>
<Relationships xmlns="http://schemas.openxmlformats.org/package/2006/relationships"><Relationship Id="rId3" Type="http://schemas.openxmlformats.org/officeDocument/2006/relationships/hyperlink" Target="https://commons.wikimedia.org/wiki/File:Survivorship-bias.svg" TargetMode="External"/><Relationship Id="rId2" Type="http://schemas.openxmlformats.org/officeDocument/2006/relationships/image" Target="../media/image12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commons.wikimedia.org/wiki/File:Survivorship-bias.svg" TargetMode="External"/><Relationship Id="rId2" Type="http://schemas.openxmlformats.org/officeDocument/2006/relationships/image" Target="../media/image12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s://www.tylervigen.com/spurious-correlation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34.xml.rels><?xml version="1.0" encoding="UTF-8" standalone="yes"?>
<Relationships xmlns="http://schemas.openxmlformats.org/package/2006/relationships"><Relationship Id="rId3" Type="http://schemas.openxmlformats.org/officeDocument/2006/relationships/image" Target="../media/image130.jpeg"/><Relationship Id="rId7" Type="http://schemas.openxmlformats.org/officeDocument/2006/relationships/image" Target="../media/image132.svg"/><Relationship Id="rId2" Type="http://schemas.openxmlformats.org/officeDocument/2006/relationships/image" Target="../media/image129.png"/><Relationship Id="rId1" Type="http://schemas.openxmlformats.org/officeDocument/2006/relationships/slideLayout" Target="../slideLayouts/slideLayout3.xml"/><Relationship Id="rId6" Type="http://schemas.openxmlformats.org/officeDocument/2006/relationships/image" Target="../media/image131.png"/><Relationship Id="rId5" Type="http://schemas.openxmlformats.org/officeDocument/2006/relationships/hyperlink" Target="https://coincidentalcorrels.wixsite.com/scotw/post/the-quarantine-fifteen" TargetMode="External"/><Relationship Id="rId4" Type="http://schemas.openxmlformats.org/officeDocument/2006/relationships/hyperlink" Target="https://commons.wikimedia.org/wiki/File:PiratesVsTemp(en).svg"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3.png"/><Relationship Id="rId7" Type="http://schemas.openxmlformats.org/officeDocument/2006/relationships/image" Target="../media/image13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slides/_rels/slide3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27.png"/><Relationship Id="rId1" Type="http://schemas.openxmlformats.org/officeDocument/2006/relationships/slideLayout" Target="../slideLayouts/slideLayout2.xml"/><Relationship Id="rId4" Type="http://schemas.openxmlformats.org/officeDocument/2006/relationships/image" Target="../media/image14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1.png"/><Relationship Id="rId7" Type="http://schemas.openxmlformats.org/officeDocument/2006/relationships/hyperlink" Target="https://creativecommons.org/licenses/by-nc-sa/4.0/" TargetMode="External"/><Relationship Id="rId2" Type="http://schemas.openxmlformats.org/officeDocument/2006/relationships/hyperlink" Target="https://creativecommons.org/licenses/by-nc/4.0/legalcode" TargetMode="External"/><Relationship Id="rId1" Type="http://schemas.openxmlformats.org/officeDocument/2006/relationships/slideLayout" Target="../slideLayouts/slideLayout2.xml"/><Relationship Id="rId6" Type="http://schemas.openxmlformats.org/officeDocument/2006/relationships/hyperlink" Target="https://creativecommons.org/licenses/by-nc/4.0/" TargetMode="External"/><Relationship Id="rId5" Type="http://schemas.openxmlformats.org/officeDocument/2006/relationships/image" Target="../media/image14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9.xml.rels><?xml version="1.0" encoding="UTF-8" standalone="yes"?>
<Relationships xmlns="http://schemas.openxmlformats.org/package/2006/relationships"><Relationship Id="rId13" Type="http://schemas.openxmlformats.org/officeDocument/2006/relationships/image" Target="../media/image32.png"/><Relationship Id="rId18" Type="http://schemas.openxmlformats.org/officeDocument/2006/relationships/image" Target="../media/image37.svg"/><Relationship Id="rId26" Type="http://schemas.openxmlformats.org/officeDocument/2006/relationships/image" Target="../media/image45.svg"/><Relationship Id="rId39" Type="http://schemas.openxmlformats.org/officeDocument/2006/relationships/image" Target="../media/image58.png"/><Relationship Id="rId21" Type="http://schemas.openxmlformats.org/officeDocument/2006/relationships/image" Target="../media/image40.png"/><Relationship Id="rId34" Type="http://schemas.openxmlformats.org/officeDocument/2006/relationships/image" Target="../media/image53.svg"/><Relationship Id="rId42" Type="http://schemas.openxmlformats.org/officeDocument/2006/relationships/image" Target="../media/image61.svg"/><Relationship Id="rId7"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35.svg"/><Relationship Id="rId20" Type="http://schemas.openxmlformats.org/officeDocument/2006/relationships/image" Target="../media/image39.svg"/><Relationship Id="rId29" Type="http://schemas.openxmlformats.org/officeDocument/2006/relationships/image" Target="../media/image48.png"/><Relationship Id="rId41"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25.svg"/><Relationship Id="rId11" Type="http://schemas.openxmlformats.org/officeDocument/2006/relationships/image" Target="../media/image30.png"/><Relationship Id="rId24" Type="http://schemas.openxmlformats.org/officeDocument/2006/relationships/image" Target="../media/image43.svg"/><Relationship Id="rId32" Type="http://schemas.openxmlformats.org/officeDocument/2006/relationships/image" Target="../media/image51.svg"/><Relationship Id="rId37" Type="http://schemas.openxmlformats.org/officeDocument/2006/relationships/image" Target="../media/image56.png"/><Relationship Id="rId40" Type="http://schemas.openxmlformats.org/officeDocument/2006/relationships/image" Target="../media/image59.sv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28" Type="http://schemas.openxmlformats.org/officeDocument/2006/relationships/image" Target="../media/image47.svg"/><Relationship Id="rId36" Type="http://schemas.openxmlformats.org/officeDocument/2006/relationships/image" Target="../media/image55.svg"/><Relationship Id="rId10" Type="http://schemas.openxmlformats.org/officeDocument/2006/relationships/image" Target="../media/image29.svg"/><Relationship Id="rId19" Type="http://schemas.openxmlformats.org/officeDocument/2006/relationships/image" Target="../media/image38.png"/><Relationship Id="rId31" Type="http://schemas.openxmlformats.org/officeDocument/2006/relationships/image" Target="../media/image50.png"/><Relationship Id="rId44" Type="http://schemas.openxmlformats.org/officeDocument/2006/relationships/image" Target="../media/image63.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 Id="rId22" Type="http://schemas.openxmlformats.org/officeDocument/2006/relationships/image" Target="../media/image41.svg"/><Relationship Id="rId27" Type="http://schemas.openxmlformats.org/officeDocument/2006/relationships/image" Target="../media/image46.png"/><Relationship Id="rId30" Type="http://schemas.openxmlformats.org/officeDocument/2006/relationships/image" Target="../media/image49.svg"/><Relationship Id="rId35" Type="http://schemas.openxmlformats.org/officeDocument/2006/relationships/image" Target="../media/image54.png"/><Relationship Id="rId43" Type="http://schemas.openxmlformats.org/officeDocument/2006/relationships/image" Target="../media/image62.png"/><Relationship Id="rId8" Type="http://schemas.openxmlformats.org/officeDocument/2006/relationships/image" Target="../media/image27.svg"/><Relationship Id="rId3" Type="http://schemas.openxmlformats.org/officeDocument/2006/relationships/image" Target="../media/image22.png"/><Relationship Id="rId12" Type="http://schemas.openxmlformats.org/officeDocument/2006/relationships/image" Target="../media/image31.svg"/><Relationship Id="rId17" Type="http://schemas.openxmlformats.org/officeDocument/2006/relationships/image" Target="../media/image36.png"/><Relationship Id="rId25" Type="http://schemas.openxmlformats.org/officeDocument/2006/relationships/image" Target="../media/image44.png"/><Relationship Id="rId33" Type="http://schemas.openxmlformats.org/officeDocument/2006/relationships/image" Target="../media/image52.png"/><Relationship Id="rId38" Type="http://schemas.openxmlformats.org/officeDocument/2006/relationships/image" Target="../media/image5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81916"/>
            <a:ext cx="9144000" cy="1647084"/>
          </a:xfrm>
        </p:spPr>
        <p:txBody>
          <a:bodyPr>
            <a:normAutofit fontScale="90000"/>
          </a:bodyPr>
          <a:lstStyle/>
          <a:p>
            <a:r>
              <a:rPr lang="en-GB" dirty="0"/>
              <a:t>Causes &amp; impacts </a:t>
            </a:r>
            <a:br>
              <a:rPr lang="en-GB" dirty="0"/>
            </a:br>
            <a:r>
              <a:rPr lang="en-GB" dirty="0"/>
              <a:t>of data bias</a:t>
            </a:r>
            <a:endParaRPr lang="en-GB" dirty="0">
              <a:solidFill>
                <a:schemeClr val="tx1"/>
              </a:solidFill>
            </a:endParaRPr>
          </a:p>
        </p:txBody>
      </p:sp>
      <p:sp>
        <p:nvSpPr>
          <p:cNvPr id="3" name="TextBox 2">
            <a:extLst>
              <a:ext uri="{FF2B5EF4-FFF2-40B4-BE49-F238E27FC236}">
                <a16:creationId xmlns:a16="http://schemas.microsoft.com/office/drawing/2014/main" id="{41B4B7AB-0A22-4861-BDA6-284B696F1EFE}"/>
              </a:ext>
            </a:extLst>
          </p:cNvPr>
          <p:cNvSpPr txBox="1"/>
          <p:nvPr/>
        </p:nvSpPr>
        <p:spPr>
          <a:xfrm>
            <a:off x="9523379" y="5076084"/>
            <a:ext cx="2668621" cy="307777"/>
          </a:xfrm>
          <a:prstGeom prst="rect">
            <a:avLst/>
          </a:prstGeom>
          <a:noFill/>
        </p:spPr>
        <p:txBody>
          <a:bodyPr wrap="square" rtlCol="0">
            <a:spAutoFit/>
          </a:bodyPr>
          <a:lstStyle/>
          <a:p>
            <a:pPr algn="r"/>
            <a:r>
              <a:rPr lang="en-GB" sz="1400" b="1" dirty="0"/>
              <a:t>Version: 1.0</a:t>
            </a:r>
          </a:p>
        </p:txBody>
      </p:sp>
    </p:spTree>
    <p:extLst>
      <p:ext uri="{BB962C8B-B14F-4D97-AF65-F5344CB8AC3E}">
        <p14:creationId xmlns:p14="http://schemas.microsoft.com/office/powerpoint/2010/main" val="333336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graphicFrame>
        <p:nvGraphicFramePr>
          <p:cNvPr id="5" name="Table 5">
            <a:extLst>
              <a:ext uri="{FF2B5EF4-FFF2-40B4-BE49-F238E27FC236}">
                <a16:creationId xmlns:a16="http://schemas.microsoft.com/office/drawing/2014/main" id="{57E4129B-1E9E-23BD-2789-614338B1A636}"/>
              </a:ext>
            </a:extLst>
          </p:cNvPr>
          <p:cNvGraphicFramePr>
            <a:graphicFrameLocks noGrp="1"/>
          </p:cNvGraphicFramePr>
          <p:nvPr>
            <p:extLst>
              <p:ext uri="{D42A27DB-BD31-4B8C-83A1-F6EECF244321}">
                <p14:modId xmlns:p14="http://schemas.microsoft.com/office/powerpoint/2010/main" val="3144249653"/>
              </p:ext>
            </p:extLst>
          </p:nvPr>
        </p:nvGraphicFramePr>
        <p:xfrm>
          <a:off x="252414" y="4377283"/>
          <a:ext cx="6698992" cy="1752600"/>
        </p:xfrm>
        <a:graphic>
          <a:graphicData uri="http://schemas.openxmlformats.org/drawingml/2006/table">
            <a:tbl>
              <a:tblPr firstRow="1" bandRow="1">
                <a:tableStyleId>{5940675A-B579-460E-94D1-54222C63F5DA}</a:tableStyleId>
              </a:tblPr>
              <a:tblGrid>
                <a:gridCol w="1375791">
                  <a:extLst>
                    <a:ext uri="{9D8B030D-6E8A-4147-A177-3AD203B41FA5}">
                      <a16:colId xmlns:a16="http://schemas.microsoft.com/office/drawing/2014/main" val="153912445"/>
                    </a:ext>
                  </a:extLst>
                </a:gridCol>
                <a:gridCol w="862628">
                  <a:extLst>
                    <a:ext uri="{9D8B030D-6E8A-4147-A177-3AD203B41FA5}">
                      <a16:colId xmlns:a16="http://schemas.microsoft.com/office/drawing/2014/main" val="2941598594"/>
                    </a:ext>
                  </a:extLst>
                </a:gridCol>
                <a:gridCol w="862628">
                  <a:extLst>
                    <a:ext uri="{9D8B030D-6E8A-4147-A177-3AD203B41FA5}">
                      <a16:colId xmlns:a16="http://schemas.microsoft.com/office/drawing/2014/main" val="2238562448"/>
                    </a:ext>
                  </a:extLst>
                </a:gridCol>
                <a:gridCol w="862628">
                  <a:extLst>
                    <a:ext uri="{9D8B030D-6E8A-4147-A177-3AD203B41FA5}">
                      <a16:colId xmlns:a16="http://schemas.microsoft.com/office/drawing/2014/main" val="2772704884"/>
                    </a:ext>
                  </a:extLst>
                </a:gridCol>
                <a:gridCol w="862628">
                  <a:extLst>
                    <a:ext uri="{9D8B030D-6E8A-4147-A177-3AD203B41FA5}">
                      <a16:colId xmlns:a16="http://schemas.microsoft.com/office/drawing/2014/main" val="3692326987"/>
                    </a:ext>
                  </a:extLst>
                </a:gridCol>
                <a:gridCol w="862628">
                  <a:extLst>
                    <a:ext uri="{9D8B030D-6E8A-4147-A177-3AD203B41FA5}">
                      <a16:colId xmlns:a16="http://schemas.microsoft.com/office/drawing/2014/main" val="818963618"/>
                    </a:ext>
                  </a:extLst>
                </a:gridCol>
                <a:gridCol w="1010061">
                  <a:extLst>
                    <a:ext uri="{9D8B030D-6E8A-4147-A177-3AD203B41FA5}">
                      <a16:colId xmlns:a16="http://schemas.microsoft.com/office/drawing/2014/main" val="3319331249"/>
                    </a:ext>
                  </a:extLst>
                </a:gridCol>
              </a:tblGrid>
              <a:tr h="370840">
                <a:tc>
                  <a:txBody>
                    <a:bodyPr/>
                    <a:lstStyle/>
                    <a:p>
                      <a:r>
                        <a:rPr lang="en-GB" dirty="0"/>
                        <a:t>Sleep (hours)</a:t>
                      </a:r>
                    </a:p>
                  </a:txBody>
                  <a:tcPr/>
                </a:tc>
                <a:tc>
                  <a:txBody>
                    <a:bodyPr/>
                    <a:lstStyle/>
                    <a:p>
                      <a:pPr algn="ctr"/>
                      <a:r>
                        <a:rPr lang="en-GB" b="1" dirty="0"/>
                        <a:t>Mon</a:t>
                      </a:r>
                    </a:p>
                  </a:txBody>
                  <a:tcPr>
                    <a:solidFill>
                      <a:schemeClr val="accent2"/>
                    </a:solidFill>
                  </a:tcPr>
                </a:tc>
                <a:tc>
                  <a:txBody>
                    <a:bodyPr/>
                    <a:lstStyle/>
                    <a:p>
                      <a:pPr algn="ctr"/>
                      <a:r>
                        <a:rPr lang="en-GB" b="1" dirty="0"/>
                        <a:t>Tue</a:t>
                      </a:r>
                    </a:p>
                  </a:txBody>
                  <a:tcPr>
                    <a:solidFill>
                      <a:schemeClr val="accent2"/>
                    </a:solidFill>
                  </a:tcPr>
                </a:tc>
                <a:tc>
                  <a:txBody>
                    <a:bodyPr/>
                    <a:lstStyle/>
                    <a:p>
                      <a:pPr algn="ctr"/>
                      <a:r>
                        <a:rPr lang="en-GB" b="1" dirty="0"/>
                        <a:t>Wed</a:t>
                      </a:r>
                    </a:p>
                  </a:txBody>
                  <a:tcPr>
                    <a:solidFill>
                      <a:schemeClr val="accent2"/>
                    </a:solidFill>
                  </a:tcPr>
                </a:tc>
                <a:tc>
                  <a:txBody>
                    <a:bodyPr/>
                    <a:lstStyle/>
                    <a:p>
                      <a:pPr algn="ctr"/>
                      <a:r>
                        <a:rPr lang="en-GB" b="1" dirty="0"/>
                        <a:t>Thu</a:t>
                      </a:r>
                    </a:p>
                  </a:txBody>
                  <a:tcPr>
                    <a:solidFill>
                      <a:schemeClr val="accent2"/>
                    </a:solidFill>
                  </a:tcPr>
                </a:tc>
                <a:tc>
                  <a:txBody>
                    <a:bodyPr/>
                    <a:lstStyle/>
                    <a:p>
                      <a:pPr algn="ctr"/>
                      <a:r>
                        <a:rPr lang="en-GB" b="1" dirty="0"/>
                        <a:t>Fri</a:t>
                      </a:r>
                    </a:p>
                  </a:txBody>
                  <a:tcPr>
                    <a:lnR w="57150" cap="flat" cmpd="sng" algn="ctr">
                      <a:solidFill>
                        <a:schemeClr val="tx1"/>
                      </a:solidFill>
                      <a:prstDash val="solid"/>
                      <a:round/>
                      <a:headEnd type="none" w="med" len="med"/>
                      <a:tailEnd type="none" w="med" len="med"/>
                    </a:lnR>
                    <a:solidFill>
                      <a:schemeClr val="accent2"/>
                    </a:solidFill>
                  </a:tcPr>
                </a:tc>
                <a:tc>
                  <a:txBody>
                    <a:bodyPr/>
                    <a:lstStyle/>
                    <a:p>
                      <a:pPr algn="ctr"/>
                      <a:r>
                        <a:rPr lang="en-GB" b="1" dirty="0"/>
                        <a:t>Total sleep</a:t>
                      </a:r>
                    </a:p>
                  </a:txBody>
                  <a:tcPr>
                    <a:lnL w="57150" cap="flat" cmpd="sng" algn="ctr">
                      <a:solidFill>
                        <a:schemeClr val="tx1"/>
                      </a:solidFill>
                      <a:prstDash val="solid"/>
                      <a:round/>
                      <a:headEnd type="none" w="med" len="med"/>
                      <a:tailEnd type="none" w="med" len="med"/>
                    </a:lnL>
                    <a:solidFill>
                      <a:schemeClr val="accent2"/>
                    </a:solidFill>
                  </a:tcPr>
                </a:tc>
                <a:extLst>
                  <a:ext uri="{0D108BD9-81ED-4DB2-BD59-A6C34878D82A}">
                    <a16:rowId xmlns:a16="http://schemas.microsoft.com/office/drawing/2014/main" val="3202476279"/>
                  </a:ext>
                </a:extLst>
              </a:tr>
              <a:tr h="370840">
                <a:tc>
                  <a:txBody>
                    <a:bodyPr/>
                    <a:lstStyle/>
                    <a:p>
                      <a:r>
                        <a:rPr lang="en-GB" dirty="0"/>
                        <a:t>Estimated </a:t>
                      </a:r>
                    </a:p>
                  </a:txBody>
                  <a:tcPr/>
                </a:tc>
                <a:tc>
                  <a:txBody>
                    <a:bodyPr/>
                    <a:lstStyle/>
                    <a:p>
                      <a:pPr algn="ctr"/>
                      <a:r>
                        <a:rPr lang="en-GB" dirty="0"/>
                        <a:t>7.5</a:t>
                      </a:r>
                    </a:p>
                  </a:txBody>
                  <a:tcPr/>
                </a:tc>
                <a:tc>
                  <a:txBody>
                    <a:bodyPr/>
                    <a:lstStyle/>
                    <a:p>
                      <a:pPr algn="ctr"/>
                      <a:r>
                        <a:rPr lang="en-GB" dirty="0"/>
                        <a:t>8.5</a:t>
                      </a:r>
                    </a:p>
                  </a:txBody>
                  <a:tcPr/>
                </a:tc>
                <a:tc>
                  <a:txBody>
                    <a:bodyPr/>
                    <a:lstStyle/>
                    <a:p>
                      <a:pPr algn="ctr"/>
                      <a:r>
                        <a:rPr lang="en-GB" dirty="0"/>
                        <a:t>5.5</a:t>
                      </a:r>
                    </a:p>
                  </a:txBody>
                  <a:tcPr/>
                </a:tc>
                <a:tc>
                  <a:txBody>
                    <a:bodyPr/>
                    <a:lstStyle/>
                    <a:p>
                      <a:pPr algn="ctr"/>
                      <a:r>
                        <a:rPr lang="en-GB" dirty="0"/>
                        <a:t>6.5</a:t>
                      </a:r>
                    </a:p>
                  </a:txBody>
                  <a:tcPr/>
                </a:tc>
                <a:tc>
                  <a:txBody>
                    <a:bodyPr/>
                    <a:lstStyle/>
                    <a:p>
                      <a:pPr algn="ctr"/>
                      <a:r>
                        <a:rPr lang="en-GB" dirty="0"/>
                        <a:t>8.0</a:t>
                      </a:r>
                    </a:p>
                  </a:txBody>
                  <a:tcPr>
                    <a:lnR w="57150" cap="flat" cmpd="sng" algn="ctr">
                      <a:solidFill>
                        <a:schemeClr val="tx1"/>
                      </a:solidFill>
                      <a:prstDash val="solid"/>
                      <a:round/>
                      <a:headEnd type="none" w="med" len="med"/>
                      <a:tailEnd type="none" w="med" len="med"/>
                    </a:lnR>
                  </a:tcPr>
                </a:tc>
                <a:tc>
                  <a:txBody>
                    <a:bodyPr/>
                    <a:lstStyle/>
                    <a:p>
                      <a:pPr algn="ctr"/>
                      <a:r>
                        <a:rPr lang="en-GB" dirty="0"/>
                        <a:t>36.0</a:t>
                      </a:r>
                    </a:p>
                  </a:txBody>
                  <a:tcPr>
                    <a:lnL w="5715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721450892"/>
                  </a:ext>
                </a:extLst>
              </a:tr>
              <a:tr h="370840">
                <a:tc>
                  <a:txBody>
                    <a:bodyPr/>
                    <a:lstStyle/>
                    <a:p>
                      <a:r>
                        <a:rPr lang="en-GB" dirty="0"/>
                        <a:t>Actual </a:t>
                      </a:r>
                    </a:p>
                  </a:txBody>
                  <a:tcPr/>
                </a:tc>
                <a:tc>
                  <a:txBody>
                    <a:bodyPr/>
                    <a:lstStyle/>
                    <a:p>
                      <a:pPr algn="ctr"/>
                      <a:r>
                        <a:rPr lang="en-GB" dirty="0"/>
                        <a:t>7.7</a:t>
                      </a:r>
                    </a:p>
                  </a:txBody>
                  <a:tcPr/>
                </a:tc>
                <a:tc>
                  <a:txBody>
                    <a:bodyPr/>
                    <a:lstStyle/>
                    <a:p>
                      <a:pPr algn="ctr"/>
                      <a:r>
                        <a:rPr lang="en-GB" dirty="0"/>
                        <a:t>9.1</a:t>
                      </a:r>
                    </a:p>
                  </a:txBody>
                  <a:tcPr/>
                </a:tc>
                <a:tc>
                  <a:txBody>
                    <a:bodyPr/>
                    <a:lstStyle/>
                    <a:p>
                      <a:pPr algn="ctr"/>
                      <a:r>
                        <a:rPr lang="en-GB" dirty="0"/>
                        <a:t>7.5</a:t>
                      </a:r>
                    </a:p>
                  </a:txBody>
                  <a:tcPr/>
                </a:tc>
                <a:tc>
                  <a:txBody>
                    <a:bodyPr/>
                    <a:lstStyle/>
                    <a:p>
                      <a:pPr algn="ctr"/>
                      <a:r>
                        <a:rPr lang="en-GB" dirty="0"/>
                        <a:t>7.8</a:t>
                      </a:r>
                    </a:p>
                  </a:txBody>
                  <a:tcPr/>
                </a:tc>
                <a:tc>
                  <a:txBody>
                    <a:bodyPr/>
                    <a:lstStyle/>
                    <a:p>
                      <a:pPr algn="ctr"/>
                      <a:r>
                        <a:rPr lang="en-GB" dirty="0"/>
                        <a:t>7.8</a:t>
                      </a:r>
                    </a:p>
                  </a:txBody>
                  <a:tcPr>
                    <a:lnR w="57150" cap="flat" cmpd="sng" algn="ctr">
                      <a:solidFill>
                        <a:schemeClr val="tx1"/>
                      </a:solidFill>
                      <a:prstDash val="solid"/>
                      <a:round/>
                      <a:headEnd type="none" w="med" len="med"/>
                      <a:tailEnd type="none" w="med" len="med"/>
                    </a:lnR>
                  </a:tcPr>
                </a:tc>
                <a:tc>
                  <a:txBody>
                    <a:bodyPr/>
                    <a:lstStyle/>
                    <a:p>
                      <a:pPr algn="ctr"/>
                      <a:r>
                        <a:rPr lang="en-GB" dirty="0"/>
                        <a:t>40.0</a:t>
                      </a:r>
                    </a:p>
                  </a:txBody>
                  <a:tcPr>
                    <a:lnL w="5715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899293355"/>
                  </a:ext>
                </a:extLst>
              </a:tr>
              <a:tr h="370840">
                <a:tc>
                  <a:txBody>
                    <a:bodyPr/>
                    <a:lstStyle/>
                    <a:p>
                      <a:r>
                        <a:rPr lang="en-GB" b="1" dirty="0"/>
                        <a:t>Difference</a:t>
                      </a:r>
                    </a:p>
                  </a:txBody>
                  <a:tcPr/>
                </a:tc>
                <a:tc>
                  <a:txBody>
                    <a:bodyPr/>
                    <a:lstStyle/>
                    <a:p>
                      <a:pPr algn="ctr"/>
                      <a:r>
                        <a:rPr lang="en-GB" b="1" dirty="0"/>
                        <a:t>-0.2</a:t>
                      </a:r>
                    </a:p>
                  </a:txBody>
                  <a:tcPr/>
                </a:tc>
                <a:tc>
                  <a:txBody>
                    <a:bodyPr/>
                    <a:lstStyle/>
                    <a:p>
                      <a:pPr algn="ctr"/>
                      <a:r>
                        <a:rPr lang="en-GB" b="1" dirty="0"/>
                        <a:t>-0.7</a:t>
                      </a:r>
                    </a:p>
                  </a:txBody>
                  <a:tcPr/>
                </a:tc>
                <a:tc>
                  <a:txBody>
                    <a:bodyPr/>
                    <a:lstStyle/>
                    <a:p>
                      <a:pPr algn="ctr"/>
                      <a:r>
                        <a:rPr lang="en-GB" b="1" dirty="0"/>
                        <a:t>-2.0</a:t>
                      </a:r>
                    </a:p>
                  </a:txBody>
                  <a:tcPr/>
                </a:tc>
                <a:tc>
                  <a:txBody>
                    <a:bodyPr/>
                    <a:lstStyle/>
                    <a:p>
                      <a:pPr algn="ctr"/>
                      <a:r>
                        <a:rPr lang="en-GB" b="1" dirty="0"/>
                        <a:t>-1.3</a:t>
                      </a:r>
                    </a:p>
                  </a:txBody>
                  <a:tcPr/>
                </a:tc>
                <a:tc>
                  <a:txBody>
                    <a:bodyPr/>
                    <a:lstStyle/>
                    <a:p>
                      <a:pPr algn="ctr"/>
                      <a:r>
                        <a:rPr lang="en-GB" b="1" dirty="0"/>
                        <a:t>+0.2</a:t>
                      </a:r>
                    </a:p>
                  </a:txBody>
                  <a:tcPr>
                    <a:lnR w="57150" cap="flat" cmpd="sng" algn="ctr">
                      <a:solidFill>
                        <a:schemeClr val="tx1"/>
                      </a:solidFill>
                      <a:prstDash val="solid"/>
                      <a:round/>
                      <a:headEnd type="none" w="med" len="med"/>
                      <a:tailEnd type="none" w="med" len="med"/>
                    </a:lnR>
                  </a:tcPr>
                </a:tc>
                <a:tc>
                  <a:txBody>
                    <a:bodyPr/>
                    <a:lstStyle/>
                    <a:p>
                      <a:pPr algn="ctr"/>
                      <a:r>
                        <a:rPr lang="en-GB" b="1" dirty="0"/>
                        <a:t>-4.0</a:t>
                      </a:r>
                    </a:p>
                  </a:txBody>
                  <a:tcPr>
                    <a:lnL w="5715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947797190"/>
                  </a:ext>
                </a:extLst>
              </a:tr>
            </a:tbl>
          </a:graphicData>
        </a:graphic>
      </p:graphicFrame>
      <p:sp>
        <p:nvSpPr>
          <p:cNvPr id="6" name="TextBox 5">
            <a:extLst>
              <a:ext uri="{FF2B5EF4-FFF2-40B4-BE49-F238E27FC236}">
                <a16:creationId xmlns:a16="http://schemas.microsoft.com/office/drawing/2014/main" id="{31CC93A7-51F4-63A2-D329-2B04E0818FCB}"/>
              </a:ext>
            </a:extLst>
          </p:cNvPr>
          <p:cNvSpPr txBox="1"/>
          <p:nvPr/>
        </p:nvSpPr>
        <p:spPr>
          <a:xfrm>
            <a:off x="252414" y="1910601"/>
            <a:ext cx="7121780" cy="2246769"/>
          </a:xfrm>
          <a:prstGeom prst="rect">
            <a:avLst/>
          </a:prstGeom>
          <a:noFill/>
        </p:spPr>
        <p:txBody>
          <a:bodyPr wrap="square" rtlCol="0">
            <a:spAutoFit/>
          </a:bodyPr>
          <a:lstStyle/>
          <a:p>
            <a:r>
              <a:rPr lang="en-GB" sz="2000" dirty="0"/>
              <a:t>When people are asked how much they have slept each night, they tend to over/under estimate.</a:t>
            </a:r>
          </a:p>
          <a:p>
            <a:endParaRPr lang="en-GB" sz="2000" dirty="0"/>
          </a:p>
          <a:p>
            <a:r>
              <a:rPr lang="en-GB" sz="2000" dirty="0"/>
              <a:t>If the estimated data is used in the analysis rather than actual (or recorded) sleep time this may cause inaccuracies in the results. </a:t>
            </a:r>
          </a:p>
          <a:p>
            <a:endParaRPr lang="en-GB" sz="2000" dirty="0"/>
          </a:p>
          <a:p>
            <a:r>
              <a:rPr lang="en-GB" sz="2000" dirty="0"/>
              <a:t>This </a:t>
            </a:r>
            <a:r>
              <a:rPr lang="en-GB" sz="2000" b="1" dirty="0"/>
              <a:t>bias occurs when collecting the data</a:t>
            </a:r>
            <a:r>
              <a:rPr lang="en-GB" sz="2000" dirty="0"/>
              <a:t>. </a:t>
            </a:r>
          </a:p>
        </p:txBody>
      </p:sp>
      <p:pic>
        <p:nvPicPr>
          <p:cNvPr id="8" name="Picture 7" descr="Elderly woman sleeping on bed">
            <a:extLst>
              <a:ext uri="{FF2B5EF4-FFF2-40B4-BE49-F238E27FC236}">
                <a16:creationId xmlns:a16="http://schemas.microsoft.com/office/drawing/2014/main" id="{5327167A-B7FE-376A-F7CE-0A4266FD94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590608" y="2308220"/>
            <a:ext cx="4129443" cy="4144297"/>
          </a:xfrm>
          <a:prstGeom prst="roundRect">
            <a:avLst/>
          </a:prstGeom>
        </p:spPr>
      </p:pic>
    </p:spTree>
    <p:extLst>
      <p:ext uri="{BB962C8B-B14F-4D97-AF65-F5344CB8AC3E}">
        <p14:creationId xmlns:p14="http://schemas.microsoft.com/office/powerpoint/2010/main" val="412226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96D79-39A4-A631-0001-33AE209043B7}"/>
              </a:ext>
            </a:extLst>
          </p:cNvPr>
          <p:cNvSpPr>
            <a:spLocks noGrp="1"/>
          </p:cNvSpPr>
          <p:nvPr>
            <p:ph type="title"/>
          </p:nvPr>
        </p:nvSpPr>
        <p:spPr/>
        <p:txBody>
          <a:bodyPr/>
          <a:lstStyle/>
          <a:p>
            <a:r>
              <a:rPr lang="en-GB" dirty="0">
                <a:solidFill>
                  <a:schemeClr val="tx1"/>
                </a:solidFill>
              </a:rPr>
              <a:t>Population vs. sample</a:t>
            </a:r>
          </a:p>
        </p:txBody>
      </p:sp>
      <p:grpSp>
        <p:nvGrpSpPr>
          <p:cNvPr id="3" name="Group 2" descr="Circle containing an mixture of men and women labelled population.&#10;Smaller circle contains just men labelled as sample.">
            <a:extLst>
              <a:ext uri="{FF2B5EF4-FFF2-40B4-BE49-F238E27FC236}">
                <a16:creationId xmlns:a16="http://schemas.microsoft.com/office/drawing/2014/main" id="{CB09043C-E378-687A-1867-2E33F1A21AA6}"/>
              </a:ext>
              <a:ext uri="{C183D7F6-B498-43B3-948B-1728B52AA6E4}">
                <adec:decorative xmlns:adec="http://schemas.microsoft.com/office/drawing/2017/decorative" val="0"/>
              </a:ext>
            </a:extLst>
          </p:cNvPr>
          <p:cNvGrpSpPr/>
          <p:nvPr/>
        </p:nvGrpSpPr>
        <p:grpSpPr>
          <a:xfrm>
            <a:off x="134759" y="1799304"/>
            <a:ext cx="11612378" cy="5040000"/>
            <a:chOff x="134759" y="1799304"/>
            <a:chExt cx="11612378" cy="5040000"/>
          </a:xfrm>
        </p:grpSpPr>
        <p:sp>
          <p:nvSpPr>
            <p:cNvPr id="42" name="Oval 41">
              <a:extLst>
                <a:ext uri="{FF2B5EF4-FFF2-40B4-BE49-F238E27FC236}">
                  <a16:creationId xmlns:a16="http://schemas.microsoft.com/office/drawing/2014/main" id="{C985F747-416A-621F-1E1C-B54ECE900818}"/>
                </a:ext>
                <a:ext uri="{C183D7F6-B498-43B3-948B-1728B52AA6E4}">
                  <adec:decorative xmlns:adec="http://schemas.microsoft.com/office/drawing/2017/decorative" val="1"/>
                </a:ext>
              </a:extLst>
            </p:cNvPr>
            <p:cNvSpPr/>
            <p:nvPr/>
          </p:nvSpPr>
          <p:spPr>
            <a:xfrm>
              <a:off x="138344" y="1799304"/>
              <a:ext cx="5040000" cy="5040000"/>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a:extLst>
                <a:ext uri="{FF2B5EF4-FFF2-40B4-BE49-F238E27FC236}">
                  <a16:creationId xmlns:a16="http://schemas.microsoft.com/office/drawing/2014/main" id="{7BFF433C-6CF2-DC9F-F2A1-1E0B03BD1C3F}"/>
                </a:ext>
              </a:extLst>
            </p:cNvPr>
            <p:cNvSpPr txBox="1"/>
            <p:nvPr/>
          </p:nvSpPr>
          <p:spPr>
            <a:xfrm>
              <a:off x="838200" y="1799304"/>
              <a:ext cx="3714678" cy="369332"/>
            </a:xfrm>
            <a:prstGeom prst="rect">
              <a:avLst/>
            </a:prstGeom>
            <a:noFill/>
          </p:spPr>
          <p:txBody>
            <a:bodyPr wrap="square" rtlCol="0">
              <a:spAutoFit/>
            </a:bodyPr>
            <a:lstStyle/>
            <a:p>
              <a:pPr algn="ctr"/>
              <a:r>
                <a:rPr lang="en-GB" dirty="0"/>
                <a:t>Population</a:t>
              </a:r>
            </a:p>
          </p:txBody>
        </p:sp>
        <p:pic>
          <p:nvPicPr>
            <p:cNvPr id="8" name="Graphic 7" descr="Man with solid fill">
              <a:extLst>
                <a:ext uri="{FF2B5EF4-FFF2-40B4-BE49-F238E27FC236}">
                  <a16:creationId xmlns:a16="http://schemas.microsoft.com/office/drawing/2014/main" id="{10C9D1D5-45B0-3F25-2136-1EDC6310493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880046" y="2514600"/>
              <a:ext cx="914400" cy="914400"/>
            </a:xfrm>
            <a:prstGeom prst="rect">
              <a:avLst/>
            </a:prstGeom>
          </p:spPr>
        </p:pic>
        <p:pic>
          <p:nvPicPr>
            <p:cNvPr id="28" name="Graphic 27" descr="Man with solid fill">
              <a:extLst>
                <a:ext uri="{FF2B5EF4-FFF2-40B4-BE49-F238E27FC236}">
                  <a16:creationId xmlns:a16="http://schemas.microsoft.com/office/drawing/2014/main" id="{3E06D37C-A503-B131-89FB-0F99DA6B15F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3907748" y="4841764"/>
              <a:ext cx="914400" cy="914400"/>
            </a:xfrm>
            <a:prstGeom prst="rect">
              <a:avLst/>
            </a:prstGeom>
          </p:spPr>
        </p:pic>
        <p:pic>
          <p:nvPicPr>
            <p:cNvPr id="30" name="Graphic 29" descr="Man with solid fill">
              <a:extLst>
                <a:ext uri="{FF2B5EF4-FFF2-40B4-BE49-F238E27FC236}">
                  <a16:creationId xmlns:a16="http://schemas.microsoft.com/office/drawing/2014/main" id="{94CF3719-614C-DFF3-DFDC-99E8D6EA335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946010" y="3681249"/>
              <a:ext cx="914400" cy="914400"/>
            </a:xfrm>
            <a:prstGeom prst="rect">
              <a:avLst/>
            </a:prstGeom>
          </p:spPr>
        </p:pic>
        <p:pic>
          <p:nvPicPr>
            <p:cNvPr id="32" name="Graphic 31" descr="Man with solid fill">
              <a:extLst>
                <a:ext uri="{FF2B5EF4-FFF2-40B4-BE49-F238E27FC236}">
                  <a16:creationId xmlns:a16="http://schemas.microsoft.com/office/drawing/2014/main" id="{BFFFD74E-E771-96E3-B386-9F6FB6096A3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34759" y="3392148"/>
              <a:ext cx="914400" cy="914400"/>
            </a:xfrm>
            <a:prstGeom prst="rect">
              <a:avLst/>
            </a:prstGeom>
          </p:spPr>
        </p:pic>
        <p:pic>
          <p:nvPicPr>
            <p:cNvPr id="34" name="Graphic 33" descr="Man with solid fill">
              <a:extLst>
                <a:ext uri="{FF2B5EF4-FFF2-40B4-BE49-F238E27FC236}">
                  <a16:creationId xmlns:a16="http://schemas.microsoft.com/office/drawing/2014/main" id="{B7D574DE-E1B1-681E-2D05-6D9716C05DC6}"/>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1732260" y="4613432"/>
              <a:ext cx="914400" cy="914400"/>
            </a:xfrm>
            <a:prstGeom prst="rect">
              <a:avLst/>
            </a:prstGeom>
          </p:spPr>
        </p:pic>
        <p:pic>
          <p:nvPicPr>
            <p:cNvPr id="36" name="Graphic 35" descr="Woman with solid fill">
              <a:extLst>
                <a:ext uri="{FF2B5EF4-FFF2-40B4-BE49-F238E27FC236}">
                  <a16:creationId xmlns:a16="http://schemas.microsoft.com/office/drawing/2014/main" id="{D506E156-8AF3-70D0-E396-CE3DFB30DA59}"/>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3053835" y="3399433"/>
              <a:ext cx="914400" cy="914400"/>
            </a:xfrm>
            <a:prstGeom prst="rect">
              <a:avLst/>
            </a:prstGeom>
          </p:spPr>
        </p:pic>
        <p:pic>
          <p:nvPicPr>
            <p:cNvPr id="38" name="Graphic 37" descr="Man with solid fill">
              <a:extLst>
                <a:ext uri="{FF2B5EF4-FFF2-40B4-BE49-F238E27FC236}">
                  <a16:creationId xmlns:a16="http://schemas.microsoft.com/office/drawing/2014/main" id="{593E8F43-1BAE-BAAB-7A5F-E9A9BA8831DB}"/>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2750021" y="5077305"/>
              <a:ext cx="914400" cy="914400"/>
            </a:xfrm>
            <a:prstGeom prst="rect">
              <a:avLst/>
            </a:prstGeom>
          </p:spPr>
        </p:pic>
        <p:pic>
          <p:nvPicPr>
            <p:cNvPr id="40" name="Graphic 39" descr="Man with solid fill">
              <a:extLst>
                <a:ext uri="{FF2B5EF4-FFF2-40B4-BE49-F238E27FC236}">
                  <a16:creationId xmlns:a16="http://schemas.microsoft.com/office/drawing/2014/main" id="{18898B01-213B-A5A3-FE08-D35EB8B1761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3722200" y="2839088"/>
              <a:ext cx="914400" cy="914400"/>
            </a:xfrm>
            <a:prstGeom prst="rect">
              <a:avLst/>
            </a:prstGeom>
          </p:spPr>
        </p:pic>
        <p:pic>
          <p:nvPicPr>
            <p:cNvPr id="44" name="Graphic 43" descr="Man with solid fill">
              <a:extLst>
                <a:ext uri="{FF2B5EF4-FFF2-40B4-BE49-F238E27FC236}">
                  <a16:creationId xmlns:a16="http://schemas.microsoft.com/office/drawing/2014/main" id="{2D21B0FD-DA36-7FC2-82A7-9E5D29E22B6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3907748" y="3862104"/>
              <a:ext cx="914400" cy="914400"/>
            </a:xfrm>
            <a:prstGeom prst="rect">
              <a:avLst/>
            </a:prstGeom>
          </p:spPr>
        </p:pic>
        <p:pic>
          <p:nvPicPr>
            <p:cNvPr id="45" name="Graphic 44" descr="Man with solid fill">
              <a:extLst>
                <a:ext uri="{FF2B5EF4-FFF2-40B4-BE49-F238E27FC236}">
                  <a16:creationId xmlns:a16="http://schemas.microsoft.com/office/drawing/2014/main" id="{611514BA-C8EE-B652-587C-C65E9141474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488810" y="5603587"/>
              <a:ext cx="914400" cy="914400"/>
            </a:xfrm>
            <a:prstGeom prst="rect">
              <a:avLst/>
            </a:prstGeom>
          </p:spPr>
        </p:pic>
        <p:pic>
          <p:nvPicPr>
            <p:cNvPr id="46" name="Graphic 45" descr="Man with solid fill">
              <a:extLst>
                <a:ext uri="{FF2B5EF4-FFF2-40B4-BE49-F238E27FC236}">
                  <a16:creationId xmlns:a16="http://schemas.microsoft.com/office/drawing/2014/main" id="{5B9D3167-4C7E-AE3A-974C-97D20EF89D98}"/>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487615" y="4372152"/>
              <a:ext cx="914400" cy="914400"/>
            </a:xfrm>
            <a:prstGeom prst="rect">
              <a:avLst/>
            </a:prstGeom>
          </p:spPr>
        </p:pic>
        <p:pic>
          <p:nvPicPr>
            <p:cNvPr id="47" name="Graphic 46" descr="Woman with solid fill">
              <a:extLst>
                <a:ext uri="{FF2B5EF4-FFF2-40B4-BE49-F238E27FC236}">
                  <a16:creationId xmlns:a16="http://schemas.microsoft.com/office/drawing/2014/main" id="{532EE284-3B89-D53B-D3A2-936669B6B0FA}"/>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1794446" y="2336093"/>
              <a:ext cx="914400" cy="914400"/>
            </a:xfrm>
            <a:prstGeom prst="rect">
              <a:avLst/>
            </a:prstGeom>
          </p:spPr>
        </p:pic>
        <p:pic>
          <p:nvPicPr>
            <p:cNvPr id="48" name="Graphic 47" descr="Man with solid fill">
              <a:extLst>
                <a:ext uri="{FF2B5EF4-FFF2-40B4-BE49-F238E27FC236}">
                  <a16:creationId xmlns:a16="http://schemas.microsoft.com/office/drawing/2014/main" id="{1E979B24-BB6B-B2AC-F445-14F6CD57DFBC}"/>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1133450" y="3513370"/>
              <a:ext cx="914400" cy="914400"/>
            </a:xfrm>
            <a:prstGeom prst="rect">
              <a:avLst/>
            </a:prstGeom>
          </p:spPr>
        </p:pic>
        <p:pic>
          <p:nvPicPr>
            <p:cNvPr id="49" name="Graphic 48" descr="Man with solid fill">
              <a:extLst>
                <a:ext uri="{FF2B5EF4-FFF2-40B4-BE49-F238E27FC236}">
                  <a16:creationId xmlns:a16="http://schemas.microsoft.com/office/drawing/2014/main" id="{EDA7891A-A6D6-C68D-9550-5432AEDF82E7}"/>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1151" y="2336093"/>
              <a:ext cx="914400" cy="914400"/>
            </a:xfrm>
            <a:prstGeom prst="rect">
              <a:avLst/>
            </a:prstGeom>
          </p:spPr>
        </p:pic>
        <p:pic>
          <p:nvPicPr>
            <p:cNvPr id="50" name="Graphic 49" descr="Woman with solid fill">
              <a:extLst>
                <a:ext uri="{FF2B5EF4-FFF2-40B4-BE49-F238E27FC236}">
                  <a16:creationId xmlns:a16="http://schemas.microsoft.com/office/drawing/2014/main" id="{21110D58-6129-6FFE-461D-2C325CF092EA}"/>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2138012" y="5746167"/>
              <a:ext cx="914400" cy="914400"/>
            </a:xfrm>
            <a:prstGeom prst="rect">
              <a:avLst/>
            </a:prstGeom>
          </p:spPr>
        </p:pic>
        <p:pic>
          <p:nvPicPr>
            <p:cNvPr id="51" name="Graphic 50" descr="Man with solid fill">
              <a:extLst>
                <a:ext uri="{FF2B5EF4-FFF2-40B4-BE49-F238E27FC236}">
                  <a16:creationId xmlns:a16="http://schemas.microsoft.com/office/drawing/2014/main" id="{1782F2C7-E954-A937-9B5E-0A7809A42EC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343091" y="2971800"/>
              <a:ext cx="914400" cy="914400"/>
            </a:xfrm>
            <a:prstGeom prst="rect">
              <a:avLst/>
            </a:prstGeom>
          </p:spPr>
        </p:pic>
        <p:pic>
          <p:nvPicPr>
            <p:cNvPr id="52" name="Graphic 51" descr="Man with solid fill">
              <a:extLst>
                <a:ext uri="{FF2B5EF4-FFF2-40B4-BE49-F238E27FC236}">
                  <a16:creationId xmlns:a16="http://schemas.microsoft.com/office/drawing/2014/main" id="{32A3219B-586A-FC6C-3445-EE2CB701E6F7}"/>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2493325" y="3825635"/>
              <a:ext cx="914400" cy="914400"/>
            </a:xfrm>
            <a:prstGeom prst="rect">
              <a:avLst/>
            </a:prstGeom>
          </p:spPr>
        </p:pic>
        <p:pic>
          <p:nvPicPr>
            <p:cNvPr id="53" name="Graphic 52" descr="Woman with solid fill">
              <a:extLst>
                <a:ext uri="{FF2B5EF4-FFF2-40B4-BE49-F238E27FC236}">
                  <a16:creationId xmlns:a16="http://schemas.microsoft.com/office/drawing/2014/main" id="{77470ACE-C1D1-88AF-165A-220BF5DD9EA8}"/>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p:blipFill>
          <p:spPr>
            <a:xfrm>
              <a:off x="684799" y="5197675"/>
              <a:ext cx="914400" cy="914400"/>
            </a:xfrm>
            <a:prstGeom prst="rect">
              <a:avLst/>
            </a:prstGeom>
          </p:spPr>
        </p:pic>
        <p:pic>
          <p:nvPicPr>
            <p:cNvPr id="54" name="Graphic 53" descr="Man with solid fill">
              <a:extLst>
                <a:ext uri="{FF2B5EF4-FFF2-40B4-BE49-F238E27FC236}">
                  <a16:creationId xmlns:a16="http://schemas.microsoft.com/office/drawing/2014/main" id="{56E44C40-F4C2-F813-31D4-6117FA5B17A8}"/>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3517829" y="5400693"/>
              <a:ext cx="914400" cy="914400"/>
            </a:xfrm>
            <a:prstGeom prst="rect">
              <a:avLst/>
            </a:prstGeom>
          </p:spPr>
        </p:pic>
        <p:pic>
          <p:nvPicPr>
            <p:cNvPr id="55" name="Graphic 54" descr="Woman with solid fill">
              <a:extLst>
                <a:ext uri="{FF2B5EF4-FFF2-40B4-BE49-F238E27FC236}">
                  <a16:creationId xmlns:a16="http://schemas.microsoft.com/office/drawing/2014/main" id="{915713EC-5F12-22C9-799B-F7CABF38B332}"/>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rcRect/>
            <a:stretch/>
          </p:blipFill>
          <p:spPr>
            <a:xfrm>
              <a:off x="1018415" y="4490651"/>
              <a:ext cx="914400" cy="914400"/>
            </a:xfrm>
            <a:prstGeom prst="rect">
              <a:avLst/>
            </a:prstGeom>
          </p:spPr>
        </p:pic>
        <p:pic>
          <p:nvPicPr>
            <p:cNvPr id="56" name="Graphic 55" descr="Man with solid fill">
              <a:extLst>
                <a:ext uri="{FF2B5EF4-FFF2-40B4-BE49-F238E27FC236}">
                  <a16:creationId xmlns:a16="http://schemas.microsoft.com/office/drawing/2014/main" id="{DF28F502-02B9-1CE8-3A5A-709EB85EFB5E}"/>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3372821" y="4233231"/>
              <a:ext cx="914400" cy="914400"/>
            </a:xfrm>
            <a:prstGeom prst="rect">
              <a:avLst/>
            </a:prstGeom>
          </p:spPr>
        </p:pic>
        <p:sp>
          <p:nvSpPr>
            <p:cNvPr id="57" name="Oval 56">
              <a:extLst>
                <a:ext uri="{FF2B5EF4-FFF2-40B4-BE49-F238E27FC236}">
                  <a16:creationId xmlns:a16="http://schemas.microsoft.com/office/drawing/2014/main" id="{6D34ECE9-EAA1-E228-BBCB-AB7C2ED10552}"/>
                </a:ext>
              </a:extLst>
            </p:cNvPr>
            <p:cNvSpPr/>
            <p:nvPr/>
          </p:nvSpPr>
          <p:spPr>
            <a:xfrm>
              <a:off x="9227137" y="4186419"/>
              <a:ext cx="2520000" cy="2520000"/>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2A7A991-5133-DA2F-9205-DF49214BA2D1}"/>
                </a:ext>
              </a:extLst>
            </p:cNvPr>
            <p:cNvSpPr txBox="1"/>
            <p:nvPr/>
          </p:nvSpPr>
          <p:spPr>
            <a:xfrm>
              <a:off x="9420562" y="4228863"/>
              <a:ext cx="2251587" cy="369332"/>
            </a:xfrm>
            <a:prstGeom prst="rect">
              <a:avLst/>
            </a:prstGeom>
            <a:noFill/>
          </p:spPr>
          <p:txBody>
            <a:bodyPr wrap="square" rtlCol="0">
              <a:spAutoFit/>
            </a:bodyPr>
            <a:lstStyle/>
            <a:p>
              <a:pPr algn="ctr"/>
              <a:r>
                <a:rPr lang="en-GB" dirty="0"/>
                <a:t>Sample</a:t>
              </a:r>
            </a:p>
          </p:txBody>
        </p:sp>
        <p:sp>
          <p:nvSpPr>
            <p:cNvPr id="58" name="Oval 57">
              <a:extLst>
                <a:ext uri="{FF2B5EF4-FFF2-40B4-BE49-F238E27FC236}">
                  <a16:creationId xmlns:a16="http://schemas.microsoft.com/office/drawing/2014/main" id="{F8B098B4-0992-FBF6-44A8-25A24A051EC3}"/>
                </a:ext>
              </a:extLst>
            </p:cNvPr>
            <p:cNvSpPr/>
            <p:nvPr/>
          </p:nvSpPr>
          <p:spPr>
            <a:xfrm>
              <a:off x="3639400" y="2769348"/>
              <a:ext cx="1080000" cy="1080000"/>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7E34A70A-1E97-EFA9-DB6F-B81598975B34}"/>
                </a:ext>
              </a:extLst>
            </p:cNvPr>
            <p:cNvSpPr/>
            <p:nvPr/>
          </p:nvSpPr>
          <p:spPr>
            <a:xfrm>
              <a:off x="2662085" y="4985353"/>
              <a:ext cx="1080000" cy="1080000"/>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1A37E544-B757-5E2E-E359-4AC3B3B44CD5}"/>
                </a:ext>
              </a:extLst>
            </p:cNvPr>
            <p:cNvSpPr/>
            <p:nvPr/>
          </p:nvSpPr>
          <p:spPr>
            <a:xfrm>
              <a:off x="1048629" y="3434164"/>
              <a:ext cx="1080000" cy="1080000"/>
            </a:xfrm>
            <a:prstGeom prst="ellipse">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Connector 13">
              <a:extLst>
                <a:ext uri="{FF2B5EF4-FFF2-40B4-BE49-F238E27FC236}">
                  <a16:creationId xmlns:a16="http://schemas.microsoft.com/office/drawing/2014/main" id="{63B16F3A-74B6-3B92-F731-4308DA969F65}"/>
                </a:ext>
              </a:extLst>
            </p:cNvPr>
            <p:cNvCxnSpPr>
              <a:stCxn id="58" idx="6"/>
              <a:endCxn id="57" idx="2"/>
            </p:cNvCxnSpPr>
            <p:nvPr/>
          </p:nvCxnSpPr>
          <p:spPr>
            <a:xfrm>
              <a:off x="4719400" y="3309348"/>
              <a:ext cx="4507737" cy="213707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867BEE7-6F51-8B07-6711-7D0A598D262A}"/>
                </a:ext>
              </a:extLst>
            </p:cNvPr>
            <p:cNvCxnSpPr>
              <a:cxnSpLocks/>
              <a:stCxn id="60" idx="6"/>
              <a:endCxn id="57" idx="2"/>
            </p:cNvCxnSpPr>
            <p:nvPr/>
          </p:nvCxnSpPr>
          <p:spPr>
            <a:xfrm>
              <a:off x="2128629" y="3974164"/>
              <a:ext cx="7098508" cy="1472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EF24AF5-95B0-8B23-5DF1-2F9B4DE057A6}"/>
                </a:ext>
              </a:extLst>
            </p:cNvPr>
            <p:cNvCxnSpPr>
              <a:cxnSpLocks/>
              <a:stCxn id="59" idx="6"/>
              <a:endCxn id="57" idx="2"/>
            </p:cNvCxnSpPr>
            <p:nvPr/>
          </p:nvCxnSpPr>
          <p:spPr>
            <a:xfrm flipV="1">
              <a:off x="3742085" y="5446419"/>
              <a:ext cx="5485052" cy="78934"/>
            </a:xfrm>
            <a:prstGeom prst="line">
              <a:avLst/>
            </a:prstGeom>
          </p:spPr>
          <p:style>
            <a:lnRef idx="1">
              <a:schemeClr val="accent1"/>
            </a:lnRef>
            <a:fillRef idx="0">
              <a:schemeClr val="accent1"/>
            </a:fillRef>
            <a:effectRef idx="0">
              <a:schemeClr val="accent1"/>
            </a:effectRef>
            <a:fontRef idx="minor">
              <a:schemeClr val="tx1"/>
            </a:fontRef>
          </p:style>
        </p:cxnSp>
        <p:pic>
          <p:nvPicPr>
            <p:cNvPr id="63" name="Graphic 62" descr="Man with solid fill">
              <a:extLst>
                <a:ext uri="{FF2B5EF4-FFF2-40B4-BE49-F238E27FC236}">
                  <a16:creationId xmlns:a16="http://schemas.microsoft.com/office/drawing/2014/main" id="{BF3BFDF7-4F8E-7528-D868-3F08A8243CA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9406105" y="5195107"/>
              <a:ext cx="914400" cy="914400"/>
            </a:xfrm>
            <a:prstGeom prst="rect">
              <a:avLst/>
            </a:prstGeom>
          </p:spPr>
        </p:pic>
        <p:pic>
          <p:nvPicPr>
            <p:cNvPr id="64" name="Graphic 63" descr="Man with solid fill">
              <a:extLst>
                <a:ext uri="{FF2B5EF4-FFF2-40B4-BE49-F238E27FC236}">
                  <a16:creationId xmlns:a16="http://schemas.microsoft.com/office/drawing/2014/main" id="{DE625032-AFB2-ECB7-71FB-406BCBE769D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063371" y="4710291"/>
              <a:ext cx="914400" cy="914400"/>
            </a:xfrm>
            <a:prstGeom prst="rect">
              <a:avLst/>
            </a:prstGeom>
          </p:spPr>
        </p:pic>
        <p:pic>
          <p:nvPicPr>
            <p:cNvPr id="65" name="Graphic 64" descr="Man with solid fill">
              <a:extLst>
                <a:ext uri="{FF2B5EF4-FFF2-40B4-BE49-F238E27FC236}">
                  <a16:creationId xmlns:a16="http://schemas.microsoft.com/office/drawing/2014/main" id="{E0CC921C-D5D1-BAB4-C057-D43FC62EEB83}"/>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0699539" y="5251155"/>
              <a:ext cx="914400" cy="914400"/>
            </a:xfrm>
            <a:prstGeom prst="rect">
              <a:avLst/>
            </a:prstGeom>
          </p:spPr>
        </p:pic>
      </p:grpSp>
      <p:sp>
        <p:nvSpPr>
          <p:cNvPr id="24" name="TextBox 23">
            <a:extLst>
              <a:ext uri="{FF2B5EF4-FFF2-40B4-BE49-F238E27FC236}">
                <a16:creationId xmlns:a16="http://schemas.microsoft.com/office/drawing/2014/main" id="{9CAC0E1E-B1EE-9821-C642-029A669CCEF7}"/>
              </a:ext>
            </a:extLst>
          </p:cNvPr>
          <p:cNvSpPr txBox="1"/>
          <p:nvPr/>
        </p:nvSpPr>
        <p:spPr>
          <a:xfrm>
            <a:off x="5846810" y="1771290"/>
            <a:ext cx="6206845" cy="1938992"/>
          </a:xfrm>
          <a:prstGeom prst="rect">
            <a:avLst/>
          </a:prstGeom>
          <a:noFill/>
        </p:spPr>
        <p:txBody>
          <a:bodyPr wrap="square" rtlCol="0">
            <a:spAutoFit/>
          </a:bodyPr>
          <a:lstStyle/>
          <a:p>
            <a:r>
              <a:rPr lang="en-GB" sz="2000" dirty="0"/>
              <a:t>Often in data science it is not possible to analyse the every item of data related to the problem so we use a sub-set or sample of the population instead. </a:t>
            </a:r>
          </a:p>
          <a:p>
            <a:endParaRPr lang="en-GB" sz="2000" dirty="0"/>
          </a:p>
          <a:p>
            <a:r>
              <a:rPr lang="en-GB" sz="2000" dirty="0"/>
              <a:t>However the </a:t>
            </a:r>
            <a:r>
              <a:rPr lang="en-GB" sz="2000" b="1" dirty="0"/>
              <a:t>sample does not look the same as the population. This bias occurs in the collection of data. </a:t>
            </a:r>
          </a:p>
        </p:txBody>
      </p:sp>
    </p:spTree>
    <p:extLst>
      <p:ext uri="{BB962C8B-B14F-4D97-AF65-F5344CB8AC3E}">
        <p14:creationId xmlns:p14="http://schemas.microsoft.com/office/powerpoint/2010/main" val="4118471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sp>
        <p:nvSpPr>
          <p:cNvPr id="11" name="TextBox 10">
            <a:extLst>
              <a:ext uri="{FF2B5EF4-FFF2-40B4-BE49-F238E27FC236}">
                <a16:creationId xmlns:a16="http://schemas.microsoft.com/office/drawing/2014/main" id="{939ED9AE-8B83-738A-8675-DB4A0C2D5FFE}"/>
              </a:ext>
            </a:extLst>
          </p:cNvPr>
          <p:cNvSpPr txBox="1"/>
          <p:nvPr/>
        </p:nvSpPr>
        <p:spPr>
          <a:xfrm>
            <a:off x="182758" y="1900617"/>
            <a:ext cx="5580194" cy="4154984"/>
          </a:xfrm>
          <a:prstGeom prst="rect">
            <a:avLst/>
          </a:prstGeom>
          <a:noFill/>
        </p:spPr>
        <p:txBody>
          <a:bodyPr wrap="square" lIns="91440" tIns="45720" rIns="91440" bIns="45720" rtlCol="0" anchor="t">
            <a:spAutoFit/>
          </a:bodyPr>
          <a:lstStyle/>
          <a:p>
            <a:r>
              <a:rPr lang="en-GB" sz="2200" dirty="0"/>
              <a:t>The 2018 Heart &amp; Stroke Report highlighted an issue with the research into heart disease which </a:t>
            </a:r>
            <a:r>
              <a:rPr lang="en-GB" sz="2200" b="1" dirty="0"/>
              <a:t>often over looks women, caused by a bias when collecting the data.</a:t>
            </a:r>
          </a:p>
          <a:p>
            <a:endParaRPr lang="en-GB" sz="2200" dirty="0"/>
          </a:p>
          <a:p>
            <a:pPr marL="342900" indent="-342900">
              <a:buFont typeface="Arial" panose="020B0604020202020204" pitchFamily="34" charset="0"/>
              <a:buChar char="•"/>
            </a:pPr>
            <a:r>
              <a:rPr lang="en-GB" sz="2200" dirty="0"/>
              <a:t>Two-thirds of heart disease clinical research still focuses on men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However, women are more likely than men to die or have a second heart attack within 6 months of a cardiac event. </a:t>
            </a:r>
          </a:p>
          <a:p>
            <a:endParaRPr lang="en-GB" sz="2200" dirty="0"/>
          </a:p>
        </p:txBody>
      </p:sp>
      <p:sp>
        <p:nvSpPr>
          <p:cNvPr id="5" name="TextBox 4">
            <a:extLst>
              <a:ext uri="{FF2B5EF4-FFF2-40B4-BE49-F238E27FC236}">
                <a16:creationId xmlns:a16="http://schemas.microsoft.com/office/drawing/2014/main" id="{1973B335-BB9E-7FA8-C9A0-36E5DA607722}"/>
              </a:ext>
            </a:extLst>
          </p:cNvPr>
          <p:cNvSpPr txBox="1"/>
          <p:nvPr/>
        </p:nvSpPr>
        <p:spPr>
          <a:xfrm>
            <a:off x="-5032" y="6604084"/>
            <a:ext cx="6101032" cy="253916"/>
          </a:xfrm>
          <a:prstGeom prst="rect">
            <a:avLst/>
          </a:prstGeom>
          <a:noFill/>
        </p:spPr>
        <p:txBody>
          <a:bodyPr wrap="square">
            <a:spAutoFit/>
          </a:bodyPr>
          <a:lstStyle/>
          <a:p>
            <a:r>
              <a:rPr lang="en-GB" sz="1050" dirty="0">
                <a:hlinkClick r:id="rId3"/>
              </a:rPr>
              <a:t>https://www.heartandstroke.ca/what-we-do/media-centre/news-releases/2018-heart-report-news-release</a:t>
            </a:r>
            <a:r>
              <a:rPr lang="en-GB" sz="1050" dirty="0"/>
              <a:t> </a:t>
            </a:r>
          </a:p>
        </p:txBody>
      </p:sp>
      <p:grpSp>
        <p:nvGrpSpPr>
          <p:cNvPr id="4" name="Group 3" descr="The population contains more women than men, but the selected people for the clinical research (sample) has 2/3 men in it.">
            <a:extLst>
              <a:ext uri="{FF2B5EF4-FFF2-40B4-BE49-F238E27FC236}">
                <a16:creationId xmlns:a16="http://schemas.microsoft.com/office/drawing/2014/main" id="{5CBB16DE-7333-4A78-9140-17128EB57CE1}"/>
              </a:ext>
            </a:extLst>
          </p:cNvPr>
          <p:cNvGrpSpPr/>
          <p:nvPr/>
        </p:nvGrpSpPr>
        <p:grpSpPr>
          <a:xfrm>
            <a:off x="5995338" y="1806981"/>
            <a:ext cx="6252947" cy="4962736"/>
            <a:chOff x="5995338" y="1806981"/>
            <a:chExt cx="6252947" cy="4962736"/>
          </a:xfrm>
        </p:grpSpPr>
        <p:sp>
          <p:nvSpPr>
            <p:cNvPr id="3" name="Rectangle 2">
              <a:extLst>
                <a:ext uri="{FF2B5EF4-FFF2-40B4-BE49-F238E27FC236}">
                  <a16:creationId xmlns:a16="http://schemas.microsoft.com/office/drawing/2014/main" id="{86E04D2D-8B21-0AF8-8ACD-F2CF97611184}"/>
                </a:ext>
              </a:extLst>
            </p:cNvPr>
            <p:cNvSpPr/>
            <p:nvPr/>
          </p:nvSpPr>
          <p:spPr>
            <a:xfrm>
              <a:off x="6096000" y="1818969"/>
              <a:ext cx="5941757" cy="4950541"/>
            </a:xfrm>
            <a:prstGeom prst="rect">
              <a:avLst/>
            </a:prstGeom>
            <a:noFill/>
            <a:ln w="28575">
              <a:solidFill>
                <a:srgbClr val="EAC036"/>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pic>
          <p:nvPicPr>
            <p:cNvPr id="7" name="Graphic 6" descr="Man with solid fill">
              <a:extLst>
                <a:ext uri="{FF2B5EF4-FFF2-40B4-BE49-F238E27FC236}">
                  <a16:creationId xmlns:a16="http://schemas.microsoft.com/office/drawing/2014/main" id="{9BFE734C-8286-4C9B-8822-49ED4CA7D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058639" y="3448491"/>
              <a:ext cx="914400" cy="914400"/>
            </a:xfrm>
            <a:prstGeom prst="rect">
              <a:avLst/>
            </a:prstGeom>
          </p:spPr>
        </p:pic>
        <p:pic>
          <p:nvPicPr>
            <p:cNvPr id="10" name="Graphic 9" descr="Woman with solid fill">
              <a:extLst>
                <a:ext uri="{FF2B5EF4-FFF2-40B4-BE49-F238E27FC236}">
                  <a16:creationId xmlns:a16="http://schemas.microsoft.com/office/drawing/2014/main" id="{77162903-F024-DFF9-5888-362B43BFE75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418200" y="4843257"/>
              <a:ext cx="914400" cy="914400"/>
            </a:xfrm>
            <a:prstGeom prst="rect">
              <a:avLst/>
            </a:prstGeom>
          </p:spPr>
        </p:pic>
        <p:pic>
          <p:nvPicPr>
            <p:cNvPr id="12" name="Graphic 11" descr="Woman with solid fill">
              <a:extLst>
                <a:ext uri="{FF2B5EF4-FFF2-40B4-BE49-F238E27FC236}">
                  <a16:creationId xmlns:a16="http://schemas.microsoft.com/office/drawing/2014/main" id="{CAB52471-D3CD-C4EE-72BE-BD201300B54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277486" y="1892271"/>
              <a:ext cx="914400" cy="914400"/>
            </a:xfrm>
            <a:prstGeom prst="rect">
              <a:avLst/>
            </a:prstGeom>
          </p:spPr>
        </p:pic>
        <p:pic>
          <p:nvPicPr>
            <p:cNvPr id="13" name="Graphic 12" descr="Woman with solid fill">
              <a:extLst>
                <a:ext uri="{FF2B5EF4-FFF2-40B4-BE49-F238E27FC236}">
                  <a16:creationId xmlns:a16="http://schemas.microsoft.com/office/drawing/2014/main" id="{AECAF2AA-0E2A-490F-6E68-96F7BFF0EAD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36667" y="3452985"/>
              <a:ext cx="914400" cy="914400"/>
            </a:xfrm>
            <a:prstGeom prst="rect">
              <a:avLst/>
            </a:prstGeom>
          </p:spPr>
        </p:pic>
        <p:pic>
          <p:nvPicPr>
            <p:cNvPr id="14" name="Graphic 13" descr="Woman with solid fill">
              <a:extLst>
                <a:ext uri="{FF2B5EF4-FFF2-40B4-BE49-F238E27FC236}">
                  <a16:creationId xmlns:a16="http://schemas.microsoft.com/office/drawing/2014/main" id="{72F05987-0AD9-AEC5-CA88-03326DD8EED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340731" y="4856493"/>
              <a:ext cx="914400" cy="914400"/>
            </a:xfrm>
            <a:prstGeom prst="rect">
              <a:avLst/>
            </a:prstGeom>
          </p:spPr>
        </p:pic>
        <p:pic>
          <p:nvPicPr>
            <p:cNvPr id="15" name="Graphic 14" descr="Woman with solid fill">
              <a:extLst>
                <a:ext uri="{FF2B5EF4-FFF2-40B4-BE49-F238E27FC236}">
                  <a16:creationId xmlns:a16="http://schemas.microsoft.com/office/drawing/2014/main" id="{7A60B638-34BF-94D2-8510-DAF282F94DC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898701" y="2366201"/>
              <a:ext cx="914400" cy="914400"/>
            </a:xfrm>
            <a:prstGeom prst="rect">
              <a:avLst/>
            </a:prstGeom>
          </p:spPr>
        </p:pic>
        <p:pic>
          <p:nvPicPr>
            <p:cNvPr id="16" name="Graphic 15" descr="Woman with solid fill">
              <a:extLst>
                <a:ext uri="{FF2B5EF4-FFF2-40B4-BE49-F238E27FC236}">
                  <a16:creationId xmlns:a16="http://schemas.microsoft.com/office/drawing/2014/main" id="{F41368EA-FD80-389B-26FE-E07ADC2325B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310996" y="2225792"/>
              <a:ext cx="914400" cy="914400"/>
            </a:xfrm>
            <a:prstGeom prst="rect">
              <a:avLst/>
            </a:prstGeom>
          </p:spPr>
        </p:pic>
        <p:pic>
          <p:nvPicPr>
            <p:cNvPr id="17" name="Graphic 16" descr="Man with solid fill">
              <a:extLst>
                <a:ext uri="{FF2B5EF4-FFF2-40B4-BE49-F238E27FC236}">
                  <a16:creationId xmlns:a16="http://schemas.microsoft.com/office/drawing/2014/main" id="{DA9CB995-C1D0-248A-E2B1-82D4D207A2D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647653" y="3462011"/>
              <a:ext cx="914400" cy="914400"/>
            </a:xfrm>
            <a:prstGeom prst="rect">
              <a:avLst/>
            </a:prstGeom>
          </p:spPr>
        </p:pic>
        <p:pic>
          <p:nvPicPr>
            <p:cNvPr id="19" name="Graphic 18" descr="Man with solid fill">
              <a:extLst>
                <a:ext uri="{FF2B5EF4-FFF2-40B4-BE49-F238E27FC236}">
                  <a16:creationId xmlns:a16="http://schemas.microsoft.com/office/drawing/2014/main" id="{4D5B30D7-BD7B-22EB-03F4-D7C0EE46AD2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725275" y="2163178"/>
              <a:ext cx="914400" cy="914400"/>
            </a:xfrm>
            <a:prstGeom prst="rect">
              <a:avLst/>
            </a:prstGeom>
          </p:spPr>
        </p:pic>
        <p:pic>
          <p:nvPicPr>
            <p:cNvPr id="20" name="Graphic 19" descr="Man with solid fill">
              <a:extLst>
                <a:ext uri="{FF2B5EF4-FFF2-40B4-BE49-F238E27FC236}">
                  <a16:creationId xmlns:a16="http://schemas.microsoft.com/office/drawing/2014/main" id="{C5E944CC-66EE-F493-94F2-E05764B5811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864235" y="5398014"/>
              <a:ext cx="914400" cy="914400"/>
            </a:xfrm>
            <a:prstGeom prst="rect">
              <a:avLst/>
            </a:prstGeom>
          </p:spPr>
        </p:pic>
        <p:pic>
          <p:nvPicPr>
            <p:cNvPr id="21" name="Graphic 20" descr="Man with solid fill">
              <a:extLst>
                <a:ext uri="{FF2B5EF4-FFF2-40B4-BE49-F238E27FC236}">
                  <a16:creationId xmlns:a16="http://schemas.microsoft.com/office/drawing/2014/main" id="{09B2FF28-3981-3A8A-9FF8-94FDB6FDE9A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742365" y="4808158"/>
              <a:ext cx="914400" cy="914400"/>
            </a:xfrm>
            <a:prstGeom prst="rect">
              <a:avLst/>
            </a:prstGeom>
          </p:spPr>
        </p:pic>
        <p:pic>
          <p:nvPicPr>
            <p:cNvPr id="22" name="Graphic 21" descr="Man with solid fill">
              <a:extLst>
                <a:ext uri="{FF2B5EF4-FFF2-40B4-BE49-F238E27FC236}">
                  <a16:creationId xmlns:a16="http://schemas.microsoft.com/office/drawing/2014/main" id="{DB419535-0C38-3752-EDD1-86075B74379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000404" y="1850234"/>
              <a:ext cx="914400" cy="914400"/>
            </a:xfrm>
            <a:prstGeom prst="rect">
              <a:avLst/>
            </a:prstGeom>
          </p:spPr>
        </p:pic>
        <p:pic>
          <p:nvPicPr>
            <p:cNvPr id="23" name="Graphic 22" descr="Man with solid fill">
              <a:extLst>
                <a:ext uri="{FF2B5EF4-FFF2-40B4-BE49-F238E27FC236}">
                  <a16:creationId xmlns:a16="http://schemas.microsoft.com/office/drawing/2014/main" id="{F91E818E-63A5-93ED-0A23-45921F24BAE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656765" y="1806981"/>
              <a:ext cx="914400" cy="914400"/>
            </a:xfrm>
            <a:prstGeom prst="rect">
              <a:avLst/>
            </a:prstGeom>
          </p:spPr>
        </p:pic>
        <p:pic>
          <p:nvPicPr>
            <p:cNvPr id="24" name="Graphic 23" descr="Man with solid fill">
              <a:extLst>
                <a:ext uri="{FF2B5EF4-FFF2-40B4-BE49-F238E27FC236}">
                  <a16:creationId xmlns:a16="http://schemas.microsoft.com/office/drawing/2014/main" id="{88B6B28D-41F8-4841-7FD8-4A1600F6283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86210" y="3464381"/>
              <a:ext cx="914400" cy="914400"/>
            </a:xfrm>
            <a:prstGeom prst="rect">
              <a:avLst/>
            </a:prstGeom>
          </p:spPr>
        </p:pic>
        <p:pic>
          <p:nvPicPr>
            <p:cNvPr id="25" name="Graphic 24" descr="Woman with solid fill">
              <a:extLst>
                <a:ext uri="{FF2B5EF4-FFF2-40B4-BE49-F238E27FC236}">
                  <a16:creationId xmlns:a16="http://schemas.microsoft.com/office/drawing/2014/main" id="{1D59B5FA-6852-BD31-12AF-C4486184F64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064238" y="3468875"/>
              <a:ext cx="914400" cy="914400"/>
            </a:xfrm>
            <a:prstGeom prst="rect">
              <a:avLst/>
            </a:prstGeom>
          </p:spPr>
        </p:pic>
        <p:pic>
          <p:nvPicPr>
            <p:cNvPr id="26" name="Graphic 25" descr="Man with solid fill">
              <a:extLst>
                <a:ext uri="{FF2B5EF4-FFF2-40B4-BE49-F238E27FC236}">
                  <a16:creationId xmlns:a16="http://schemas.microsoft.com/office/drawing/2014/main" id="{FBF70962-8A4E-9F66-AAE8-8E06896CF4A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475224" y="3477901"/>
              <a:ext cx="914400" cy="914400"/>
            </a:xfrm>
            <a:prstGeom prst="rect">
              <a:avLst/>
            </a:prstGeom>
          </p:spPr>
        </p:pic>
        <p:sp>
          <p:nvSpPr>
            <p:cNvPr id="27" name="Rectangle: Rounded Corners 26">
              <a:extLst>
                <a:ext uri="{FF2B5EF4-FFF2-40B4-BE49-F238E27FC236}">
                  <a16:creationId xmlns:a16="http://schemas.microsoft.com/office/drawing/2014/main" id="{C8435BB6-C233-BDAA-B3A0-951DC5CC7C13}"/>
                </a:ext>
              </a:extLst>
            </p:cNvPr>
            <p:cNvSpPr/>
            <p:nvPr/>
          </p:nvSpPr>
          <p:spPr>
            <a:xfrm>
              <a:off x="6781338" y="3364109"/>
              <a:ext cx="4653578" cy="1382461"/>
            </a:xfrm>
            <a:prstGeom prst="roundRect">
              <a:avLst/>
            </a:prstGeom>
            <a:noFill/>
            <a:ln w="38100">
              <a:solidFill>
                <a:srgbClr val="38404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FE721BA8-8B6A-C409-F415-C8B7778890A7}"/>
                </a:ext>
              </a:extLst>
            </p:cNvPr>
            <p:cNvSpPr txBox="1"/>
            <p:nvPr/>
          </p:nvSpPr>
          <p:spPr>
            <a:xfrm>
              <a:off x="7000105" y="4376824"/>
              <a:ext cx="4578106" cy="369332"/>
            </a:xfrm>
            <a:prstGeom prst="rect">
              <a:avLst/>
            </a:prstGeom>
            <a:noFill/>
          </p:spPr>
          <p:txBody>
            <a:bodyPr wrap="square" rtlCol="0">
              <a:spAutoFit/>
            </a:bodyPr>
            <a:lstStyle/>
            <a:p>
              <a:r>
                <a:rPr lang="en-GB" dirty="0"/>
                <a:t>People selected for clinical research (sample)</a:t>
              </a:r>
            </a:p>
          </p:txBody>
        </p:sp>
        <p:pic>
          <p:nvPicPr>
            <p:cNvPr id="29" name="Graphic 28" descr="Woman with solid fill">
              <a:extLst>
                <a:ext uri="{FF2B5EF4-FFF2-40B4-BE49-F238E27FC236}">
                  <a16:creationId xmlns:a16="http://schemas.microsoft.com/office/drawing/2014/main" id="{3BAA22E1-F74F-D35D-921D-5DD1914DD2B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68141" y="5278877"/>
              <a:ext cx="914400" cy="914400"/>
            </a:xfrm>
            <a:prstGeom prst="rect">
              <a:avLst/>
            </a:prstGeom>
          </p:spPr>
        </p:pic>
        <p:pic>
          <p:nvPicPr>
            <p:cNvPr id="30" name="Graphic 29" descr="Woman with solid fill">
              <a:extLst>
                <a:ext uri="{FF2B5EF4-FFF2-40B4-BE49-F238E27FC236}">
                  <a16:creationId xmlns:a16="http://schemas.microsoft.com/office/drawing/2014/main" id="{F5D6CE3C-ADB9-903D-ED88-8E36EF08D06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569661" y="5289236"/>
              <a:ext cx="914400" cy="914400"/>
            </a:xfrm>
            <a:prstGeom prst="rect">
              <a:avLst/>
            </a:prstGeom>
          </p:spPr>
        </p:pic>
        <p:sp>
          <p:nvSpPr>
            <p:cNvPr id="31" name="TextBox 30">
              <a:extLst>
                <a:ext uri="{FF2B5EF4-FFF2-40B4-BE49-F238E27FC236}">
                  <a16:creationId xmlns:a16="http://schemas.microsoft.com/office/drawing/2014/main" id="{400EA628-3BA1-04CA-591B-697C43248C3A}"/>
                </a:ext>
              </a:extLst>
            </p:cNvPr>
            <p:cNvSpPr txBox="1"/>
            <p:nvPr/>
          </p:nvSpPr>
          <p:spPr>
            <a:xfrm>
              <a:off x="6781338" y="6400385"/>
              <a:ext cx="4928498" cy="369332"/>
            </a:xfrm>
            <a:prstGeom prst="rect">
              <a:avLst/>
            </a:prstGeom>
            <a:noFill/>
          </p:spPr>
          <p:txBody>
            <a:bodyPr wrap="square" rtlCol="0">
              <a:spAutoFit/>
            </a:bodyPr>
            <a:lstStyle/>
            <a:p>
              <a:pPr algn="ctr"/>
              <a:r>
                <a:rPr lang="en-GB" dirty="0"/>
                <a:t>All the people at risk of heart disease (population)</a:t>
              </a:r>
            </a:p>
          </p:txBody>
        </p:sp>
        <p:pic>
          <p:nvPicPr>
            <p:cNvPr id="32" name="Graphic 31" descr="Man with solid fill">
              <a:extLst>
                <a:ext uri="{FF2B5EF4-FFF2-40B4-BE49-F238E27FC236}">
                  <a16:creationId xmlns:a16="http://schemas.microsoft.com/office/drawing/2014/main" id="{C4E4F989-F6E1-3CC1-CAFC-29984BB47CF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953711" y="4906638"/>
              <a:ext cx="914400" cy="914400"/>
            </a:xfrm>
            <a:prstGeom prst="rect">
              <a:avLst/>
            </a:prstGeom>
          </p:spPr>
        </p:pic>
        <p:pic>
          <p:nvPicPr>
            <p:cNvPr id="33" name="Graphic 32" descr="Man with solid fill">
              <a:extLst>
                <a:ext uri="{FF2B5EF4-FFF2-40B4-BE49-F238E27FC236}">
                  <a16:creationId xmlns:a16="http://schemas.microsoft.com/office/drawing/2014/main" id="{1CD50C02-60BD-4234-4273-D353AC9048E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136551" y="4920111"/>
              <a:ext cx="914400" cy="914400"/>
            </a:xfrm>
            <a:prstGeom prst="rect">
              <a:avLst/>
            </a:prstGeom>
          </p:spPr>
        </p:pic>
        <p:pic>
          <p:nvPicPr>
            <p:cNvPr id="34" name="Graphic 33" descr="Woman with solid fill">
              <a:extLst>
                <a:ext uri="{FF2B5EF4-FFF2-40B4-BE49-F238E27FC236}">
                  <a16:creationId xmlns:a16="http://schemas.microsoft.com/office/drawing/2014/main" id="{ED3E4BB1-B145-561B-6C64-CF9651639AA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42306" y="2842615"/>
              <a:ext cx="914400" cy="914400"/>
            </a:xfrm>
            <a:prstGeom prst="rect">
              <a:avLst/>
            </a:prstGeom>
          </p:spPr>
        </p:pic>
        <p:pic>
          <p:nvPicPr>
            <p:cNvPr id="35" name="Graphic 34" descr="Woman with solid fill">
              <a:extLst>
                <a:ext uri="{FF2B5EF4-FFF2-40B4-BE49-F238E27FC236}">
                  <a16:creationId xmlns:a16="http://schemas.microsoft.com/office/drawing/2014/main" id="{35BB30B4-C74A-5393-8FEB-3970D70101D8}"/>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1241344" y="2719311"/>
              <a:ext cx="914400" cy="914400"/>
            </a:xfrm>
            <a:prstGeom prst="rect">
              <a:avLst/>
            </a:prstGeom>
          </p:spPr>
        </p:pic>
        <p:pic>
          <p:nvPicPr>
            <p:cNvPr id="36" name="Graphic 35" descr="Man with solid fill">
              <a:extLst>
                <a:ext uri="{FF2B5EF4-FFF2-40B4-BE49-F238E27FC236}">
                  <a16:creationId xmlns:a16="http://schemas.microsoft.com/office/drawing/2014/main" id="{2FCAEC08-C43A-D458-E34B-061F1D00C0E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998065" y="4292835"/>
              <a:ext cx="914400" cy="914400"/>
            </a:xfrm>
            <a:prstGeom prst="rect">
              <a:avLst/>
            </a:prstGeom>
          </p:spPr>
        </p:pic>
        <p:pic>
          <p:nvPicPr>
            <p:cNvPr id="37" name="Graphic 36" descr="Man with solid fill">
              <a:extLst>
                <a:ext uri="{FF2B5EF4-FFF2-40B4-BE49-F238E27FC236}">
                  <a16:creationId xmlns:a16="http://schemas.microsoft.com/office/drawing/2014/main" id="{F5430FE3-9D57-461A-F43D-092E99F1090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995338" y="5492809"/>
              <a:ext cx="914400" cy="914400"/>
            </a:xfrm>
            <a:prstGeom prst="rect">
              <a:avLst/>
            </a:prstGeom>
          </p:spPr>
        </p:pic>
        <p:pic>
          <p:nvPicPr>
            <p:cNvPr id="38" name="Graphic 37" descr="Woman with solid fill">
              <a:extLst>
                <a:ext uri="{FF2B5EF4-FFF2-40B4-BE49-F238E27FC236}">
                  <a16:creationId xmlns:a16="http://schemas.microsoft.com/office/drawing/2014/main" id="{2099976F-81B6-6F0B-8A5B-B7F44EA4955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36546" y="1922221"/>
              <a:ext cx="914400" cy="914400"/>
            </a:xfrm>
            <a:prstGeom prst="rect">
              <a:avLst/>
            </a:prstGeom>
          </p:spPr>
        </p:pic>
        <p:pic>
          <p:nvPicPr>
            <p:cNvPr id="39" name="Graphic 38" descr="Woman with solid fill">
              <a:extLst>
                <a:ext uri="{FF2B5EF4-FFF2-40B4-BE49-F238E27FC236}">
                  <a16:creationId xmlns:a16="http://schemas.microsoft.com/office/drawing/2014/main" id="{F87A2D16-8B47-5E4B-EC1C-CB456EA8004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1333885" y="5496480"/>
              <a:ext cx="914400" cy="914400"/>
            </a:xfrm>
            <a:prstGeom prst="rect">
              <a:avLst/>
            </a:prstGeom>
          </p:spPr>
        </p:pic>
        <p:pic>
          <p:nvPicPr>
            <p:cNvPr id="40" name="Graphic 39" descr="Woman with solid fill">
              <a:extLst>
                <a:ext uri="{FF2B5EF4-FFF2-40B4-BE49-F238E27FC236}">
                  <a16:creationId xmlns:a16="http://schemas.microsoft.com/office/drawing/2014/main" id="{D77CF0D5-F163-EC03-B68B-5755E5AD211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1279137" y="4148835"/>
              <a:ext cx="914400" cy="914400"/>
            </a:xfrm>
            <a:prstGeom prst="rect">
              <a:avLst/>
            </a:prstGeom>
          </p:spPr>
        </p:pic>
        <p:pic>
          <p:nvPicPr>
            <p:cNvPr id="41" name="Graphic 40" descr="Woman with solid fill">
              <a:extLst>
                <a:ext uri="{FF2B5EF4-FFF2-40B4-BE49-F238E27FC236}">
                  <a16:creationId xmlns:a16="http://schemas.microsoft.com/office/drawing/2014/main" id="{AD64D938-DD76-8FAA-F812-C513DDB03F6A}"/>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720310" y="2096582"/>
              <a:ext cx="914400" cy="914400"/>
            </a:xfrm>
            <a:prstGeom prst="rect">
              <a:avLst/>
            </a:prstGeom>
          </p:spPr>
        </p:pic>
      </p:grpSp>
    </p:spTree>
    <p:extLst>
      <p:ext uri="{BB962C8B-B14F-4D97-AF65-F5344CB8AC3E}">
        <p14:creationId xmlns:p14="http://schemas.microsoft.com/office/powerpoint/2010/main" val="382584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8FC43-4378-7879-8B50-AB7C2CA1E777}"/>
              </a:ext>
            </a:extLst>
          </p:cNvPr>
          <p:cNvSpPr>
            <a:spLocks noGrp="1"/>
          </p:cNvSpPr>
          <p:nvPr>
            <p:ph type="title"/>
          </p:nvPr>
        </p:nvSpPr>
        <p:spPr/>
        <p:txBody>
          <a:bodyPr/>
          <a:lstStyle/>
          <a:p>
            <a:r>
              <a:rPr lang="en-GB" dirty="0"/>
              <a:t>Your turn….</a:t>
            </a:r>
          </a:p>
        </p:txBody>
      </p:sp>
      <p:sp>
        <p:nvSpPr>
          <p:cNvPr id="3" name="TextBox 2">
            <a:extLst>
              <a:ext uri="{FF2B5EF4-FFF2-40B4-BE49-F238E27FC236}">
                <a16:creationId xmlns:a16="http://schemas.microsoft.com/office/drawing/2014/main" id="{02D314B6-E653-E7EC-7103-561BFC631086}"/>
              </a:ext>
            </a:extLst>
          </p:cNvPr>
          <p:cNvSpPr txBox="1"/>
          <p:nvPr/>
        </p:nvSpPr>
        <p:spPr>
          <a:xfrm>
            <a:off x="422786" y="2150807"/>
            <a:ext cx="6154995" cy="4154984"/>
          </a:xfrm>
          <a:prstGeom prst="rect">
            <a:avLst/>
          </a:prstGeom>
          <a:noFill/>
        </p:spPr>
        <p:txBody>
          <a:bodyPr wrap="square" rtlCol="0">
            <a:spAutoFit/>
          </a:bodyPr>
          <a:lstStyle/>
          <a:p>
            <a:r>
              <a:rPr lang="en-GB" sz="2400" dirty="0"/>
              <a:t>You have been asked to find out </a:t>
            </a:r>
            <a:r>
              <a:rPr lang="en-GB" sz="2400" b="1" dirty="0"/>
              <a:t>how people travel to your local supermarket</a:t>
            </a:r>
            <a:r>
              <a:rPr lang="en-GB" sz="2400" dirty="0"/>
              <a:t> (e.g. walk, drive, cycle, bus)</a:t>
            </a:r>
          </a:p>
          <a:p>
            <a:endParaRPr lang="en-GB" sz="2400" dirty="0"/>
          </a:p>
          <a:p>
            <a:r>
              <a:rPr lang="en-GB" sz="2400" dirty="0"/>
              <a:t>You are going to ask people as they enter the store. The survey is voluntary. </a:t>
            </a:r>
          </a:p>
          <a:p>
            <a:endParaRPr lang="en-GB" sz="2400" dirty="0"/>
          </a:p>
          <a:p>
            <a:r>
              <a:rPr lang="en-GB" sz="2400" dirty="0"/>
              <a:t>Can you think of </a:t>
            </a:r>
            <a:r>
              <a:rPr lang="en-GB" sz="2400" b="1" dirty="0"/>
              <a:t>any issues that might bias the data when you are collecting it</a:t>
            </a:r>
            <a:r>
              <a:rPr lang="en-GB" sz="2400" dirty="0"/>
              <a:t>?</a:t>
            </a:r>
          </a:p>
          <a:p>
            <a:endParaRPr lang="en-GB" sz="2400" dirty="0"/>
          </a:p>
          <a:p>
            <a:endParaRPr lang="en-GB" sz="2400" dirty="0"/>
          </a:p>
        </p:txBody>
      </p:sp>
      <p:pic>
        <p:nvPicPr>
          <p:cNvPr id="5" name="Picture 4" descr="Woman buying vegetables at supermarket">
            <a:extLst>
              <a:ext uri="{FF2B5EF4-FFF2-40B4-BE49-F238E27FC236}">
                <a16:creationId xmlns:a16="http://schemas.microsoft.com/office/drawing/2014/main" id="{9F803DB2-5C66-E2E5-FFD9-F172952B6C4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24816" y="2681748"/>
            <a:ext cx="4944398" cy="3296265"/>
          </a:xfrm>
          <a:prstGeom prst="roundRect">
            <a:avLst/>
          </a:prstGeom>
        </p:spPr>
      </p:pic>
    </p:spTree>
    <p:extLst>
      <p:ext uri="{BB962C8B-B14F-4D97-AF65-F5344CB8AC3E}">
        <p14:creationId xmlns:p14="http://schemas.microsoft.com/office/powerpoint/2010/main" val="4236479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8FC43-4378-7879-8B50-AB7C2CA1E777}"/>
              </a:ext>
            </a:extLst>
          </p:cNvPr>
          <p:cNvSpPr>
            <a:spLocks noGrp="1"/>
          </p:cNvSpPr>
          <p:nvPr>
            <p:ph type="title"/>
          </p:nvPr>
        </p:nvSpPr>
        <p:spPr/>
        <p:txBody>
          <a:bodyPr/>
          <a:lstStyle/>
          <a:p>
            <a:r>
              <a:rPr lang="en-GB" dirty="0"/>
              <a:t>Your turn….</a:t>
            </a:r>
          </a:p>
        </p:txBody>
      </p:sp>
      <p:sp>
        <p:nvSpPr>
          <p:cNvPr id="4" name="TextBox 3">
            <a:extLst>
              <a:ext uri="{FF2B5EF4-FFF2-40B4-BE49-F238E27FC236}">
                <a16:creationId xmlns:a16="http://schemas.microsoft.com/office/drawing/2014/main" id="{317E9B36-0135-E91C-2213-5563E2AF9D42}"/>
              </a:ext>
            </a:extLst>
          </p:cNvPr>
          <p:cNvSpPr txBox="1"/>
          <p:nvPr/>
        </p:nvSpPr>
        <p:spPr>
          <a:xfrm>
            <a:off x="2271251" y="2624340"/>
            <a:ext cx="9252155" cy="1200329"/>
          </a:xfrm>
          <a:prstGeom prst="rect">
            <a:avLst/>
          </a:prstGeom>
          <a:noFill/>
        </p:spPr>
        <p:txBody>
          <a:bodyPr wrap="square" rtlCol="0">
            <a:spAutoFit/>
          </a:bodyPr>
          <a:lstStyle/>
          <a:p>
            <a:r>
              <a:rPr lang="en-GB" sz="2400" b="1" dirty="0"/>
              <a:t>The weather </a:t>
            </a:r>
            <a:r>
              <a:rPr lang="en-GB" sz="2400" dirty="0"/>
              <a:t>when you survey people may impact how they travel. Therefore your results might not be representative of how people travel at different times of the year.</a:t>
            </a:r>
          </a:p>
        </p:txBody>
      </p:sp>
      <p:sp>
        <p:nvSpPr>
          <p:cNvPr id="5" name="TextBox 4">
            <a:extLst>
              <a:ext uri="{FF2B5EF4-FFF2-40B4-BE49-F238E27FC236}">
                <a16:creationId xmlns:a16="http://schemas.microsoft.com/office/drawing/2014/main" id="{AC6EB8B8-47B8-3641-F4CC-24B6EC9609ED}"/>
              </a:ext>
            </a:extLst>
          </p:cNvPr>
          <p:cNvSpPr txBox="1"/>
          <p:nvPr/>
        </p:nvSpPr>
        <p:spPr>
          <a:xfrm>
            <a:off x="2271251" y="4159448"/>
            <a:ext cx="9328354" cy="830997"/>
          </a:xfrm>
          <a:prstGeom prst="rect">
            <a:avLst/>
          </a:prstGeom>
          <a:noFill/>
        </p:spPr>
        <p:txBody>
          <a:bodyPr wrap="square" rtlCol="0">
            <a:spAutoFit/>
          </a:bodyPr>
          <a:lstStyle/>
          <a:p>
            <a:r>
              <a:rPr lang="en-GB" sz="2400" dirty="0"/>
              <a:t>The </a:t>
            </a:r>
            <a:r>
              <a:rPr lang="en-GB" sz="2400" b="1" dirty="0"/>
              <a:t>time of day</a:t>
            </a:r>
            <a:r>
              <a:rPr lang="en-GB" sz="2400" dirty="0"/>
              <a:t>, there may not be any buses early morning or late at night. Again this would cause selection bias in your data. </a:t>
            </a:r>
          </a:p>
        </p:txBody>
      </p:sp>
      <p:sp>
        <p:nvSpPr>
          <p:cNvPr id="6" name="TextBox 5">
            <a:extLst>
              <a:ext uri="{FF2B5EF4-FFF2-40B4-BE49-F238E27FC236}">
                <a16:creationId xmlns:a16="http://schemas.microsoft.com/office/drawing/2014/main" id="{90CE0DD8-31A9-DA88-8D15-22E323456399}"/>
              </a:ext>
            </a:extLst>
          </p:cNvPr>
          <p:cNvSpPr txBox="1"/>
          <p:nvPr/>
        </p:nvSpPr>
        <p:spPr>
          <a:xfrm>
            <a:off x="2349909" y="5523657"/>
            <a:ext cx="9328355" cy="830997"/>
          </a:xfrm>
          <a:prstGeom prst="rect">
            <a:avLst/>
          </a:prstGeom>
          <a:noFill/>
        </p:spPr>
        <p:txBody>
          <a:bodyPr wrap="square" rtlCol="0">
            <a:spAutoFit/>
          </a:bodyPr>
          <a:lstStyle/>
          <a:p>
            <a:r>
              <a:rPr lang="en-GB" sz="2400" b="1" dirty="0"/>
              <a:t>People in a rush </a:t>
            </a:r>
            <a:r>
              <a:rPr lang="en-GB" sz="2400" dirty="0"/>
              <a:t>will not stop to answer. Do they travel to the supermarket in the same way as those people who answered?</a:t>
            </a:r>
          </a:p>
        </p:txBody>
      </p:sp>
      <p:pic>
        <p:nvPicPr>
          <p:cNvPr id="7" name="Graphic 6" descr="Rain with solid fill">
            <a:extLst>
              <a:ext uri="{FF2B5EF4-FFF2-40B4-BE49-F238E27FC236}">
                <a16:creationId xmlns:a16="http://schemas.microsoft.com/office/drawing/2014/main" id="{C62833C3-428F-89E7-6350-EE42A1ED3DA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84007" y="2602777"/>
            <a:ext cx="958816" cy="958816"/>
          </a:xfrm>
          <a:prstGeom prst="rect">
            <a:avLst/>
          </a:prstGeom>
        </p:spPr>
      </p:pic>
      <p:pic>
        <p:nvPicPr>
          <p:cNvPr id="8" name="Graphic 7" descr="Clock with solid fill">
            <a:extLst>
              <a:ext uri="{FF2B5EF4-FFF2-40B4-BE49-F238E27FC236}">
                <a16:creationId xmlns:a16="http://schemas.microsoft.com/office/drawing/2014/main" id="{E9B88541-5C36-0520-5259-0C971EBBF4E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084007" y="4057519"/>
            <a:ext cx="958816" cy="958816"/>
          </a:xfrm>
          <a:prstGeom prst="rect">
            <a:avLst/>
          </a:prstGeom>
        </p:spPr>
      </p:pic>
      <p:pic>
        <p:nvPicPr>
          <p:cNvPr id="9" name="Graphic 8" descr="Group brainstorm outline">
            <a:extLst>
              <a:ext uri="{FF2B5EF4-FFF2-40B4-BE49-F238E27FC236}">
                <a16:creationId xmlns:a16="http://schemas.microsoft.com/office/drawing/2014/main" id="{BDF5AE50-E63C-0254-0523-39DC3D5895C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084007" y="5425337"/>
            <a:ext cx="958816" cy="958816"/>
          </a:xfrm>
          <a:prstGeom prst="rect">
            <a:avLst/>
          </a:prstGeom>
        </p:spPr>
      </p:pic>
      <p:sp>
        <p:nvSpPr>
          <p:cNvPr id="11" name="TextBox 10">
            <a:extLst>
              <a:ext uri="{FF2B5EF4-FFF2-40B4-BE49-F238E27FC236}">
                <a16:creationId xmlns:a16="http://schemas.microsoft.com/office/drawing/2014/main" id="{7D7EDAB0-F638-ADA7-B32F-7A85FAA0F7E5}"/>
              </a:ext>
            </a:extLst>
          </p:cNvPr>
          <p:cNvSpPr txBox="1"/>
          <p:nvPr/>
        </p:nvSpPr>
        <p:spPr>
          <a:xfrm>
            <a:off x="157315" y="1823892"/>
            <a:ext cx="9881419" cy="400110"/>
          </a:xfrm>
          <a:prstGeom prst="rect">
            <a:avLst/>
          </a:prstGeom>
          <a:noFill/>
        </p:spPr>
        <p:txBody>
          <a:bodyPr wrap="square">
            <a:spAutoFit/>
          </a:bodyPr>
          <a:lstStyle/>
          <a:p>
            <a:r>
              <a:rPr lang="en-GB" sz="2000" dirty="0"/>
              <a:t>Here are some issues that might bias your dataset, you might have more,</a:t>
            </a:r>
          </a:p>
        </p:txBody>
      </p:sp>
    </p:spTree>
    <p:extLst>
      <p:ext uri="{BB962C8B-B14F-4D97-AF65-F5344CB8AC3E}">
        <p14:creationId xmlns:p14="http://schemas.microsoft.com/office/powerpoint/2010/main" val="1795341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ars parked in a line">
            <a:extLst>
              <a:ext uri="{FF2B5EF4-FFF2-40B4-BE49-F238E27FC236}">
                <a16:creationId xmlns:a16="http://schemas.microsoft.com/office/drawing/2014/main" id="{18901E48-89DF-0B1F-22E9-C234B1E83C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74075" y="2228543"/>
            <a:ext cx="6569177" cy="4379451"/>
          </a:xfrm>
          <a:prstGeom prst="roundRect">
            <a:avLst/>
          </a:prstGeom>
        </p:spPr>
      </p:pic>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dirty="0"/>
              <a:t>Show me…</a:t>
            </a:r>
            <a:endParaRPr lang="en-GB" b="0" dirty="0"/>
          </a:p>
        </p:txBody>
      </p:sp>
      <p:sp>
        <p:nvSpPr>
          <p:cNvPr id="10" name="Rectangle 9" descr="Gold rectangle around 4 white cars.">
            <a:extLst>
              <a:ext uri="{FF2B5EF4-FFF2-40B4-BE49-F238E27FC236}">
                <a16:creationId xmlns:a16="http://schemas.microsoft.com/office/drawing/2014/main" id="{6FF24901-6EB4-73B8-F775-CCE66A0013AF}"/>
              </a:ext>
            </a:extLst>
          </p:cNvPr>
          <p:cNvSpPr/>
          <p:nvPr/>
        </p:nvSpPr>
        <p:spPr>
          <a:xfrm>
            <a:off x="5162394" y="2320412"/>
            <a:ext cx="1090919" cy="1661657"/>
          </a:xfrm>
          <a:prstGeom prst="rect">
            <a:avLst/>
          </a:prstGeom>
          <a:noFill/>
          <a:ln w="136525">
            <a:solidFill>
              <a:srgbClr val="EAC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DEBB64EE-6EC1-58AE-7AA8-D2E8AA75A8E6}"/>
              </a:ext>
            </a:extLst>
          </p:cNvPr>
          <p:cNvSpPr txBox="1"/>
          <p:nvPr/>
        </p:nvSpPr>
        <p:spPr>
          <a:xfrm>
            <a:off x="7079226" y="2114456"/>
            <a:ext cx="5112774" cy="4493538"/>
          </a:xfrm>
          <a:prstGeom prst="rect">
            <a:avLst/>
          </a:prstGeom>
          <a:noFill/>
        </p:spPr>
        <p:txBody>
          <a:bodyPr wrap="square" rtlCol="0">
            <a:spAutoFit/>
          </a:bodyPr>
          <a:lstStyle/>
          <a:p>
            <a:r>
              <a:rPr lang="en-GB" sz="2200" dirty="0"/>
              <a:t>You need to find out </a:t>
            </a:r>
            <a:r>
              <a:rPr lang="en-GB" sz="2200" b="1" dirty="0"/>
              <a:t>the colours of cars in the car park.</a:t>
            </a:r>
          </a:p>
          <a:p>
            <a:endParaRPr lang="en-GB" sz="2200" dirty="0"/>
          </a:p>
          <a:p>
            <a:r>
              <a:rPr lang="en-GB" sz="2200" dirty="0"/>
              <a:t>Rather than looking at all the cars  (the population) you select a sample to check, in this case those in the gold rectangle. </a:t>
            </a:r>
          </a:p>
          <a:p>
            <a:endParaRPr lang="en-GB" sz="2200" dirty="0"/>
          </a:p>
          <a:p>
            <a:r>
              <a:rPr lang="en-GB" sz="2200" dirty="0"/>
              <a:t>Based on </a:t>
            </a:r>
            <a:r>
              <a:rPr lang="en-GB" sz="2200" b="1" dirty="0"/>
              <a:t>the data you have selected to analyse you believe all the cars are white. </a:t>
            </a:r>
          </a:p>
          <a:p>
            <a:endParaRPr lang="en-GB" sz="2200" dirty="0"/>
          </a:p>
          <a:p>
            <a:r>
              <a:rPr lang="en-GB" sz="2200" dirty="0"/>
              <a:t>The data you are reviewing </a:t>
            </a:r>
            <a:r>
              <a:rPr lang="en-GB" sz="2200" b="1" dirty="0"/>
              <a:t>is not representative of all the cars in the car park</a:t>
            </a:r>
            <a:r>
              <a:rPr lang="en-GB" sz="2200" dirty="0"/>
              <a:t>, so the data is biased.</a:t>
            </a:r>
            <a:endParaRPr lang="en-GB" sz="2200" b="1" dirty="0"/>
          </a:p>
        </p:txBody>
      </p:sp>
    </p:spTree>
    <p:extLst>
      <p:ext uri="{BB962C8B-B14F-4D97-AF65-F5344CB8AC3E}">
        <p14:creationId xmlns:p14="http://schemas.microsoft.com/office/powerpoint/2010/main" val="3073043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C5C65-164D-4DFF-CCE3-1F0D16FF6010}"/>
              </a:ext>
            </a:extLst>
          </p:cNvPr>
          <p:cNvSpPr>
            <a:spLocks noGrp="1"/>
          </p:cNvSpPr>
          <p:nvPr>
            <p:ph type="title"/>
          </p:nvPr>
        </p:nvSpPr>
        <p:spPr/>
        <p:txBody>
          <a:bodyPr/>
          <a:lstStyle/>
          <a:p>
            <a:r>
              <a:rPr lang="en-GB" dirty="0">
                <a:solidFill>
                  <a:schemeClr val="tx1"/>
                </a:solidFill>
              </a:rPr>
              <a:t>Algorithmic bias</a:t>
            </a:r>
          </a:p>
        </p:txBody>
      </p:sp>
      <p:sp>
        <p:nvSpPr>
          <p:cNvPr id="3" name="TextBox 2">
            <a:extLst>
              <a:ext uri="{FF2B5EF4-FFF2-40B4-BE49-F238E27FC236}">
                <a16:creationId xmlns:a16="http://schemas.microsoft.com/office/drawing/2014/main" id="{3CE62FBD-6C84-1CA0-6BBF-25127345CA8E}"/>
              </a:ext>
            </a:extLst>
          </p:cNvPr>
          <p:cNvSpPr txBox="1"/>
          <p:nvPr/>
        </p:nvSpPr>
        <p:spPr>
          <a:xfrm>
            <a:off x="383458" y="1968560"/>
            <a:ext cx="5574890" cy="4524315"/>
          </a:xfrm>
          <a:prstGeom prst="rect">
            <a:avLst/>
          </a:prstGeom>
          <a:noFill/>
        </p:spPr>
        <p:txBody>
          <a:bodyPr wrap="square" rtlCol="0">
            <a:spAutoFit/>
          </a:bodyPr>
          <a:lstStyle/>
          <a:p>
            <a:r>
              <a:rPr lang="en-GB" sz="2400" dirty="0"/>
              <a:t>Even if the data is collected and analysed in a way that doesn’t introduce bias, </a:t>
            </a:r>
            <a:r>
              <a:rPr lang="en-GB" sz="2400" b="1" dirty="0"/>
              <a:t>computer systems can make decisions that are unfair to certain individuals or groups. </a:t>
            </a:r>
          </a:p>
          <a:p>
            <a:endParaRPr lang="en-GB" sz="2400" dirty="0"/>
          </a:p>
          <a:p>
            <a:r>
              <a:rPr lang="en-GB" sz="2400" dirty="0"/>
              <a:t>The way computer systems are designed to look for patterns and similarities in data may output results that are impacted by the values and unconscious biases of the people that designed them.</a:t>
            </a:r>
          </a:p>
          <a:p>
            <a:endParaRPr lang="en-GB" sz="2400" dirty="0"/>
          </a:p>
        </p:txBody>
      </p:sp>
      <p:sp>
        <p:nvSpPr>
          <p:cNvPr id="4" name="TextBox 3">
            <a:extLst>
              <a:ext uri="{FF2B5EF4-FFF2-40B4-BE49-F238E27FC236}">
                <a16:creationId xmlns:a16="http://schemas.microsoft.com/office/drawing/2014/main" id="{7FB8F9E7-82BB-6C59-A693-1D0E437FB618}"/>
              </a:ext>
            </a:extLst>
          </p:cNvPr>
          <p:cNvSpPr txBox="1"/>
          <p:nvPr/>
        </p:nvSpPr>
        <p:spPr>
          <a:xfrm>
            <a:off x="7897885" y="2091133"/>
            <a:ext cx="3232235" cy="830997"/>
          </a:xfrm>
          <a:prstGeom prst="rect">
            <a:avLst/>
          </a:prstGeom>
          <a:noFill/>
        </p:spPr>
        <p:txBody>
          <a:bodyPr wrap="square">
            <a:spAutoFit/>
          </a:bodyPr>
          <a:lstStyle/>
          <a:p>
            <a:pPr lvl="0" algn="ctr"/>
            <a:r>
              <a:rPr lang="en-GB" sz="2400" dirty="0"/>
              <a:t>When the </a:t>
            </a:r>
            <a:r>
              <a:rPr lang="en-GB" sz="2400" b="1" dirty="0"/>
              <a:t>outputs of the analysis are used</a:t>
            </a:r>
          </a:p>
        </p:txBody>
      </p:sp>
      <p:sp>
        <p:nvSpPr>
          <p:cNvPr id="5" name="Rectangle: Rounded Corners 4">
            <a:extLst>
              <a:ext uri="{FF2B5EF4-FFF2-40B4-BE49-F238E27FC236}">
                <a16:creationId xmlns:a16="http://schemas.microsoft.com/office/drawing/2014/main" id="{7DEFE7F4-39A7-8808-8F79-D90EAF088834}"/>
              </a:ext>
              <a:ext uri="{C183D7F6-B498-43B3-948B-1728B52AA6E4}">
                <adec:decorative xmlns:adec="http://schemas.microsoft.com/office/drawing/2017/decorative" val="1"/>
              </a:ext>
            </a:extLst>
          </p:cNvPr>
          <p:cNvSpPr/>
          <p:nvPr/>
        </p:nvSpPr>
        <p:spPr>
          <a:xfrm>
            <a:off x="7649504" y="2091133"/>
            <a:ext cx="3785419" cy="40803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Presentation with checklist with solid fill">
            <a:extLst>
              <a:ext uri="{FF2B5EF4-FFF2-40B4-BE49-F238E27FC236}">
                <a16:creationId xmlns:a16="http://schemas.microsoft.com/office/drawing/2014/main" id="{6B04C06A-E673-38A4-18B2-912571AC61D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791177" y="3052114"/>
            <a:ext cx="914400" cy="914400"/>
          </a:xfrm>
          <a:prstGeom prst="rect">
            <a:avLst/>
          </a:prstGeom>
        </p:spPr>
      </p:pic>
      <p:pic>
        <p:nvPicPr>
          <p:cNvPr id="7" name="Graphic 6" descr="Teacher with solid fill">
            <a:extLst>
              <a:ext uri="{FF2B5EF4-FFF2-40B4-BE49-F238E27FC236}">
                <a16:creationId xmlns:a16="http://schemas.microsoft.com/office/drawing/2014/main" id="{2D3CB9F1-03BE-863B-E2A9-24BC9C1EECF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272070" y="3914775"/>
            <a:ext cx="914400" cy="914400"/>
          </a:xfrm>
          <a:prstGeom prst="rect">
            <a:avLst/>
          </a:prstGeom>
        </p:spPr>
      </p:pic>
      <p:pic>
        <p:nvPicPr>
          <p:cNvPr id="8" name="Graphic 7" descr="Person with idea outline">
            <a:extLst>
              <a:ext uri="{FF2B5EF4-FFF2-40B4-BE49-F238E27FC236}">
                <a16:creationId xmlns:a16="http://schemas.microsoft.com/office/drawing/2014/main" id="{F7F9C05D-598A-34D3-23B1-9345F44D4C0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388583" y="4072756"/>
            <a:ext cx="914400" cy="914400"/>
          </a:xfrm>
          <a:prstGeom prst="rect">
            <a:avLst/>
          </a:prstGeom>
        </p:spPr>
      </p:pic>
      <p:pic>
        <p:nvPicPr>
          <p:cNvPr id="9" name="Graphic 8" descr="Group brainstorm outline">
            <a:extLst>
              <a:ext uri="{FF2B5EF4-FFF2-40B4-BE49-F238E27FC236}">
                <a16:creationId xmlns:a16="http://schemas.microsoft.com/office/drawing/2014/main" id="{CE1F0D94-A07C-3D6B-992B-97627CE618B5}"/>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989645" y="4829175"/>
            <a:ext cx="914400" cy="914400"/>
          </a:xfrm>
          <a:prstGeom prst="rect">
            <a:avLst/>
          </a:prstGeom>
        </p:spPr>
      </p:pic>
      <p:pic>
        <p:nvPicPr>
          <p:cNvPr id="10" name="Graphic 9" descr="Programmer male with solid fill">
            <a:extLst>
              <a:ext uri="{FF2B5EF4-FFF2-40B4-BE49-F238E27FC236}">
                <a16:creationId xmlns:a16="http://schemas.microsoft.com/office/drawing/2014/main" id="{88309038-870B-2B12-C161-6B4FCFDA985F}"/>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10183153" y="4834160"/>
            <a:ext cx="914400" cy="914400"/>
          </a:xfrm>
          <a:prstGeom prst="rect">
            <a:avLst/>
          </a:prstGeom>
        </p:spPr>
      </p:pic>
      <p:pic>
        <p:nvPicPr>
          <p:cNvPr id="11" name="Graphic 10">
            <a:extLst>
              <a:ext uri="{FF2B5EF4-FFF2-40B4-BE49-F238E27FC236}">
                <a16:creationId xmlns:a16="http://schemas.microsoft.com/office/drawing/2014/main" id="{F8CE3A0C-742F-8491-BCAF-F55EDCB22EC5}"/>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9087267" y="3136103"/>
            <a:ext cx="914400" cy="914400"/>
          </a:xfrm>
          <a:prstGeom prst="rect">
            <a:avLst/>
          </a:prstGeom>
        </p:spPr>
      </p:pic>
      <p:pic>
        <p:nvPicPr>
          <p:cNvPr id="12" name="Graphic 11" descr="Devil face with solid fill with solid fill">
            <a:extLst>
              <a:ext uri="{FF2B5EF4-FFF2-40B4-BE49-F238E27FC236}">
                <a16:creationId xmlns:a16="http://schemas.microsoft.com/office/drawing/2014/main" id="{26EA5246-0DEE-FB46-1914-3C8F0796552C}"/>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0377069" y="3570641"/>
            <a:ext cx="791746" cy="791746"/>
          </a:xfrm>
          <a:prstGeom prst="rect">
            <a:avLst/>
          </a:prstGeom>
        </p:spPr>
      </p:pic>
    </p:spTree>
    <p:extLst>
      <p:ext uri="{BB962C8B-B14F-4D97-AF65-F5344CB8AC3E}">
        <p14:creationId xmlns:p14="http://schemas.microsoft.com/office/powerpoint/2010/main" val="4111167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2213532" y="2437731"/>
            <a:ext cx="7764935" cy="3183850"/>
          </a:xfrm>
          <a:prstGeom prst="roundRect">
            <a:avLst/>
          </a:prstGeom>
          <a:noFill/>
          <a:ln>
            <a:solidFill>
              <a:srgbClr val="EAC036"/>
            </a:solidFill>
          </a:ln>
        </p:spPr>
        <p:txBody>
          <a:bodyPr wrap="square" rtlCol="0">
            <a:spAutoFit/>
          </a:bodyPr>
          <a:lstStyle/>
          <a:p>
            <a:pPr algn="ctr">
              <a:spcAft>
                <a:spcPts val="600"/>
              </a:spcAft>
            </a:pPr>
            <a:r>
              <a:rPr lang="en-GB" sz="4400" b="1" dirty="0">
                <a:cs typeface="Times New Roman" panose="02020603050405020304" pitchFamily="18" charset="0"/>
              </a:rPr>
              <a:t>Algorithmic bias</a:t>
            </a:r>
            <a:endParaRPr lang="en-US" sz="4400" dirty="0"/>
          </a:p>
          <a:p>
            <a:pPr algn="ctr">
              <a:spcAft>
                <a:spcPts val="600"/>
              </a:spcAft>
            </a:pPr>
            <a:r>
              <a:rPr lang="en-US" sz="4400" dirty="0"/>
              <a:t>A computer system that makes decisions that are unfair to certain individuals or groups</a:t>
            </a:r>
          </a:p>
        </p:txBody>
      </p:sp>
    </p:spTree>
    <p:extLst>
      <p:ext uri="{BB962C8B-B14F-4D97-AF65-F5344CB8AC3E}">
        <p14:creationId xmlns:p14="http://schemas.microsoft.com/office/powerpoint/2010/main" val="2911092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dirty="0"/>
              <a:t>Show me…</a:t>
            </a:r>
            <a:endParaRPr lang="en-GB" b="0" dirty="0"/>
          </a:p>
        </p:txBody>
      </p:sp>
      <p:sp>
        <p:nvSpPr>
          <p:cNvPr id="11" name="TextBox 10">
            <a:extLst>
              <a:ext uri="{FF2B5EF4-FFF2-40B4-BE49-F238E27FC236}">
                <a16:creationId xmlns:a16="http://schemas.microsoft.com/office/drawing/2014/main" id="{939ED9AE-8B83-738A-8675-DB4A0C2D5FFE}"/>
              </a:ext>
            </a:extLst>
          </p:cNvPr>
          <p:cNvSpPr txBox="1"/>
          <p:nvPr/>
        </p:nvSpPr>
        <p:spPr>
          <a:xfrm>
            <a:off x="178060" y="1832191"/>
            <a:ext cx="4693057" cy="4708981"/>
          </a:xfrm>
          <a:prstGeom prst="rect">
            <a:avLst/>
          </a:prstGeom>
          <a:noFill/>
        </p:spPr>
        <p:txBody>
          <a:bodyPr wrap="square" rtlCol="0">
            <a:spAutoFit/>
          </a:bodyPr>
          <a:lstStyle/>
          <a:p>
            <a:r>
              <a:rPr lang="en-GB" sz="2200" dirty="0"/>
              <a:t>Search engines such as Google, make decisions on what information to display as a result of rules created through data analysis.</a:t>
            </a:r>
          </a:p>
          <a:p>
            <a:endParaRPr lang="en-GB" sz="1200" b="1" dirty="0"/>
          </a:p>
          <a:p>
            <a:r>
              <a:rPr lang="en-GB" sz="2200" dirty="0"/>
              <a:t>This means, if you search for results such as ‘Professor style’, Google will use its sets of rules to decide what to display. </a:t>
            </a:r>
          </a:p>
          <a:p>
            <a:endParaRPr lang="en-GB" sz="1200" dirty="0"/>
          </a:p>
          <a:p>
            <a:r>
              <a:rPr lang="en-GB" sz="2200" dirty="0"/>
              <a:t>For this example, the rules result in photos of men wearing tweed, which is not what all professors look like.</a:t>
            </a:r>
          </a:p>
          <a:p>
            <a:endParaRPr lang="en-GB" sz="1200" dirty="0"/>
          </a:p>
          <a:p>
            <a:r>
              <a:rPr lang="en-GB" sz="2200" dirty="0"/>
              <a:t>This is an </a:t>
            </a:r>
            <a:r>
              <a:rPr lang="en-GB" sz="2200" b="1" dirty="0"/>
              <a:t>example of algorithmic bias.</a:t>
            </a:r>
          </a:p>
        </p:txBody>
      </p:sp>
      <p:sp>
        <p:nvSpPr>
          <p:cNvPr id="8" name="TextBox 7">
            <a:extLst>
              <a:ext uri="{FF2B5EF4-FFF2-40B4-BE49-F238E27FC236}">
                <a16:creationId xmlns:a16="http://schemas.microsoft.com/office/drawing/2014/main" id="{075086CA-B281-B418-1AC4-7522591FF973}"/>
              </a:ext>
            </a:extLst>
          </p:cNvPr>
          <p:cNvSpPr txBox="1"/>
          <p:nvPr/>
        </p:nvSpPr>
        <p:spPr>
          <a:xfrm>
            <a:off x="5468889" y="1973971"/>
            <a:ext cx="6723110" cy="369332"/>
          </a:xfrm>
          <a:prstGeom prst="rect">
            <a:avLst/>
          </a:prstGeom>
          <a:noFill/>
        </p:spPr>
        <p:txBody>
          <a:bodyPr wrap="square" rtlCol="0">
            <a:spAutoFit/>
          </a:bodyPr>
          <a:lstStyle/>
          <a:p>
            <a:pPr algn="ctr"/>
            <a:r>
              <a:rPr lang="en-GB" dirty="0"/>
              <a:t>Images are from a Google Search for ‘Professor style’ in July 2022</a:t>
            </a:r>
          </a:p>
        </p:txBody>
      </p:sp>
      <p:pic>
        <p:nvPicPr>
          <p:cNvPr id="10" name="Picture 9">
            <a:extLst>
              <a:ext uri="{FF2B5EF4-FFF2-40B4-BE49-F238E27FC236}">
                <a16:creationId xmlns:a16="http://schemas.microsoft.com/office/drawing/2014/main" id="{075A418F-6CDD-D3C3-6454-F20F46459C3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468889" y="2286906"/>
            <a:ext cx="6723111" cy="4205969"/>
          </a:xfrm>
          <a:prstGeom prst="rect">
            <a:avLst/>
          </a:prstGeom>
        </p:spPr>
      </p:pic>
    </p:spTree>
    <p:extLst>
      <p:ext uri="{BB962C8B-B14F-4D97-AF65-F5344CB8AC3E}">
        <p14:creationId xmlns:p14="http://schemas.microsoft.com/office/powerpoint/2010/main" val="303064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dirty="0">
                <a:solidFill>
                  <a:schemeClr val="tx1"/>
                </a:solidFill>
              </a:rPr>
              <a:t>Algorithmic bias in face recognition</a:t>
            </a:r>
            <a:endParaRPr lang="en-GB" dirty="0">
              <a:solidFill>
                <a:schemeClr val="tx1"/>
              </a:solidFill>
            </a:endParaRPr>
          </a:p>
        </p:txBody>
      </p:sp>
      <p:sp>
        <p:nvSpPr>
          <p:cNvPr id="4" name="TextBox 3">
            <a:extLst>
              <a:ext uri="{FF2B5EF4-FFF2-40B4-BE49-F238E27FC236}">
                <a16:creationId xmlns:a16="http://schemas.microsoft.com/office/drawing/2014/main" id="{360E2DFB-63C9-DA30-76CD-4B00D8AF2500}"/>
              </a:ext>
            </a:extLst>
          </p:cNvPr>
          <p:cNvSpPr txBox="1"/>
          <p:nvPr/>
        </p:nvSpPr>
        <p:spPr>
          <a:xfrm>
            <a:off x="503905" y="1986116"/>
            <a:ext cx="4910095" cy="3785652"/>
          </a:xfrm>
          <a:prstGeom prst="rect">
            <a:avLst/>
          </a:prstGeom>
          <a:noFill/>
        </p:spPr>
        <p:txBody>
          <a:bodyPr wrap="square" rtlCol="0">
            <a:spAutoFit/>
          </a:bodyPr>
          <a:lstStyle/>
          <a:p>
            <a:endParaRPr lang="en-GB" sz="2400" b="1" dirty="0"/>
          </a:p>
          <a:p>
            <a:endParaRPr lang="en-GB" sz="2400" b="1" dirty="0"/>
          </a:p>
          <a:p>
            <a:r>
              <a:rPr lang="en-GB" sz="2400" dirty="0"/>
              <a:t>Next we are going to watch a video called gender shades.</a:t>
            </a:r>
          </a:p>
          <a:p>
            <a:endParaRPr lang="en-GB" sz="2400" dirty="0"/>
          </a:p>
          <a:p>
            <a:endParaRPr lang="en-GB" sz="2400" dirty="0"/>
          </a:p>
          <a:p>
            <a:r>
              <a:rPr lang="en-GB" sz="2400" dirty="0"/>
              <a:t>While watching this think about </a:t>
            </a:r>
            <a:r>
              <a:rPr lang="en-GB" sz="2400" b="1" dirty="0"/>
              <a:t>how the computer system that is making the decision is unfair to certain groups. </a:t>
            </a:r>
            <a:endParaRPr lang="en-GB" sz="2400" dirty="0"/>
          </a:p>
        </p:txBody>
      </p:sp>
      <p:pic>
        <p:nvPicPr>
          <p:cNvPr id="5" name="Picture 4" descr="Several people with masks walking around">
            <a:extLst>
              <a:ext uri="{FF2B5EF4-FFF2-40B4-BE49-F238E27FC236}">
                <a16:creationId xmlns:a16="http://schemas.microsoft.com/office/drawing/2014/main" id="{CEAC1C95-59E5-BEA1-3961-0F3F574A693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0632" y="2718019"/>
            <a:ext cx="5277463" cy="3516934"/>
          </a:xfrm>
          <a:prstGeom prst="roundRect">
            <a:avLst/>
          </a:prstGeom>
        </p:spPr>
      </p:pic>
    </p:spTree>
    <p:extLst>
      <p:ext uri="{BB962C8B-B14F-4D97-AF65-F5344CB8AC3E}">
        <p14:creationId xmlns:p14="http://schemas.microsoft.com/office/powerpoint/2010/main" val="31639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Learning intentions</a:t>
            </a:r>
            <a:endParaRPr lang="en-GB">
              <a:solidFill>
                <a:schemeClr val="tx1"/>
              </a:solidFill>
            </a:endParaRPr>
          </a:p>
        </p:txBody>
      </p:sp>
      <p:graphicFrame>
        <p:nvGraphicFramePr>
          <p:cNvPr id="4" name="Table 3">
            <a:extLst>
              <a:ext uri="{FF2B5EF4-FFF2-40B4-BE49-F238E27FC236}">
                <a16:creationId xmlns:a16="http://schemas.microsoft.com/office/drawing/2014/main" id="{A2A5D003-952C-4CC8-8F5A-EC222DA6F078}"/>
              </a:ext>
            </a:extLst>
          </p:cNvPr>
          <p:cNvGraphicFramePr>
            <a:graphicFrameLocks noGrp="1"/>
          </p:cNvGraphicFramePr>
          <p:nvPr>
            <p:extLst>
              <p:ext uri="{D42A27DB-BD31-4B8C-83A1-F6EECF244321}">
                <p14:modId xmlns:p14="http://schemas.microsoft.com/office/powerpoint/2010/main" val="585050622"/>
              </p:ext>
            </p:extLst>
          </p:nvPr>
        </p:nvGraphicFramePr>
        <p:xfrm>
          <a:off x="510289" y="1922984"/>
          <a:ext cx="10843511" cy="3718560"/>
        </p:xfrm>
        <a:graphic>
          <a:graphicData uri="http://schemas.openxmlformats.org/drawingml/2006/table">
            <a:tbl>
              <a:tblPr/>
              <a:tblGrid>
                <a:gridCol w="10843511">
                  <a:extLst>
                    <a:ext uri="{9D8B030D-6E8A-4147-A177-3AD203B41FA5}">
                      <a16:colId xmlns:a16="http://schemas.microsoft.com/office/drawing/2014/main" val="803942006"/>
                    </a:ext>
                  </a:extLst>
                </a:gridCol>
              </a:tblGrid>
              <a:tr h="3630132">
                <a:tc>
                  <a:txBody>
                    <a:bodyPr/>
                    <a:lstStyle/>
                    <a:p>
                      <a:endParaRPr lang="en-US" sz="1400" dirty="0"/>
                    </a:p>
                    <a:p>
                      <a:r>
                        <a:rPr lang="en-US" sz="2800" dirty="0"/>
                        <a:t>We will be looking at the </a:t>
                      </a:r>
                      <a:r>
                        <a:rPr lang="en-US" sz="2800" b="1" dirty="0"/>
                        <a:t>data bias</a:t>
                      </a:r>
                      <a:r>
                        <a:rPr lang="en-US" sz="2800" dirty="0"/>
                        <a:t>, specifically</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What is data bias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What can cause data bias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b="0" dirty="0"/>
                        <a:t>How to mitigate against data bias</a:t>
                      </a:r>
                    </a:p>
                    <a:p>
                      <a:pPr marL="0" indent="0">
                        <a:buFont typeface="Arial" panose="020B0604020202020204" pitchFamily="34" charset="0"/>
                        <a:buNone/>
                      </a:pPr>
                      <a:endParaRPr lang="en-US" sz="2800" dirty="0"/>
                    </a:p>
                  </a:txBody>
                  <a:tcPr>
                    <a:lnL>
                      <a:noFill/>
                    </a:lnL>
                    <a:lnR>
                      <a:noFill/>
                    </a:lnR>
                    <a:lnT>
                      <a:noFill/>
                    </a:lnT>
                    <a:lnB>
                      <a:noFill/>
                    </a:lnB>
                  </a:tcPr>
                </a:tc>
                <a:extLst>
                  <a:ext uri="{0D108BD9-81ED-4DB2-BD59-A6C34878D82A}">
                    <a16:rowId xmlns:a16="http://schemas.microsoft.com/office/drawing/2014/main" val="518344652"/>
                  </a:ext>
                </a:extLst>
              </a:tr>
            </a:tbl>
          </a:graphicData>
        </a:graphic>
      </p:graphicFrame>
    </p:spTree>
    <p:extLst>
      <p:ext uri="{BB962C8B-B14F-4D97-AF65-F5344CB8AC3E}">
        <p14:creationId xmlns:p14="http://schemas.microsoft.com/office/powerpoint/2010/main" val="649676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3D229-B791-A8DD-73FF-C1DA7AE7B586}"/>
              </a:ext>
            </a:extLst>
          </p:cNvPr>
          <p:cNvSpPr>
            <a:spLocks noGrp="1"/>
          </p:cNvSpPr>
          <p:nvPr>
            <p:ph type="title"/>
          </p:nvPr>
        </p:nvSpPr>
        <p:spPr/>
        <p:txBody>
          <a:bodyPr/>
          <a:lstStyle/>
          <a:p>
            <a:endParaRPr lang="en-GB"/>
          </a:p>
        </p:txBody>
      </p:sp>
      <p:sp>
        <p:nvSpPr>
          <p:cNvPr id="4" name="Rectangle 3">
            <a:extLst>
              <a:ext uri="{FF2B5EF4-FFF2-40B4-BE49-F238E27FC236}">
                <a16:creationId xmlns:a16="http://schemas.microsoft.com/office/drawing/2014/main" id="{03FA2840-8364-33C6-5E9E-D0E645C68CC3}"/>
              </a:ext>
              <a:ext uri="{C183D7F6-B498-43B3-948B-1728B52AA6E4}">
                <adec:decorative xmlns:adec="http://schemas.microsoft.com/office/drawing/2017/decorative" val="1"/>
              </a:ext>
            </a:extLst>
          </p:cNvPr>
          <p:cNvSpPr/>
          <p:nvPr/>
        </p:nvSpPr>
        <p:spPr>
          <a:xfrm>
            <a:off x="0" y="108155"/>
            <a:ext cx="12192000" cy="1868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27B0EDC6-25C9-9642-3C7F-1FEFE7E0FBCD}"/>
              </a:ext>
            </a:extLst>
          </p:cNvPr>
          <p:cNvSpPr txBox="1"/>
          <p:nvPr/>
        </p:nvSpPr>
        <p:spPr>
          <a:xfrm>
            <a:off x="-4916" y="6581001"/>
            <a:ext cx="6100916" cy="276999"/>
          </a:xfrm>
          <a:prstGeom prst="rect">
            <a:avLst/>
          </a:prstGeom>
          <a:noFill/>
        </p:spPr>
        <p:txBody>
          <a:bodyPr wrap="square">
            <a:spAutoFit/>
          </a:bodyPr>
          <a:lstStyle/>
          <a:p>
            <a:r>
              <a:rPr lang="en-GB" sz="1200" dirty="0">
                <a:hlinkClick r:id="rId3"/>
              </a:rPr>
              <a:t>https://www.youtube.com/watch?v=TWWsW1w-BVo</a:t>
            </a:r>
            <a:r>
              <a:rPr lang="en-GB" sz="1200" dirty="0"/>
              <a:t>   </a:t>
            </a:r>
          </a:p>
        </p:txBody>
      </p:sp>
      <p:pic>
        <p:nvPicPr>
          <p:cNvPr id="6" name="Online Media 5" title="Gender Shades">
            <a:hlinkClick r:id="" action="ppaction://media"/>
            <a:extLst>
              <a:ext uri="{FF2B5EF4-FFF2-40B4-BE49-F238E27FC236}">
                <a16:creationId xmlns:a16="http://schemas.microsoft.com/office/drawing/2014/main" id="{26319828-2D85-62E4-1BFF-F605717EC2AF}"/>
              </a:ext>
            </a:extLst>
          </p:cNvPr>
          <p:cNvPicPr>
            <a:picLocks noRot="1" noChangeAspect="1"/>
          </p:cNvPicPr>
          <p:nvPr>
            <a:videoFile r:link="rId1"/>
          </p:nvPr>
        </p:nvPicPr>
        <p:blipFill>
          <a:blip r:embed="rId4"/>
          <a:stretch>
            <a:fillRect/>
          </a:stretch>
        </p:blipFill>
        <p:spPr>
          <a:xfrm>
            <a:off x="339213" y="106175"/>
            <a:ext cx="11513574" cy="6505170"/>
          </a:xfrm>
          <a:prstGeom prst="rect">
            <a:avLst/>
          </a:prstGeom>
        </p:spPr>
      </p:pic>
    </p:spTree>
    <p:extLst>
      <p:ext uri="{BB962C8B-B14F-4D97-AF65-F5344CB8AC3E}">
        <p14:creationId xmlns:p14="http://schemas.microsoft.com/office/powerpoint/2010/main" val="1270228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Rounded Corners 39">
            <a:extLst>
              <a:ext uri="{FF2B5EF4-FFF2-40B4-BE49-F238E27FC236}">
                <a16:creationId xmlns:a16="http://schemas.microsoft.com/office/drawing/2014/main" id="{44955927-3195-573B-10A6-C8ECA33D6026}"/>
              </a:ext>
              <a:ext uri="{C183D7F6-B498-43B3-948B-1728B52AA6E4}">
                <adec:decorative xmlns:adec="http://schemas.microsoft.com/office/drawing/2017/decorative" val="1"/>
              </a:ext>
            </a:extLst>
          </p:cNvPr>
          <p:cNvSpPr/>
          <p:nvPr/>
        </p:nvSpPr>
        <p:spPr>
          <a:xfrm>
            <a:off x="669211" y="3030241"/>
            <a:ext cx="2284157" cy="2733368"/>
          </a:xfrm>
          <a:prstGeom prst="roundRect">
            <a:avLst/>
          </a:prstGeom>
          <a:no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0168A5A-34D7-C50E-1734-9F212149EEDF}"/>
              </a:ext>
            </a:extLst>
          </p:cNvPr>
          <p:cNvSpPr>
            <a:spLocks noGrp="1"/>
          </p:cNvSpPr>
          <p:nvPr>
            <p:ph type="title"/>
          </p:nvPr>
        </p:nvSpPr>
        <p:spPr/>
        <p:txBody>
          <a:bodyPr/>
          <a:lstStyle/>
          <a:p>
            <a:r>
              <a:rPr lang="en-GB" dirty="0">
                <a:solidFill>
                  <a:schemeClr val="tx1"/>
                </a:solidFill>
              </a:rPr>
              <a:t>How facial recognition software is created</a:t>
            </a:r>
          </a:p>
        </p:txBody>
      </p:sp>
      <p:pic>
        <p:nvPicPr>
          <p:cNvPr id="4" name="Graphic 3" descr="Smiling face outline with solid fill">
            <a:extLst>
              <a:ext uri="{FF2B5EF4-FFF2-40B4-BE49-F238E27FC236}">
                <a16:creationId xmlns:a16="http://schemas.microsoft.com/office/drawing/2014/main" id="{B3ECD9D6-DD52-E17C-F241-C0EE5ED16F4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63404" y="3122648"/>
            <a:ext cx="641555" cy="641555"/>
          </a:xfrm>
          <a:prstGeom prst="rect">
            <a:avLst/>
          </a:prstGeom>
        </p:spPr>
      </p:pic>
      <p:pic>
        <p:nvPicPr>
          <p:cNvPr id="5" name="Graphic 4" descr="Smiling face outline with solid fill">
            <a:extLst>
              <a:ext uri="{FF2B5EF4-FFF2-40B4-BE49-F238E27FC236}">
                <a16:creationId xmlns:a16="http://schemas.microsoft.com/office/drawing/2014/main" id="{62D7DC14-69B3-84CB-F897-F634B9FF956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04959" y="3122648"/>
            <a:ext cx="641555" cy="641555"/>
          </a:xfrm>
          <a:prstGeom prst="rect">
            <a:avLst/>
          </a:prstGeom>
        </p:spPr>
      </p:pic>
      <p:pic>
        <p:nvPicPr>
          <p:cNvPr id="8" name="Graphic 7" descr="Smiling face outline with solid fill">
            <a:extLst>
              <a:ext uri="{FF2B5EF4-FFF2-40B4-BE49-F238E27FC236}">
                <a16:creationId xmlns:a16="http://schemas.microsoft.com/office/drawing/2014/main" id="{A17A28D7-EB06-3B67-EF72-8C2B30856BF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46515" y="3122648"/>
            <a:ext cx="641555" cy="641555"/>
          </a:xfrm>
          <a:prstGeom prst="rect">
            <a:avLst/>
          </a:prstGeom>
        </p:spPr>
      </p:pic>
      <p:pic>
        <p:nvPicPr>
          <p:cNvPr id="11" name="Graphic 10" descr="Computer outline">
            <a:extLst>
              <a:ext uri="{FF2B5EF4-FFF2-40B4-BE49-F238E27FC236}">
                <a16:creationId xmlns:a16="http://schemas.microsoft.com/office/drawing/2014/main" id="{5BA4AF42-157D-7135-4E4E-485C533A05D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885890" y="3564834"/>
            <a:ext cx="1970138" cy="1970138"/>
          </a:xfrm>
          <a:prstGeom prst="rect">
            <a:avLst/>
          </a:prstGeom>
        </p:spPr>
      </p:pic>
      <p:pic>
        <p:nvPicPr>
          <p:cNvPr id="13" name="Graphic 12" descr="Ui Ux with solid fill">
            <a:extLst>
              <a:ext uri="{FF2B5EF4-FFF2-40B4-BE49-F238E27FC236}">
                <a16:creationId xmlns:a16="http://schemas.microsoft.com/office/drawing/2014/main" id="{FDBDEE80-3B91-FD9B-DCB7-6B3AB54380D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839005" y="3564834"/>
            <a:ext cx="1610030" cy="1610030"/>
          </a:xfrm>
          <a:prstGeom prst="rect">
            <a:avLst/>
          </a:prstGeom>
        </p:spPr>
      </p:pic>
      <p:pic>
        <p:nvPicPr>
          <p:cNvPr id="15" name="Graphic 14" descr="Add with solid fill">
            <a:extLst>
              <a:ext uri="{FF2B5EF4-FFF2-40B4-BE49-F238E27FC236}">
                <a16:creationId xmlns:a16="http://schemas.microsoft.com/office/drawing/2014/main" id="{18B8C413-7AC7-F7EB-C088-973CE5F61965}"/>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064598" y="4084980"/>
            <a:ext cx="641555" cy="641555"/>
          </a:xfrm>
          <a:prstGeom prst="rect">
            <a:avLst/>
          </a:prstGeom>
        </p:spPr>
      </p:pic>
      <p:pic>
        <p:nvPicPr>
          <p:cNvPr id="17" name="Graphic 16" descr="Arrow Right with solid fill">
            <a:extLst>
              <a:ext uri="{FF2B5EF4-FFF2-40B4-BE49-F238E27FC236}">
                <a16:creationId xmlns:a16="http://schemas.microsoft.com/office/drawing/2014/main" id="{FB813F5F-0AE5-7AF8-EE2C-67D0071B9117}"/>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713222" y="3882458"/>
            <a:ext cx="934064" cy="1098753"/>
          </a:xfrm>
          <a:prstGeom prst="rect">
            <a:avLst/>
          </a:prstGeom>
        </p:spPr>
      </p:pic>
      <p:sp>
        <p:nvSpPr>
          <p:cNvPr id="27" name="TextBox 26">
            <a:extLst>
              <a:ext uri="{FF2B5EF4-FFF2-40B4-BE49-F238E27FC236}">
                <a16:creationId xmlns:a16="http://schemas.microsoft.com/office/drawing/2014/main" id="{4796D412-34A9-F9A5-0401-CB2A33673149}"/>
              </a:ext>
            </a:extLst>
          </p:cNvPr>
          <p:cNvSpPr txBox="1"/>
          <p:nvPr/>
        </p:nvSpPr>
        <p:spPr>
          <a:xfrm>
            <a:off x="196644" y="1780266"/>
            <a:ext cx="11385755" cy="707886"/>
          </a:xfrm>
          <a:prstGeom prst="rect">
            <a:avLst/>
          </a:prstGeom>
          <a:noFill/>
        </p:spPr>
        <p:txBody>
          <a:bodyPr wrap="square" rtlCol="0">
            <a:spAutoFit/>
          </a:bodyPr>
          <a:lstStyle/>
          <a:p>
            <a:r>
              <a:rPr lang="en-GB" sz="2000" dirty="0"/>
              <a:t>To create the facial recognition software it needs a lot of data to learn from (the training dataset) to allow it to recognise faces in the future.</a:t>
            </a:r>
          </a:p>
        </p:txBody>
      </p:sp>
      <p:pic>
        <p:nvPicPr>
          <p:cNvPr id="28" name="Graphic 27" descr="Smiling face outline with solid fill">
            <a:extLst>
              <a:ext uri="{FF2B5EF4-FFF2-40B4-BE49-F238E27FC236}">
                <a16:creationId xmlns:a16="http://schemas.microsoft.com/office/drawing/2014/main" id="{99A3162C-08BF-802E-ACB4-A1939A54291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63403" y="3764203"/>
            <a:ext cx="641555" cy="641555"/>
          </a:xfrm>
          <a:prstGeom prst="rect">
            <a:avLst/>
          </a:prstGeom>
        </p:spPr>
      </p:pic>
      <p:pic>
        <p:nvPicPr>
          <p:cNvPr id="29" name="Graphic 28" descr="Smiling face outline with solid fill">
            <a:extLst>
              <a:ext uri="{FF2B5EF4-FFF2-40B4-BE49-F238E27FC236}">
                <a16:creationId xmlns:a16="http://schemas.microsoft.com/office/drawing/2014/main" id="{DF5BB9C9-12A8-6A5B-7D2F-EEBF422E64C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04958" y="3764203"/>
            <a:ext cx="641555" cy="641555"/>
          </a:xfrm>
          <a:prstGeom prst="rect">
            <a:avLst/>
          </a:prstGeom>
        </p:spPr>
      </p:pic>
      <p:pic>
        <p:nvPicPr>
          <p:cNvPr id="30" name="Graphic 29" descr="Smiling face outline with solid fill">
            <a:extLst>
              <a:ext uri="{FF2B5EF4-FFF2-40B4-BE49-F238E27FC236}">
                <a16:creationId xmlns:a16="http://schemas.microsoft.com/office/drawing/2014/main" id="{0240CFCC-3E22-492B-906B-B0C77AAAE6C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46514" y="3764203"/>
            <a:ext cx="641555" cy="641555"/>
          </a:xfrm>
          <a:prstGeom prst="rect">
            <a:avLst/>
          </a:prstGeom>
        </p:spPr>
      </p:pic>
      <p:pic>
        <p:nvPicPr>
          <p:cNvPr id="31" name="Graphic 30" descr="Smiling face outline with solid fill">
            <a:extLst>
              <a:ext uri="{FF2B5EF4-FFF2-40B4-BE49-F238E27FC236}">
                <a16:creationId xmlns:a16="http://schemas.microsoft.com/office/drawing/2014/main" id="{14FA5986-AAF2-0851-1B79-85DA5EA32D7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63403" y="4405758"/>
            <a:ext cx="641555" cy="641555"/>
          </a:xfrm>
          <a:prstGeom prst="rect">
            <a:avLst/>
          </a:prstGeom>
        </p:spPr>
      </p:pic>
      <p:pic>
        <p:nvPicPr>
          <p:cNvPr id="32" name="Graphic 31" descr="Smiling face outline with solid fill">
            <a:extLst>
              <a:ext uri="{FF2B5EF4-FFF2-40B4-BE49-F238E27FC236}">
                <a16:creationId xmlns:a16="http://schemas.microsoft.com/office/drawing/2014/main" id="{3A275505-A97E-0CBB-63DC-C7905BEA884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04958" y="4405758"/>
            <a:ext cx="641555" cy="641555"/>
          </a:xfrm>
          <a:prstGeom prst="rect">
            <a:avLst/>
          </a:prstGeom>
        </p:spPr>
      </p:pic>
      <p:pic>
        <p:nvPicPr>
          <p:cNvPr id="33" name="Graphic 32" descr="Smiling face outline with solid fill">
            <a:extLst>
              <a:ext uri="{FF2B5EF4-FFF2-40B4-BE49-F238E27FC236}">
                <a16:creationId xmlns:a16="http://schemas.microsoft.com/office/drawing/2014/main" id="{C966B93B-0456-BB94-87B2-9DFF8F54875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46514" y="4405758"/>
            <a:ext cx="641555" cy="641555"/>
          </a:xfrm>
          <a:prstGeom prst="rect">
            <a:avLst/>
          </a:prstGeom>
        </p:spPr>
      </p:pic>
      <p:pic>
        <p:nvPicPr>
          <p:cNvPr id="34" name="Graphic 33" descr="Smiling face outline with solid fill">
            <a:extLst>
              <a:ext uri="{FF2B5EF4-FFF2-40B4-BE49-F238E27FC236}">
                <a16:creationId xmlns:a16="http://schemas.microsoft.com/office/drawing/2014/main" id="{E7738E55-DA00-643F-9793-53C0B4BF4C0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32673" y="5047313"/>
            <a:ext cx="641555" cy="641555"/>
          </a:xfrm>
          <a:prstGeom prst="rect">
            <a:avLst/>
          </a:prstGeom>
        </p:spPr>
      </p:pic>
      <p:pic>
        <p:nvPicPr>
          <p:cNvPr id="35" name="Graphic 34" descr="Smiling face outline with solid fill">
            <a:extLst>
              <a:ext uri="{FF2B5EF4-FFF2-40B4-BE49-F238E27FC236}">
                <a16:creationId xmlns:a16="http://schemas.microsoft.com/office/drawing/2014/main" id="{661B4852-9947-8CDF-22B0-91F59265D8E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74228" y="5047313"/>
            <a:ext cx="641555" cy="641555"/>
          </a:xfrm>
          <a:prstGeom prst="rect">
            <a:avLst/>
          </a:prstGeom>
        </p:spPr>
      </p:pic>
      <p:pic>
        <p:nvPicPr>
          <p:cNvPr id="36" name="Graphic 35" descr="Smiling face outline with solid fill">
            <a:extLst>
              <a:ext uri="{FF2B5EF4-FFF2-40B4-BE49-F238E27FC236}">
                <a16:creationId xmlns:a16="http://schemas.microsoft.com/office/drawing/2014/main" id="{53711351-6C22-68BA-B0BD-A810B696243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115784" y="5047313"/>
            <a:ext cx="641555" cy="641555"/>
          </a:xfrm>
          <a:prstGeom prst="rect">
            <a:avLst/>
          </a:prstGeom>
        </p:spPr>
      </p:pic>
      <p:sp>
        <p:nvSpPr>
          <p:cNvPr id="37" name="TextBox 36">
            <a:extLst>
              <a:ext uri="{FF2B5EF4-FFF2-40B4-BE49-F238E27FC236}">
                <a16:creationId xmlns:a16="http://schemas.microsoft.com/office/drawing/2014/main" id="{7B45784D-9B3B-7229-A9F6-B7702A5AE372}"/>
              </a:ext>
            </a:extLst>
          </p:cNvPr>
          <p:cNvSpPr txBox="1"/>
          <p:nvPr/>
        </p:nvSpPr>
        <p:spPr>
          <a:xfrm>
            <a:off x="3799241" y="5183424"/>
            <a:ext cx="2251587" cy="369332"/>
          </a:xfrm>
          <a:prstGeom prst="rect">
            <a:avLst/>
          </a:prstGeom>
          <a:noFill/>
        </p:spPr>
        <p:txBody>
          <a:bodyPr wrap="square" rtlCol="0">
            <a:spAutoFit/>
          </a:bodyPr>
          <a:lstStyle/>
          <a:p>
            <a:pPr algn="ctr"/>
            <a:r>
              <a:rPr lang="en-GB" dirty="0"/>
              <a:t>Computer software</a:t>
            </a:r>
          </a:p>
        </p:txBody>
      </p:sp>
      <p:sp>
        <p:nvSpPr>
          <p:cNvPr id="38" name="TextBox 37">
            <a:extLst>
              <a:ext uri="{FF2B5EF4-FFF2-40B4-BE49-F238E27FC236}">
                <a16:creationId xmlns:a16="http://schemas.microsoft.com/office/drawing/2014/main" id="{9BEDE0B8-836C-39CF-7D28-D37AE9633DE6}"/>
              </a:ext>
            </a:extLst>
          </p:cNvPr>
          <p:cNvSpPr txBox="1"/>
          <p:nvPr/>
        </p:nvSpPr>
        <p:spPr>
          <a:xfrm>
            <a:off x="669211" y="5732290"/>
            <a:ext cx="2251587" cy="369332"/>
          </a:xfrm>
          <a:prstGeom prst="rect">
            <a:avLst/>
          </a:prstGeom>
          <a:noFill/>
        </p:spPr>
        <p:txBody>
          <a:bodyPr wrap="square" rtlCol="0">
            <a:spAutoFit/>
          </a:bodyPr>
          <a:lstStyle/>
          <a:p>
            <a:pPr algn="ctr"/>
            <a:r>
              <a:rPr lang="en-GB" dirty="0"/>
              <a:t>Training dataset</a:t>
            </a:r>
          </a:p>
        </p:txBody>
      </p:sp>
      <p:sp>
        <p:nvSpPr>
          <p:cNvPr id="39" name="TextBox 38">
            <a:extLst>
              <a:ext uri="{FF2B5EF4-FFF2-40B4-BE49-F238E27FC236}">
                <a16:creationId xmlns:a16="http://schemas.microsoft.com/office/drawing/2014/main" id="{D28E331A-7585-F3EC-4D90-9021024939A6}"/>
              </a:ext>
            </a:extLst>
          </p:cNvPr>
          <p:cNvSpPr txBox="1"/>
          <p:nvPr/>
        </p:nvSpPr>
        <p:spPr>
          <a:xfrm>
            <a:off x="9525319" y="5126032"/>
            <a:ext cx="2251587" cy="646331"/>
          </a:xfrm>
          <a:prstGeom prst="rect">
            <a:avLst/>
          </a:prstGeom>
          <a:noFill/>
        </p:spPr>
        <p:txBody>
          <a:bodyPr wrap="square" rtlCol="0">
            <a:spAutoFit/>
          </a:bodyPr>
          <a:lstStyle/>
          <a:p>
            <a:pPr algn="ctr"/>
            <a:r>
              <a:rPr lang="en-GB" dirty="0"/>
              <a:t>Facial recognition software</a:t>
            </a:r>
          </a:p>
        </p:txBody>
      </p:sp>
      <p:pic>
        <p:nvPicPr>
          <p:cNvPr id="24" name="Graphic 23" descr="Add with solid fill">
            <a:extLst>
              <a:ext uri="{FF2B5EF4-FFF2-40B4-BE49-F238E27FC236}">
                <a16:creationId xmlns:a16="http://schemas.microsoft.com/office/drawing/2014/main" id="{35DA2501-F061-0615-75FC-92FC77418DE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50828" y="4076147"/>
            <a:ext cx="641555" cy="641555"/>
          </a:xfrm>
          <a:prstGeom prst="rect">
            <a:avLst/>
          </a:prstGeom>
        </p:spPr>
      </p:pic>
      <p:pic>
        <p:nvPicPr>
          <p:cNvPr id="6" name="Graphic 5" descr="Scientific Thought outline">
            <a:extLst>
              <a:ext uri="{FF2B5EF4-FFF2-40B4-BE49-F238E27FC236}">
                <a16:creationId xmlns:a16="http://schemas.microsoft.com/office/drawing/2014/main" id="{FA500D8E-BF41-CF45-6A42-34C94E4381D9}"/>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848168" y="3600742"/>
            <a:ext cx="1610029" cy="1610029"/>
          </a:xfrm>
          <a:prstGeom prst="rect">
            <a:avLst/>
          </a:prstGeom>
        </p:spPr>
      </p:pic>
      <p:sp>
        <p:nvSpPr>
          <p:cNvPr id="41" name="TextBox 40">
            <a:extLst>
              <a:ext uri="{FF2B5EF4-FFF2-40B4-BE49-F238E27FC236}">
                <a16:creationId xmlns:a16="http://schemas.microsoft.com/office/drawing/2014/main" id="{A51E2FE8-00F6-AEC8-454C-5375C8A3F405}"/>
              </a:ext>
            </a:extLst>
          </p:cNvPr>
          <p:cNvSpPr txBox="1"/>
          <p:nvPr/>
        </p:nvSpPr>
        <p:spPr>
          <a:xfrm>
            <a:off x="6564880" y="5126032"/>
            <a:ext cx="2251587" cy="646331"/>
          </a:xfrm>
          <a:prstGeom prst="rect">
            <a:avLst/>
          </a:prstGeom>
          <a:noFill/>
        </p:spPr>
        <p:txBody>
          <a:bodyPr wrap="square" rtlCol="0">
            <a:spAutoFit/>
          </a:bodyPr>
          <a:lstStyle/>
          <a:p>
            <a:pPr algn="ctr"/>
            <a:r>
              <a:rPr lang="en-GB" dirty="0"/>
              <a:t>Values of people creating it</a:t>
            </a:r>
          </a:p>
        </p:txBody>
      </p:sp>
    </p:spTree>
    <p:extLst>
      <p:ext uri="{BB962C8B-B14F-4D97-AF65-F5344CB8AC3E}">
        <p14:creationId xmlns:p14="http://schemas.microsoft.com/office/powerpoint/2010/main" val="3793914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68A5A-34D7-C50E-1734-9F212149EEDF}"/>
              </a:ext>
            </a:extLst>
          </p:cNvPr>
          <p:cNvSpPr>
            <a:spLocks noGrp="1"/>
          </p:cNvSpPr>
          <p:nvPr>
            <p:ph type="title"/>
          </p:nvPr>
        </p:nvSpPr>
        <p:spPr/>
        <p:txBody>
          <a:bodyPr/>
          <a:lstStyle/>
          <a:p>
            <a:r>
              <a:rPr lang="en-GB" dirty="0">
                <a:solidFill>
                  <a:schemeClr val="tx1"/>
                </a:solidFill>
              </a:rPr>
              <a:t>Gender shades video</a:t>
            </a:r>
          </a:p>
        </p:txBody>
      </p:sp>
      <p:pic>
        <p:nvPicPr>
          <p:cNvPr id="19" name="Picture 18" descr="Man at a park">
            <a:extLst>
              <a:ext uri="{FF2B5EF4-FFF2-40B4-BE49-F238E27FC236}">
                <a16:creationId xmlns:a16="http://schemas.microsoft.com/office/drawing/2014/main" id="{41C23621-5CCF-768E-E19F-2CE061595113}"/>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06434" y="3429000"/>
            <a:ext cx="3473514" cy="2315676"/>
          </a:xfrm>
          <a:prstGeom prst="roundRect">
            <a:avLst/>
          </a:prstGeom>
        </p:spPr>
      </p:pic>
      <p:pic>
        <p:nvPicPr>
          <p:cNvPr id="20" name="Graphic 19" descr="Ui Ux with solid fill">
            <a:extLst>
              <a:ext uri="{FF2B5EF4-FFF2-40B4-BE49-F238E27FC236}">
                <a16:creationId xmlns:a16="http://schemas.microsoft.com/office/drawing/2014/main" id="{E8BBEAEB-227F-FEED-A338-F5944180861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43843" y="3879611"/>
            <a:ext cx="1693603" cy="1693603"/>
          </a:xfrm>
          <a:prstGeom prst="rect">
            <a:avLst/>
          </a:prstGeom>
        </p:spPr>
      </p:pic>
      <p:pic>
        <p:nvPicPr>
          <p:cNvPr id="22" name="Graphic 21" descr="Arrow: Straight with solid fill">
            <a:extLst>
              <a:ext uri="{FF2B5EF4-FFF2-40B4-BE49-F238E27FC236}">
                <a16:creationId xmlns:a16="http://schemas.microsoft.com/office/drawing/2014/main" id="{344CE32B-AFE8-24AE-E6AA-54DE26FE928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350770" y="4147982"/>
            <a:ext cx="914400" cy="914400"/>
          </a:xfrm>
          <a:prstGeom prst="rect">
            <a:avLst/>
          </a:prstGeom>
        </p:spPr>
      </p:pic>
      <p:pic>
        <p:nvPicPr>
          <p:cNvPr id="24" name="Graphic 23" descr="Arrow: Straight with solid fill">
            <a:extLst>
              <a:ext uri="{FF2B5EF4-FFF2-40B4-BE49-F238E27FC236}">
                <a16:creationId xmlns:a16="http://schemas.microsoft.com/office/drawing/2014/main" id="{276EEC5E-5D9E-BF97-09FB-9774B7DFBEE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7062022" y="4147982"/>
            <a:ext cx="914400" cy="914400"/>
          </a:xfrm>
          <a:prstGeom prst="rect">
            <a:avLst/>
          </a:prstGeom>
        </p:spPr>
      </p:pic>
      <p:sp>
        <p:nvSpPr>
          <p:cNvPr id="21" name="TextBox 20">
            <a:extLst>
              <a:ext uri="{FF2B5EF4-FFF2-40B4-BE49-F238E27FC236}">
                <a16:creationId xmlns:a16="http://schemas.microsoft.com/office/drawing/2014/main" id="{00F14013-4DE4-D303-6C4F-43A4FA04AB68}"/>
              </a:ext>
            </a:extLst>
          </p:cNvPr>
          <p:cNvSpPr txBox="1"/>
          <p:nvPr/>
        </p:nvSpPr>
        <p:spPr>
          <a:xfrm>
            <a:off x="255639" y="1858096"/>
            <a:ext cx="11493910" cy="830997"/>
          </a:xfrm>
          <a:prstGeom prst="rect">
            <a:avLst/>
          </a:prstGeom>
          <a:noFill/>
        </p:spPr>
        <p:txBody>
          <a:bodyPr wrap="square">
            <a:spAutoFit/>
          </a:bodyPr>
          <a:lstStyle/>
          <a:p>
            <a:r>
              <a:rPr lang="en-GB" sz="2400" dirty="0"/>
              <a:t>The Gender Shades video looks at how computer software detects, recognises and then classifies faces. It found that the </a:t>
            </a:r>
            <a:r>
              <a:rPr lang="en-GB" sz="2400" b="1" dirty="0"/>
              <a:t>systems work better on lighter, male faces</a:t>
            </a:r>
            <a:r>
              <a:rPr lang="en-GB" sz="2400" dirty="0"/>
              <a:t>. </a:t>
            </a:r>
          </a:p>
        </p:txBody>
      </p:sp>
      <p:sp>
        <p:nvSpPr>
          <p:cNvPr id="23" name="TextBox 22">
            <a:extLst>
              <a:ext uri="{FF2B5EF4-FFF2-40B4-BE49-F238E27FC236}">
                <a16:creationId xmlns:a16="http://schemas.microsoft.com/office/drawing/2014/main" id="{A633BE0F-5711-516A-E6D5-8005A6611B5A}"/>
              </a:ext>
            </a:extLst>
          </p:cNvPr>
          <p:cNvSpPr txBox="1"/>
          <p:nvPr/>
        </p:nvSpPr>
        <p:spPr>
          <a:xfrm>
            <a:off x="5064850" y="5396301"/>
            <a:ext cx="2251587" cy="646331"/>
          </a:xfrm>
          <a:prstGeom prst="rect">
            <a:avLst/>
          </a:prstGeom>
          <a:noFill/>
        </p:spPr>
        <p:txBody>
          <a:bodyPr wrap="square" rtlCol="0">
            <a:spAutoFit/>
          </a:bodyPr>
          <a:lstStyle/>
          <a:p>
            <a:pPr algn="ctr"/>
            <a:r>
              <a:rPr lang="en-GB" dirty="0"/>
              <a:t>Facial recognition software</a:t>
            </a:r>
          </a:p>
        </p:txBody>
      </p:sp>
      <p:pic>
        <p:nvPicPr>
          <p:cNvPr id="28" name="Picture 27" descr="Man at a park">
            <a:extLst>
              <a:ext uri="{FF2B5EF4-FFF2-40B4-BE49-F238E27FC236}">
                <a16:creationId xmlns:a16="http://schemas.microsoft.com/office/drawing/2014/main" id="{F4B9C2F1-1014-3921-1BAE-F25095DF262F}"/>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8276035" y="3447344"/>
            <a:ext cx="3473514" cy="2315676"/>
          </a:xfrm>
          <a:prstGeom prst="roundRect">
            <a:avLst/>
          </a:prstGeom>
        </p:spPr>
      </p:pic>
      <p:sp>
        <p:nvSpPr>
          <p:cNvPr id="26" name="Rectangle 25">
            <a:extLst>
              <a:ext uri="{FF2B5EF4-FFF2-40B4-BE49-F238E27FC236}">
                <a16:creationId xmlns:a16="http://schemas.microsoft.com/office/drawing/2014/main" id="{40DDC858-48BE-F65B-0DAC-799D40EC665F}"/>
              </a:ext>
              <a:ext uri="{C183D7F6-B498-43B3-948B-1728B52AA6E4}">
                <adec:decorative xmlns:adec="http://schemas.microsoft.com/office/drawing/2017/decorative" val="1"/>
              </a:ext>
            </a:extLst>
          </p:cNvPr>
          <p:cNvSpPr/>
          <p:nvPr/>
        </p:nvSpPr>
        <p:spPr>
          <a:xfrm>
            <a:off x="9462933" y="3511754"/>
            <a:ext cx="1165737" cy="1384711"/>
          </a:xfrm>
          <a:prstGeom prst="rect">
            <a:avLst/>
          </a:prstGeom>
          <a:noFill/>
          <a:ln w="57150">
            <a:solidFill>
              <a:srgbClr val="EAC0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77696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a:t>Your turn…</a:t>
            </a:r>
            <a:endParaRPr lang="en-GB"/>
          </a:p>
        </p:txBody>
      </p:sp>
      <p:sp>
        <p:nvSpPr>
          <p:cNvPr id="3" name="TextBox 2">
            <a:extLst>
              <a:ext uri="{FF2B5EF4-FFF2-40B4-BE49-F238E27FC236}">
                <a16:creationId xmlns:a16="http://schemas.microsoft.com/office/drawing/2014/main" id="{76BC42DC-03F4-4D27-B223-3146C92584EA}"/>
              </a:ext>
            </a:extLst>
          </p:cNvPr>
          <p:cNvSpPr txBox="1"/>
          <p:nvPr/>
        </p:nvSpPr>
        <p:spPr>
          <a:xfrm>
            <a:off x="688257" y="2164689"/>
            <a:ext cx="10314039" cy="3416320"/>
          </a:xfrm>
          <a:prstGeom prst="rect">
            <a:avLst/>
          </a:prstGeom>
          <a:noFill/>
        </p:spPr>
        <p:txBody>
          <a:bodyPr wrap="square" rtlCol="0">
            <a:spAutoFit/>
          </a:bodyPr>
          <a:lstStyle/>
          <a:p>
            <a:r>
              <a:rPr lang="en-GB" sz="2400" dirty="0"/>
              <a:t>Thinking about the gender shades video,</a:t>
            </a:r>
          </a:p>
          <a:p>
            <a:endParaRPr lang="en-GB" sz="2400" dirty="0"/>
          </a:p>
          <a:p>
            <a:pPr marL="457200" indent="-457200">
              <a:buFont typeface="+mj-lt"/>
              <a:buAutoNum type="arabicPeriod"/>
            </a:pPr>
            <a:r>
              <a:rPr lang="en-GB" sz="2400" dirty="0"/>
              <a:t>Do you think </a:t>
            </a:r>
            <a:r>
              <a:rPr lang="en-GB" sz="2400" b="1" dirty="0"/>
              <a:t>your face would be recognised </a:t>
            </a:r>
            <a:r>
              <a:rPr lang="en-GB" sz="2400" dirty="0"/>
              <a:t>by these systems? How does that </a:t>
            </a:r>
            <a:r>
              <a:rPr lang="en-GB" sz="2400" b="1" dirty="0"/>
              <a:t>make you feel</a:t>
            </a:r>
            <a:r>
              <a:rPr lang="en-GB" sz="2400" dirty="0"/>
              <a:t>?</a:t>
            </a:r>
          </a:p>
          <a:p>
            <a:pPr marL="457200" indent="-457200">
              <a:buFont typeface="+mj-lt"/>
              <a:buAutoNum type="arabicPeriod"/>
            </a:pPr>
            <a:endParaRPr lang="en-GB" sz="2400" dirty="0"/>
          </a:p>
          <a:p>
            <a:pPr marL="457200" indent="-457200">
              <a:buFont typeface="+mj-lt"/>
              <a:buAutoNum type="arabicPeriod"/>
            </a:pPr>
            <a:r>
              <a:rPr lang="en-GB" sz="2400" dirty="0"/>
              <a:t>How has </a:t>
            </a:r>
            <a:r>
              <a:rPr lang="en-GB" sz="2400" b="1" dirty="0"/>
              <a:t>algorithmic bias caused problems </a:t>
            </a:r>
            <a:r>
              <a:rPr lang="en-GB" sz="2400" dirty="0"/>
              <a:t>in these systems?</a:t>
            </a:r>
          </a:p>
          <a:p>
            <a:pPr marL="457200" indent="-457200">
              <a:buFont typeface="+mj-lt"/>
              <a:buAutoNum type="arabicPeriod"/>
            </a:pPr>
            <a:endParaRPr lang="en-GB" sz="2400" dirty="0"/>
          </a:p>
          <a:p>
            <a:pPr marL="457200" indent="-457200">
              <a:buFont typeface="+mj-lt"/>
              <a:buAutoNum type="arabicPeriod"/>
            </a:pPr>
            <a:r>
              <a:rPr lang="en-GB" sz="2400" dirty="0"/>
              <a:t>Can you think of </a:t>
            </a:r>
            <a:r>
              <a:rPr lang="en-GB" sz="2400" b="1" dirty="0"/>
              <a:t>any systems you use that might have algorithmic bias</a:t>
            </a:r>
            <a:r>
              <a:rPr lang="en-GB" sz="2400" dirty="0"/>
              <a:t>? (e.g. voice recognition software)</a:t>
            </a:r>
          </a:p>
        </p:txBody>
      </p:sp>
    </p:spTree>
    <p:extLst>
      <p:ext uri="{BB962C8B-B14F-4D97-AF65-F5344CB8AC3E}">
        <p14:creationId xmlns:p14="http://schemas.microsoft.com/office/powerpoint/2010/main" val="26454108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dirty="0">
                <a:solidFill>
                  <a:schemeClr val="tx1"/>
                </a:solidFill>
              </a:rPr>
              <a:t>Next steps</a:t>
            </a:r>
            <a:endParaRPr lang="en-GB" dirty="0">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xx </a:t>
            </a:r>
          </a:p>
          <a:p>
            <a:pPr marL="0" indent="0" algn="ctr">
              <a:buNone/>
            </a:pPr>
            <a:r>
              <a:rPr lang="en-GB" sz="3600" dirty="0"/>
              <a:t>in </a:t>
            </a:r>
            <a:r>
              <a:rPr lang="en-GB" sz="3600" b="1" dirty="0"/>
              <a:t>section x </a:t>
            </a:r>
            <a:r>
              <a:rPr lang="en-GB" sz="3600" dirty="0"/>
              <a:t>of the </a:t>
            </a:r>
          </a:p>
          <a:p>
            <a:pPr marL="0" indent="0" algn="ctr">
              <a:buNone/>
            </a:pPr>
            <a:r>
              <a:rPr lang="en-GB" sz="3600" dirty="0"/>
              <a:t>‘Causes &amp; impacts of </a:t>
            </a:r>
            <a:r>
              <a:rPr lang="en-GB" sz="3600" dirty="0" err="1"/>
              <a:t>bias’</a:t>
            </a:r>
            <a:r>
              <a:rPr lang="en-GB" sz="3600" dirty="0"/>
              <a: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358815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155D3-2FB3-C5FB-9BA0-D3DA2E8E1E40}"/>
              </a:ext>
            </a:extLst>
          </p:cNvPr>
          <p:cNvSpPr>
            <a:spLocks noGrp="1"/>
          </p:cNvSpPr>
          <p:nvPr>
            <p:ph type="title"/>
          </p:nvPr>
        </p:nvSpPr>
        <p:spPr/>
        <p:txBody>
          <a:bodyPr/>
          <a:lstStyle/>
          <a:p>
            <a:r>
              <a:rPr lang="en-GB" dirty="0">
                <a:solidFill>
                  <a:schemeClr val="tx1"/>
                </a:solidFill>
              </a:rPr>
              <a:t>Causes of bias</a:t>
            </a:r>
          </a:p>
        </p:txBody>
      </p:sp>
      <p:sp>
        <p:nvSpPr>
          <p:cNvPr id="3" name="TextBox 2">
            <a:extLst>
              <a:ext uri="{FF2B5EF4-FFF2-40B4-BE49-F238E27FC236}">
                <a16:creationId xmlns:a16="http://schemas.microsoft.com/office/drawing/2014/main" id="{8C58E12D-5DDD-A3EC-FF6A-978E49B3782D}"/>
              </a:ext>
            </a:extLst>
          </p:cNvPr>
          <p:cNvSpPr txBox="1"/>
          <p:nvPr/>
        </p:nvSpPr>
        <p:spPr>
          <a:xfrm>
            <a:off x="372398" y="3067666"/>
            <a:ext cx="4532670" cy="2308324"/>
          </a:xfrm>
          <a:prstGeom prst="rect">
            <a:avLst/>
          </a:prstGeom>
          <a:noFill/>
        </p:spPr>
        <p:txBody>
          <a:bodyPr wrap="square" rtlCol="0">
            <a:spAutoFit/>
          </a:bodyPr>
          <a:lstStyle/>
          <a:p>
            <a:r>
              <a:rPr lang="en-GB" sz="2400" dirty="0"/>
              <a:t>Now we have looked when data can be biased and the impact of data bias.</a:t>
            </a:r>
          </a:p>
          <a:p>
            <a:endParaRPr lang="en-GB" sz="2400" dirty="0"/>
          </a:p>
          <a:p>
            <a:r>
              <a:rPr lang="en-GB" sz="2400" dirty="0"/>
              <a:t>We are now going to look at </a:t>
            </a:r>
            <a:r>
              <a:rPr lang="en-GB" sz="2400" b="1" dirty="0"/>
              <a:t>causes of data bias.</a:t>
            </a:r>
            <a:endParaRPr lang="en-GB" sz="2400" dirty="0"/>
          </a:p>
        </p:txBody>
      </p:sp>
      <p:pic>
        <p:nvPicPr>
          <p:cNvPr id="5" name="Picture 4" descr="Big yellow arrow opposite small white arrows">
            <a:extLst>
              <a:ext uri="{FF2B5EF4-FFF2-40B4-BE49-F238E27FC236}">
                <a16:creationId xmlns:a16="http://schemas.microsoft.com/office/drawing/2014/main" id="{4FCF14AC-8E21-77D1-B4EF-1A371D8363D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27621" y="2291581"/>
            <a:ext cx="5891981" cy="3927987"/>
          </a:xfrm>
          <a:prstGeom prst="roundRect">
            <a:avLst/>
          </a:prstGeom>
        </p:spPr>
      </p:pic>
    </p:spTree>
    <p:extLst>
      <p:ext uri="{BB962C8B-B14F-4D97-AF65-F5344CB8AC3E}">
        <p14:creationId xmlns:p14="http://schemas.microsoft.com/office/powerpoint/2010/main" val="687814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Causes of bias</a:t>
            </a:r>
          </a:p>
        </p:txBody>
      </p:sp>
      <p:graphicFrame>
        <p:nvGraphicFramePr>
          <p:cNvPr id="6" name="Diagram 5">
            <a:extLst>
              <a:ext uri="{FF2B5EF4-FFF2-40B4-BE49-F238E27FC236}">
                <a16:creationId xmlns:a16="http://schemas.microsoft.com/office/drawing/2014/main" id="{2D8E69CD-1745-4CB4-57AC-0F7EE5C3F65C}"/>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275409631"/>
              </p:ext>
            </p:extLst>
          </p:nvPr>
        </p:nvGraphicFramePr>
        <p:xfrm>
          <a:off x="524797" y="1858297"/>
          <a:ext cx="1125424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0755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dirty="0">
                <a:solidFill>
                  <a:schemeClr val="tx1"/>
                </a:solidFill>
              </a:rPr>
              <a:t>Causes of bias</a:t>
            </a:r>
          </a:p>
        </p:txBody>
      </p:sp>
      <p:graphicFrame>
        <p:nvGraphicFramePr>
          <p:cNvPr id="6" name="Diagram 5">
            <a:extLst>
              <a:ext uri="{FF2B5EF4-FFF2-40B4-BE49-F238E27FC236}">
                <a16:creationId xmlns:a16="http://schemas.microsoft.com/office/drawing/2014/main" id="{2D8E69CD-1745-4CB4-57AC-0F7EE5C3F65C}"/>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730186872"/>
              </p:ext>
            </p:extLst>
          </p:nvPr>
        </p:nvGraphicFramePr>
        <p:xfrm>
          <a:off x="524797" y="1858297"/>
          <a:ext cx="1125424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7416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5E93F-D4AB-4D00-C6F3-FD45AFD1DF9D}"/>
              </a:ext>
            </a:extLst>
          </p:cNvPr>
          <p:cNvSpPr>
            <a:spLocks noGrp="1"/>
          </p:cNvSpPr>
          <p:nvPr>
            <p:ph type="title"/>
          </p:nvPr>
        </p:nvSpPr>
        <p:spPr/>
        <p:txBody>
          <a:bodyPr/>
          <a:lstStyle/>
          <a:p>
            <a:r>
              <a:rPr lang="en-GB" b="0" dirty="0"/>
              <a:t>Show me… measurement bias</a:t>
            </a:r>
          </a:p>
        </p:txBody>
      </p:sp>
      <p:sp>
        <p:nvSpPr>
          <p:cNvPr id="3" name="Text Placeholder 2">
            <a:extLst>
              <a:ext uri="{FF2B5EF4-FFF2-40B4-BE49-F238E27FC236}">
                <a16:creationId xmlns:a16="http://schemas.microsoft.com/office/drawing/2014/main" id="{EB679904-AE0F-4492-AFE9-003E682DC2CE}"/>
              </a:ext>
            </a:extLst>
          </p:cNvPr>
          <p:cNvSpPr>
            <a:spLocks noGrp="1"/>
          </p:cNvSpPr>
          <p:nvPr>
            <p:ph type="body" sz="quarter" idx="13"/>
          </p:nvPr>
        </p:nvSpPr>
        <p:spPr>
          <a:xfrm>
            <a:off x="218768" y="1897729"/>
            <a:ext cx="5080820" cy="3313368"/>
          </a:xfrm>
        </p:spPr>
        <p:txBody>
          <a:bodyPr>
            <a:noAutofit/>
          </a:bodyPr>
          <a:lstStyle/>
          <a:p>
            <a:pPr marL="0" indent="0">
              <a:buNone/>
            </a:pPr>
            <a:r>
              <a:rPr lang="en-GB" sz="2200" dirty="0"/>
              <a:t>A shop has scales to measure and record the weight of the fruit it sells. </a:t>
            </a:r>
          </a:p>
          <a:p>
            <a:pPr marL="0" indent="0">
              <a:buNone/>
            </a:pPr>
            <a:endParaRPr lang="en-GB" sz="1400" dirty="0"/>
          </a:p>
          <a:p>
            <a:pPr marL="0" indent="0">
              <a:buNone/>
            </a:pPr>
            <a:r>
              <a:rPr lang="en-GB" sz="2200" dirty="0"/>
              <a:t>However the scales have not been set up correctly, so they record the weight 10g heavier than the actually are. </a:t>
            </a:r>
          </a:p>
          <a:p>
            <a:pPr marL="0" indent="0">
              <a:buNone/>
            </a:pPr>
            <a:endParaRPr lang="en-GB" sz="1400" dirty="0"/>
          </a:p>
          <a:p>
            <a:pPr marL="0" indent="0">
              <a:buNone/>
            </a:pPr>
            <a:r>
              <a:rPr lang="en-GB" sz="2200" dirty="0"/>
              <a:t>This means there is a </a:t>
            </a:r>
            <a:r>
              <a:rPr lang="en-GB" sz="2200" b="1" dirty="0"/>
              <a:t>measurement bias in the recorded weight of the fruit sold</a:t>
            </a:r>
            <a:r>
              <a:rPr lang="en-GB" sz="2200" dirty="0"/>
              <a:t>.  </a:t>
            </a:r>
          </a:p>
        </p:txBody>
      </p:sp>
      <p:pic>
        <p:nvPicPr>
          <p:cNvPr id="6" name="Picture 5" descr="Red apple on blue weighing scale">
            <a:extLst>
              <a:ext uri="{FF2B5EF4-FFF2-40B4-BE49-F238E27FC236}">
                <a16:creationId xmlns:a16="http://schemas.microsoft.com/office/drawing/2014/main" id="{8CA7E28D-3D08-A683-5EAA-899510F5783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624378" y="2261419"/>
            <a:ext cx="6177727" cy="4124632"/>
          </a:xfrm>
          <a:prstGeom prst="roundRect">
            <a:avLst/>
          </a:prstGeom>
        </p:spPr>
      </p:pic>
      <p:graphicFrame>
        <p:nvGraphicFramePr>
          <p:cNvPr id="7" name="Table 7">
            <a:extLst>
              <a:ext uri="{FF2B5EF4-FFF2-40B4-BE49-F238E27FC236}">
                <a16:creationId xmlns:a16="http://schemas.microsoft.com/office/drawing/2014/main" id="{F41432BE-98C3-1EE0-CFD9-3EF7100E2169}"/>
              </a:ext>
            </a:extLst>
          </p:cNvPr>
          <p:cNvGraphicFramePr>
            <a:graphicFrameLocks noGrp="1"/>
          </p:cNvGraphicFramePr>
          <p:nvPr>
            <p:extLst>
              <p:ext uri="{D42A27DB-BD31-4B8C-83A1-F6EECF244321}">
                <p14:modId xmlns:p14="http://schemas.microsoft.com/office/powerpoint/2010/main" val="180708442"/>
              </p:ext>
            </p:extLst>
          </p:nvPr>
        </p:nvGraphicFramePr>
        <p:xfrm>
          <a:off x="301525" y="5380355"/>
          <a:ext cx="4752256" cy="1112520"/>
        </p:xfrm>
        <a:graphic>
          <a:graphicData uri="http://schemas.openxmlformats.org/drawingml/2006/table">
            <a:tbl>
              <a:tblPr firstRow="1" bandRow="1">
                <a:tableStyleId>{5940675A-B579-460E-94D1-54222C63F5DA}</a:tableStyleId>
              </a:tblPr>
              <a:tblGrid>
                <a:gridCol w="967274">
                  <a:extLst>
                    <a:ext uri="{9D8B030D-6E8A-4147-A177-3AD203B41FA5}">
                      <a16:colId xmlns:a16="http://schemas.microsoft.com/office/drawing/2014/main" val="1180974997"/>
                    </a:ext>
                  </a:extLst>
                </a:gridCol>
                <a:gridCol w="1824751">
                  <a:extLst>
                    <a:ext uri="{9D8B030D-6E8A-4147-A177-3AD203B41FA5}">
                      <a16:colId xmlns:a16="http://schemas.microsoft.com/office/drawing/2014/main" val="445148705"/>
                    </a:ext>
                  </a:extLst>
                </a:gridCol>
                <a:gridCol w="1960231">
                  <a:extLst>
                    <a:ext uri="{9D8B030D-6E8A-4147-A177-3AD203B41FA5}">
                      <a16:colId xmlns:a16="http://schemas.microsoft.com/office/drawing/2014/main" val="1809295548"/>
                    </a:ext>
                  </a:extLst>
                </a:gridCol>
              </a:tblGrid>
              <a:tr h="370840">
                <a:tc>
                  <a:txBody>
                    <a:bodyPr/>
                    <a:lstStyle/>
                    <a:p>
                      <a:pPr algn="ctr"/>
                      <a:r>
                        <a:rPr lang="en-GB" b="1" dirty="0"/>
                        <a:t>Fruit</a:t>
                      </a:r>
                    </a:p>
                  </a:txBody>
                  <a:tcPr>
                    <a:solidFill>
                      <a:schemeClr val="accent2"/>
                    </a:solidFill>
                  </a:tcPr>
                </a:tc>
                <a:tc>
                  <a:txBody>
                    <a:bodyPr/>
                    <a:lstStyle/>
                    <a:p>
                      <a:pPr algn="ctr"/>
                      <a:r>
                        <a:rPr lang="en-GB" b="1" dirty="0" err="1"/>
                        <a:t>RecordedWeight</a:t>
                      </a:r>
                      <a:endParaRPr lang="en-GB" b="1" dirty="0"/>
                    </a:p>
                  </a:txBody>
                  <a:tcPr>
                    <a:solidFill>
                      <a:schemeClr val="accent2"/>
                    </a:solidFill>
                  </a:tcPr>
                </a:tc>
                <a:tc>
                  <a:txBody>
                    <a:bodyPr/>
                    <a:lstStyle/>
                    <a:p>
                      <a:pPr algn="ctr"/>
                      <a:r>
                        <a:rPr lang="en-GB" b="1" dirty="0" err="1"/>
                        <a:t>ActualWeight</a:t>
                      </a:r>
                      <a:endParaRPr lang="en-GB" b="1" dirty="0"/>
                    </a:p>
                  </a:txBody>
                  <a:tcPr>
                    <a:solidFill>
                      <a:schemeClr val="accent2"/>
                    </a:solidFill>
                  </a:tcPr>
                </a:tc>
                <a:extLst>
                  <a:ext uri="{0D108BD9-81ED-4DB2-BD59-A6C34878D82A}">
                    <a16:rowId xmlns:a16="http://schemas.microsoft.com/office/drawing/2014/main" val="2132268989"/>
                  </a:ext>
                </a:extLst>
              </a:tr>
              <a:tr h="370840">
                <a:tc>
                  <a:txBody>
                    <a:bodyPr/>
                    <a:lstStyle/>
                    <a:p>
                      <a:pPr algn="ctr"/>
                      <a:r>
                        <a:rPr lang="en-GB" b="0" dirty="0"/>
                        <a:t>Apples</a:t>
                      </a:r>
                    </a:p>
                  </a:txBody>
                  <a:tcPr/>
                </a:tc>
                <a:tc>
                  <a:txBody>
                    <a:bodyPr/>
                    <a:lstStyle/>
                    <a:p>
                      <a:pPr algn="ctr"/>
                      <a:r>
                        <a:rPr lang="en-GB" b="0" dirty="0"/>
                        <a:t>100g</a:t>
                      </a:r>
                    </a:p>
                  </a:txBody>
                  <a:tcPr/>
                </a:tc>
                <a:tc>
                  <a:txBody>
                    <a:bodyPr/>
                    <a:lstStyle/>
                    <a:p>
                      <a:pPr algn="ctr"/>
                      <a:r>
                        <a:rPr lang="en-GB" b="0" dirty="0"/>
                        <a:t>90g</a:t>
                      </a:r>
                    </a:p>
                  </a:txBody>
                  <a:tcPr/>
                </a:tc>
                <a:extLst>
                  <a:ext uri="{0D108BD9-81ED-4DB2-BD59-A6C34878D82A}">
                    <a16:rowId xmlns:a16="http://schemas.microsoft.com/office/drawing/2014/main" val="1857696856"/>
                  </a:ext>
                </a:extLst>
              </a:tr>
              <a:tr h="370840">
                <a:tc>
                  <a:txBody>
                    <a:bodyPr/>
                    <a:lstStyle/>
                    <a:p>
                      <a:pPr algn="ctr"/>
                      <a:r>
                        <a:rPr lang="en-GB" dirty="0"/>
                        <a:t>Pears</a:t>
                      </a:r>
                    </a:p>
                  </a:txBody>
                  <a:tcPr/>
                </a:tc>
                <a:tc>
                  <a:txBody>
                    <a:bodyPr/>
                    <a:lstStyle/>
                    <a:p>
                      <a:pPr algn="ctr"/>
                      <a:r>
                        <a:rPr lang="en-GB" dirty="0"/>
                        <a:t>120g</a:t>
                      </a:r>
                    </a:p>
                  </a:txBody>
                  <a:tcPr/>
                </a:tc>
                <a:tc>
                  <a:txBody>
                    <a:bodyPr/>
                    <a:lstStyle/>
                    <a:p>
                      <a:pPr algn="ctr"/>
                      <a:r>
                        <a:rPr lang="en-GB" dirty="0"/>
                        <a:t>110g</a:t>
                      </a:r>
                    </a:p>
                  </a:txBody>
                  <a:tcPr/>
                </a:tc>
                <a:extLst>
                  <a:ext uri="{0D108BD9-81ED-4DB2-BD59-A6C34878D82A}">
                    <a16:rowId xmlns:a16="http://schemas.microsoft.com/office/drawing/2014/main" val="2496568105"/>
                  </a:ext>
                </a:extLst>
              </a:tr>
            </a:tbl>
          </a:graphicData>
        </a:graphic>
      </p:graphicFrame>
    </p:spTree>
    <p:extLst>
      <p:ext uri="{BB962C8B-B14F-4D97-AF65-F5344CB8AC3E}">
        <p14:creationId xmlns:p14="http://schemas.microsoft.com/office/powerpoint/2010/main" val="3282984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5E93F-D4AB-4D00-C6F3-FD45AFD1DF9D}"/>
              </a:ext>
            </a:extLst>
          </p:cNvPr>
          <p:cNvSpPr>
            <a:spLocks noGrp="1"/>
          </p:cNvSpPr>
          <p:nvPr>
            <p:ph type="title"/>
          </p:nvPr>
        </p:nvSpPr>
        <p:spPr/>
        <p:txBody>
          <a:bodyPr/>
          <a:lstStyle/>
          <a:p>
            <a:r>
              <a:rPr lang="en-GB" b="0" dirty="0"/>
              <a:t>Show me… sample bias</a:t>
            </a:r>
          </a:p>
        </p:txBody>
      </p:sp>
      <p:sp>
        <p:nvSpPr>
          <p:cNvPr id="4" name="TextBox 3">
            <a:extLst>
              <a:ext uri="{FF2B5EF4-FFF2-40B4-BE49-F238E27FC236}">
                <a16:creationId xmlns:a16="http://schemas.microsoft.com/office/drawing/2014/main" id="{DABF8EBB-8258-E99E-13E4-F114178FA50C}"/>
              </a:ext>
            </a:extLst>
          </p:cNvPr>
          <p:cNvSpPr txBox="1"/>
          <p:nvPr/>
        </p:nvSpPr>
        <p:spPr>
          <a:xfrm>
            <a:off x="373624" y="2027575"/>
            <a:ext cx="5427408" cy="4154984"/>
          </a:xfrm>
          <a:prstGeom prst="rect">
            <a:avLst/>
          </a:prstGeom>
          <a:noFill/>
        </p:spPr>
        <p:txBody>
          <a:bodyPr wrap="square" rtlCol="0">
            <a:spAutoFit/>
          </a:bodyPr>
          <a:lstStyle/>
          <a:p>
            <a:r>
              <a:rPr lang="en-GB" sz="2200" dirty="0"/>
              <a:t>Databases available for psychology studies are made up mostly from people of Western, Educated, Industrialised, Rich, Democratic (WEIRD) countries.</a:t>
            </a:r>
          </a:p>
          <a:p>
            <a:endParaRPr lang="en-GB" sz="2200" dirty="0"/>
          </a:p>
          <a:p>
            <a:r>
              <a:rPr lang="en-GB" sz="2200" dirty="0"/>
              <a:t>People from WEIRD countries make up 80% participants but only 12% of world’s population. </a:t>
            </a:r>
          </a:p>
          <a:p>
            <a:endParaRPr lang="en-GB" sz="2200" dirty="0"/>
          </a:p>
          <a:p>
            <a:r>
              <a:rPr lang="en-GB" sz="2200" dirty="0"/>
              <a:t>By focusing on the </a:t>
            </a:r>
            <a:r>
              <a:rPr lang="en-GB" sz="2200" b="1" dirty="0"/>
              <a:t>data of only 12% of the world population</a:t>
            </a:r>
            <a:r>
              <a:rPr lang="en-GB" sz="2200" dirty="0"/>
              <a:t> the sample datasets are not representative of everyone in the world.</a:t>
            </a:r>
            <a:r>
              <a:rPr lang="en-GB" sz="2200" b="1" dirty="0"/>
              <a:t> </a:t>
            </a:r>
          </a:p>
        </p:txBody>
      </p:sp>
      <p:sp>
        <p:nvSpPr>
          <p:cNvPr id="6" name="TextBox 5">
            <a:extLst>
              <a:ext uri="{FF2B5EF4-FFF2-40B4-BE49-F238E27FC236}">
                <a16:creationId xmlns:a16="http://schemas.microsoft.com/office/drawing/2014/main" id="{A845B059-2AE6-2C3C-69FB-88B42C0D2E18}"/>
              </a:ext>
            </a:extLst>
          </p:cNvPr>
          <p:cNvSpPr txBox="1"/>
          <p:nvPr/>
        </p:nvSpPr>
        <p:spPr>
          <a:xfrm>
            <a:off x="0" y="6519446"/>
            <a:ext cx="9775277" cy="276999"/>
          </a:xfrm>
          <a:prstGeom prst="rect">
            <a:avLst/>
          </a:prstGeom>
          <a:noFill/>
        </p:spPr>
        <p:txBody>
          <a:bodyPr wrap="square">
            <a:spAutoFit/>
          </a:bodyPr>
          <a:lstStyle/>
          <a:p>
            <a:r>
              <a:rPr lang="en-GB" sz="1200" dirty="0">
                <a:hlinkClick r:id="rId2"/>
              </a:rPr>
              <a:t>https://www.apa.org/monitor/2010/05/weird</a:t>
            </a:r>
            <a:r>
              <a:rPr lang="en-GB" sz="1200" dirty="0"/>
              <a:t> </a:t>
            </a:r>
          </a:p>
        </p:txBody>
      </p:sp>
      <p:sp>
        <p:nvSpPr>
          <p:cNvPr id="7" name="TextBox 6">
            <a:extLst>
              <a:ext uri="{FF2B5EF4-FFF2-40B4-BE49-F238E27FC236}">
                <a16:creationId xmlns:a16="http://schemas.microsoft.com/office/drawing/2014/main" id="{BDEB5D3F-E07D-A9C4-629B-D721FEA7AA84}"/>
              </a:ext>
            </a:extLst>
          </p:cNvPr>
          <p:cNvSpPr txBox="1"/>
          <p:nvPr/>
        </p:nvSpPr>
        <p:spPr>
          <a:xfrm>
            <a:off x="7639665" y="2038929"/>
            <a:ext cx="4090219" cy="4247317"/>
          </a:xfrm>
          <a:prstGeom prst="rect">
            <a:avLst/>
          </a:prstGeom>
          <a:noFill/>
        </p:spPr>
        <p:txBody>
          <a:bodyPr wrap="square" rtlCol="0">
            <a:spAutoFit/>
          </a:bodyPr>
          <a:lstStyle/>
          <a:p>
            <a:r>
              <a:rPr lang="en-GB" sz="5400" dirty="0">
                <a:solidFill>
                  <a:srgbClr val="CE673B"/>
                </a:solidFill>
              </a:rPr>
              <a:t>W</a:t>
            </a:r>
            <a:r>
              <a:rPr lang="en-GB" sz="5400" dirty="0"/>
              <a:t>estern</a:t>
            </a:r>
          </a:p>
          <a:p>
            <a:r>
              <a:rPr lang="en-GB" sz="5400" dirty="0">
                <a:solidFill>
                  <a:srgbClr val="CE673B"/>
                </a:solidFill>
              </a:rPr>
              <a:t>E</a:t>
            </a:r>
            <a:r>
              <a:rPr lang="en-GB" sz="5400" dirty="0"/>
              <a:t>ducated</a:t>
            </a:r>
          </a:p>
          <a:p>
            <a:r>
              <a:rPr lang="en-GB" sz="5400" dirty="0">
                <a:solidFill>
                  <a:srgbClr val="CE673B"/>
                </a:solidFill>
              </a:rPr>
              <a:t>I</a:t>
            </a:r>
            <a:r>
              <a:rPr lang="en-GB" sz="5400" dirty="0"/>
              <a:t>ndustrialised</a:t>
            </a:r>
          </a:p>
          <a:p>
            <a:r>
              <a:rPr lang="en-GB" sz="5400" dirty="0">
                <a:solidFill>
                  <a:srgbClr val="CE673B"/>
                </a:solidFill>
              </a:rPr>
              <a:t>R</a:t>
            </a:r>
            <a:r>
              <a:rPr lang="en-GB" sz="5400" dirty="0"/>
              <a:t>ich</a:t>
            </a:r>
          </a:p>
          <a:p>
            <a:r>
              <a:rPr lang="en-GB" sz="5400" dirty="0">
                <a:solidFill>
                  <a:srgbClr val="CE673B"/>
                </a:solidFill>
              </a:rPr>
              <a:t>D</a:t>
            </a:r>
            <a:r>
              <a:rPr lang="en-GB" sz="5400" dirty="0"/>
              <a:t>emocratic</a:t>
            </a:r>
          </a:p>
        </p:txBody>
      </p:sp>
    </p:spTree>
    <p:extLst>
      <p:ext uri="{BB962C8B-B14F-4D97-AF65-F5344CB8AC3E}">
        <p14:creationId xmlns:p14="http://schemas.microsoft.com/office/powerpoint/2010/main" val="1080478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ce placed on a pink background">
            <a:extLst>
              <a:ext uri="{FF2B5EF4-FFF2-40B4-BE49-F238E27FC236}">
                <a16:creationId xmlns:a16="http://schemas.microsoft.com/office/drawing/2014/main" id="{AD0CE5B0-E055-8B9E-DFAF-9193E1BC5F6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091511" y="1919791"/>
            <a:ext cx="2520000" cy="2520000"/>
          </a:xfrm>
          <a:prstGeom prst="ellipse">
            <a:avLst/>
          </a:prstGeom>
        </p:spPr>
      </p:pic>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a:solidFill>
                  <a:schemeClr val="tx1"/>
                </a:solidFill>
              </a:rPr>
              <a:t>Background</a:t>
            </a:r>
            <a:endParaRPr lang="en-GB">
              <a:solidFill>
                <a:schemeClr val="tx1"/>
              </a:solidFill>
            </a:endParaRPr>
          </a:p>
        </p:txBody>
      </p:sp>
      <p:sp>
        <p:nvSpPr>
          <p:cNvPr id="6" name="TextBox 5">
            <a:extLst>
              <a:ext uri="{FF2B5EF4-FFF2-40B4-BE49-F238E27FC236}">
                <a16:creationId xmlns:a16="http://schemas.microsoft.com/office/drawing/2014/main" id="{27A7A910-3F27-46CD-BBB5-7A21D8A19A6D}"/>
              </a:ext>
            </a:extLst>
          </p:cNvPr>
          <p:cNvSpPr txBox="1"/>
          <p:nvPr/>
        </p:nvSpPr>
        <p:spPr>
          <a:xfrm>
            <a:off x="373238" y="2116277"/>
            <a:ext cx="5978402" cy="3785652"/>
          </a:xfrm>
          <a:prstGeom prst="rect">
            <a:avLst/>
          </a:prstGeom>
          <a:noFill/>
        </p:spPr>
        <p:txBody>
          <a:bodyPr wrap="square" rtlCol="0">
            <a:spAutoFit/>
          </a:bodyPr>
          <a:lstStyle/>
          <a:p>
            <a:pPr algn="l"/>
            <a:r>
              <a:rPr lang="en-GB" sz="2400" dirty="0"/>
              <a:t>When analysing any dataset it is important to understand whether the way </a:t>
            </a:r>
            <a:r>
              <a:rPr lang="en-GB" sz="2400"/>
              <a:t>the data </a:t>
            </a:r>
            <a:r>
              <a:rPr lang="en-GB" sz="2400" dirty="0"/>
              <a:t>has been collected or how it is being analysed will </a:t>
            </a:r>
            <a:r>
              <a:rPr lang="en-GB" sz="2400"/>
              <a:t>influence the </a:t>
            </a:r>
            <a:r>
              <a:rPr lang="en-GB" sz="2400" dirty="0"/>
              <a:t>results. </a:t>
            </a:r>
          </a:p>
          <a:p>
            <a:pPr algn="l"/>
            <a:endParaRPr lang="en-GB" sz="2400" i="0" dirty="0">
              <a:effectLst/>
            </a:endParaRPr>
          </a:p>
          <a:p>
            <a:pPr algn="l"/>
            <a:r>
              <a:rPr lang="en-GB" sz="2400" dirty="0"/>
              <a:t>The impact of these may not always be clear.</a:t>
            </a:r>
          </a:p>
          <a:p>
            <a:pPr algn="l"/>
            <a:endParaRPr lang="en-GB" sz="2400" i="0" dirty="0">
              <a:effectLst/>
            </a:endParaRPr>
          </a:p>
          <a:p>
            <a:pPr algn="l"/>
            <a:r>
              <a:rPr lang="en-GB" sz="2400" dirty="0"/>
              <a:t>In this lesson, we will look at </a:t>
            </a:r>
            <a:r>
              <a:rPr lang="en-GB" sz="2400" b="1" dirty="0"/>
              <a:t>different types of data bias</a:t>
            </a:r>
            <a:r>
              <a:rPr lang="en-GB" sz="2400" dirty="0"/>
              <a:t>, what can </a:t>
            </a:r>
            <a:r>
              <a:rPr lang="en-GB" sz="2400" b="1" dirty="0"/>
              <a:t>cause them </a:t>
            </a:r>
            <a:r>
              <a:rPr lang="en-GB" sz="2400" dirty="0"/>
              <a:t>and how to </a:t>
            </a:r>
            <a:r>
              <a:rPr lang="en-GB" sz="2400" b="1" dirty="0"/>
              <a:t>mitigate against them</a:t>
            </a:r>
            <a:r>
              <a:rPr lang="en-GB" sz="2400" dirty="0"/>
              <a:t>. </a:t>
            </a:r>
            <a:endParaRPr lang="en-GB" sz="2400" i="0" dirty="0">
              <a:effectLst/>
            </a:endParaRPr>
          </a:p>
        </p:txBody>
      </p:sp>
      <p:pic>
        <p:nvPicPr>
          <p:cNvPr id="11" name="Picture 10" descr="Black sheep among white sheep">
            <a:extLst>
              <a:ext uri="{FF2B5EF4-FFF2-40B4-BE49-F238E27FC236}">
                <a16:creationId xmlns:a16="http://schemas.microsoft.com/office/drawing/2014/main" id="{60A3F9EA-15D2-B331-666E-DD6B92B7F403}"/>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9298762" y="2593258"/>
            <a:ext cx="2520000" cy="2520000"/>
          </a:xfrm>
          <a:prstGeom prst="ellipse">
            <a:avLst/>
          </a:prstGeom>
        </p:spPr>
      </p:pic>
      <p:pic>
        <p:nvPicPr>
          <p:cNvPr id="7" name="Picture 6" descr="Red arrow deviating from a line of white arrows">
            <a:extLst>
              <a:ext uri="{FF2B5EF4-FFF2-40B4-BE49-F238E27FC236}">
                <a16:creationId xmlns:a16="http://schemas.microsoft.com/office/drawing/2014/main" id="{01C32F4D-CD35-B036-C30B-2091C3F3EF2A}"/>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740446" y="3882754"/>
            <a:ext cx="2520000" cy="2520000"/>
          </a:xfrm>
          <a:prstGeom prst="ellipse">
            <a:avLst/>
          </a:prstGeom>
        </p:spPr>
      </p:pic>
    </p:spTree>
    <p:extLst>
      <p:ext uri="{BB962C8B-B14F-4D97-AF65-F5344CB8AC3E}">
        <p14:creationId xmlns:p14="http://schemas.microsoft.com/office/powerpoint/2010/main" val="1386603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5E93F-D4AB-4D00-C6F3-FD45AFD1DF9D}"/>
              </a:ext>
            </a:extLst>
          </p:cNvPr>
          <p:cNvSpPr>
            <a:spLocks noGrp="1"/>
          </p:cNvSpPr>
          <p:nvPr>
            <p:ph type="title"/>
          </p:nvPr>
        </p:nvSpPr>
        <p:spPr/>
        <p:txBody>
          <a:bodyPr/>
          <a:lstStyle/>
          <a:p>
            <a:r>
              <a:rPr lang="en-GB" b="0" dirty="0"/>
              <a:t>Show me… confirmation bias</a:t>
            </a:r>
          </a:p>
        </p:txBody>
      </p:sp>
      <p:sp>
        <p:nvSpPr>
          <p:cNvPr id="3" name="TextBox 2">
            <a:extLst>
              <a:ext uri="{FF2B5EF4-FFF2-40B4-BE49-F238E27FC236}">
                <a16:creationId xmlns:a16="http://schemas.microsoft.com/office/drawing/2014/main" id="{A906164A-CB84-10C1-84C8-913B42A89A46}"/>
              </a:ext>
            </a:extLst>
          </p:cNvPr>
          <p:cNvSpPr txBox="1"/>
          <p:nvPr/>
        </p:nvSpPr>
        <p:spPr>
          <a:xfrm>
            <a:off x="292062" y="2644170"/>
            <a:ext cx="3942489" cy="1569660"/>
          </a:xfrm>
          <a:prstGeom prst="rect">
            <a:avLst/>
          </a:prstGeom>
          <a:noFill/>
        </p:spPr>
        <p:txBody>
          <a:bodyPr wrap="square" rtlCol="0">
            <a:spAutoFit/>
          </a:bodyPr>
          <a:lstStyle/>
          <a:p>
            <a:r>
              <a:rPr lang="en-GB" sz="2400" dirty="0"/>
              <a:t>Confirmation bias is where people </a:t>
            </a:r>
            <a:r>
              <a:rPr lang="en-GB" sz="2400" b="1" dirty="0"/>
              <a:t>only believe facts and evidence when it matches up with their beliefs and values</a:t>
            </a:r>
            <a:r>
              <a:rPr lang="en-GB" sz="2400" dirty="0"/>
              <a:t>.</a:t>
            </a:r>
          </a:p>
        </p:txBody>
      </p:sp>
      <p:sp>
        <p:nvSpPr>
          <p:cNvPr id="5" name="Oval 4">
            <a:extLst>
              <a:ext uri="{FF2B5EF4-FFF2-40B4-BE49-F238E27FC236}">
                <a16:creationId xmlns:a16="http://schemas.microsoft.com/office/drawing/2014/main" id="{25B94D23-F1B8-844B-CB15-D740D18DEC8C}"/>
              </a:ext>
              <a:ext uri="{C183D7F6-B498-43B3-948B-1728B52AA6E4}">
                <adec:decorative xmlns:adec="http://schemas.microsoft.com/office/drawing/2017/decorative" val="1"/>
              </a:ext>
            </a:extLst>
          </p:cNvPr>
          <p:cNvSpPr/>
          <p:nvPr/>
        </p:nvSpPr>
        <p:spPr>
          <a:xfrm>
            <a:off x="5225048" y="2453771"/>
            <a:ext cx="3960000" cy="3960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1B51D8E7-8C3C-626B-A245-4F6EB79EBEEF}"/>
              </a:ext>
              <a:ext uri="{C183D7F6-B498-43B3-948B-1728B52AA6E4}">
                <adec:decorative xmlns:adec="http://schemas.microsoft.com/office/drawing/2017/decorative" val="1"/>
              </a:ext>
            </a:extLst>
          </p:cNvPr>
          <p:cNvSpPr/>
          <p:nvPr/>
        </p:nvSpPr>
        <p:spPr>
          <a:xfrm>
            <a:off x="7946865" y="2453771"/>
            <a:ext cx="3960000" cy="3960000"/>
          </a:xfrm>
          <a:prstGeom prst="ellipse">
            <a:avLst/>
          </a:prstGeom>
          <a:noFill/>
          <a:ln w="38100">
            <a:solidFill>
              <a:srgbClr val="6A9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descr="An open book">
            <a:extLst>
              <a:ext uri="{FF2B5EF4-FFF2-40B4-BE49-F238E27FC236}">
                <a16:creationId xmlns:a16="http://schemas.microsoft.com/office/drawing/2014/main" id="{D3B953BB-201D-AE20-9C8F-08DFC5EFF20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19532" y="2628075"/>
            <a:ext cx="2453148" cy="2453148"/>
          </a:xfrm>
          <a:prstGeom prst="rect">
            <a:avLst/>
          </a:prstGeom>
        </p:spPr>
      </p:pic>
      <p:pic>
        <p:nvPicPr>
          <p:cNvPr id="16" name="Graphic 15" descr="A lightbulb">
            <a:extLst>
              <a:ext uri="{FF2B5EF4-FFF2-40B4-BE49-F238E27FC236}">
                <a16:creationId xmlns:a16="http://schemas.microsoft.com/office/drawing/2014/main" id="{F3A8D6E5-3DFA-A267-EC47-5CF1EBB2CB9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498779" y="3027443"/>
            <a:ext cx="2053780" cy="2053780"/>
          </a:xfrm>
          <a:prstGeom prst="rect">
            <a:avLst/>
          </a:prstGeom>
        </p:spPr>
      </p:pic>
      <p:pic>
        <p:nvPicPr>
          <p:cNvPr id="18" name="Graphic 17" descr="Checkmark with solid fill">
            <a:extLst>
              <a:ext uri="{FF2B5EF4-FFF2-40B4-BE49-F238E27FC236}">
                <a16:creationId xmlns:a16="http://schemas.microsoft.com/office/drawing/2014/main" id="{65556388-417E-F8B7-2B17-7C5B50421C6A}"/>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03731" y="3976571"/>
            <a:ext cx="914400" cy="914400"/>
          </a:xfrm>
          <a:prstGeom prst="rect">
            <a:avLst/>
          </a:prstGeom>
        </p:spPr>
      </p:pic>
      <p:sp>
        <p:nvSpPr>
          <p:cNvPr id="19" name="Arrow: Down 18">
            <a:extLst>
              <a:ext uri="{FF2B5EF4-FFF2-40B4-BE49-F238E27FC236}">
                <a16:creationId xmlns:a16="http://schemas.microsoft.com/office/drawing/2014/main" id="{9C43E47B-8BA5-59BA-330C-64A30931E803}"/>
              </a:ext>
              <a:ext uri="{C183D7F6-B498-43B3-948B-1728B52AA6E4}">
                <adec:decorative xmlns:adec="http://schemas.microsoft.com/office/drawing/2017/decorative" val="1"/>
              </a:ext>
            </a:extLst>
          </p:cNvPr>
          <p:cNvSpPr/>
          <p:nvPr/>
        </p:nvSpPr>
        <p:spPr>
          <a:xfrm rot="14553578">
            <a:off x="5855853" y="4853375"/>
            <a:ext cx="267770" cy="15067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ADE74AEB-2839-EC8E-77DC-953DB54B038B}"/>
              </a:ext>
            </a:extLst>
          </p:cNvPr>
          <p:cNvSpPr txBox="1"/>
          <p:nvPr/>
        </p:nvSpPr>
        <p:spPr>
          <a:xfrm>
            <a:off x="5508055" y="4521639"/>
            <a:ext cx="2225394" cy="369332"/>
          </a:xfrm>
          <a:prstGeom prst="rect">
            <a:avLst/>
          </a:prstGeom>
          <a:noFill/>
        </p:spPr>
        <p:txBody>
          <a:bodyPr wrap="square" rtlCol="0">
            <a:spAutoFit/>
          </a:bodyPr>
          <a:lstStyle/>
          <a:p>
            <a:pPr algn="ctr"/>
            <a:r>
              <a:rPr lang="en-GB" dirty="0"/>
              <a:t>Facts and evidence</a:t>
            </a:r>
          </a:p>
        </p:txBody>
      </p:sp>
      <p:sp>
        <p:nvSpPr>
          <p:cNvPr id="22" name="TextBox 21">
            <a:extLst>
              <a:ext uri="{FF2B5EF4-FFF2-40B4-BE49-F238E27FC236}">
                <a16:creationId xmlns:a16="http://schemas.microsoft.com/office/drawing/2014/main" id="{CEE4CF04-AB44-273B-46C2-73F68AB5872A}"/>
              </a:ext>
            </a:extLst>
          </p:cNvPr>
          <p:cNvSpPr txBox="1"/>
          <p:nvPr/>
        </p:nvSpPr>
        <p:spPr>
          <a:xfrm>
            <a:off x="9423922" y="4711891"/>
            <a:ext cx="2225394" cy="369332"/>
          </a:xfrm>
          <a:prstGeom prst="rect">
            <a:avLst/>
          </a:prstGeom>
          <a:noFill/>
        </p:spPr>
        <p:txBody>
          <a:bodyPr wrap="square" rtlCol="0">
            <a:spAutoFit/>
          </a:bodyPr>
          <a:lstStyle/>
          <a:p>
            <a:pPr algn="ctr"/>
            <a:r>
              <a:rPr lang="en-GB" dirty="0"/>
              <a:t>Beliefs and values</a:t>
            </a:r>
          </a:p>
        </p:txBody>
      </p:sp>
      <p:sp>
        <p:nvSpPr>
          <p:cNvPr id="23" name="Arrow: Down 22">
            <a:extLst>
              <a:ext uri="{FF2B5EF4-FFF2-40B4-BE49-F238E27FC236}">
                <a16:creationId xmlns:a16="http://schemas.microsoft.com/office/drawing/2014/main" id="{4828E285-B38C-4CF4-6AC7-E5DC23FB73E8}"/>
              </a:ext>
              <a:ext uri="{C183D7F6-B498-43B3-948B-1728B52AA6E4}">
                <adec:decorative xmlns:adec="http://schemas.microsoft.com/office/drawing/2017/decorative" val="1"/>
              </a:ext>
            </a:extLst>
          </p:cNvPr>
          <p:cNvSpPr/>
          <p:nvPr/>
        </p:nvSpPr>
        <p:spPr>
          <a:xfrm>
            <a:off x="8388330" y="2479690"/>
            <a:ext cx="302850" cy="11153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8C935B90-005F-F71C-9925-A3C4E2E56BE8}"/>
              </a:ext>
            </a:extLst>
          </p:cNvPr>
          <p:cNvSpPr txBox="1"/>
          <p:nvPr/>
        </p:nvSpPr>
        <p:spPr>
          <a:xfrm>
            <a:off x="7684762" y="1876063"/>
            <a:ext cx="1709987" cy="646331"/>
          </a:xfrm>
          <a:prstGeom prst="rect">
            <a:avLst/>
          </a:prstGeom>
          <a:noFill/>
        </p:spPr>
        <p:txBody>
          <a:bodyPr wrap="square" rtlCol="0">
            <a:spAutoFit/>
          </a:bodyPr>
          <a:lstStyle/>
          <a:p>
            <a:pPr algn="ctr"/>
            <a:r>
              <a:rPr lang="en-GB" dirty="0"/>
              <a:t>Evidence we believe</a:t>
            </a:r>
          </a:p>
        </p:txBody>
      </p:sp>
      <p:sp>
        <p:nvSpPr>
          <p:cNvPr id="25" name="TextBox 24">
            <a:extLst>
              <a:ext uri="{FF2B5EF4-FFF2-40B4-BE49-F238E27FC236}">
                <a16:creationId xmlns:a16="http://schemas.microsoft.com/office/drawing/2014/main" id="{D5C87470-A868-5F56-3D41-590034D5B72F}"/>
              </a:ext>
            </a:extLst>
          </p:cNvPr>
          <p:cNvSpPr txBox="1"/>
          <p:nvPr/>
        </p:nvSpPr>
        <p:spPr>
          <a:xfrm>
            <a:off x="4105074" y="5676219"/>
            <a:ext cx="1242525" cy="646331"/>
          </a:xfrm>
          <a:prstGeom prst="rect">
            <a:avLst/>
          </a:prstGeom>
          <a:noFill/>
        </p:spPr>
        <p:txBody>
          <a:bodyPr wrap="square" rtlCol="0">
            <a:spAutoFit/>
          </a:bodyPr>
          <a:lstStyle/>
          <a:p>
            <a:pPr algn="ctr"/>
            <a:r>
              <a:rPr lang="en-GB" dirty="0"/>
              <a:t>Evidence we ignore</a:t>
            </a:r>
          </a:p>
        </p:txBody>
      </p:sp>
    </p:spTree>
    <p:extLst>
      <p:ext uri="{BB962C8B-B14F-4D97-AF65-F5344CB8AC3E}">
        <p14:creationId xmlns:p14="http://schemas.microsoft.com/office/powerpoint/2010/main" val="298236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dirty="0"/>
              <a:t>Your turn… survivorship bias</a:t>
            </a:r>
            <a:endParaRPr lang="en-GB" dirty="0"/>
          </a:p>
        </p:txBody>
      </p:sp>
      <p:sp>
        <p:nvSpPr>
          <p:cNvPr id="3" name="TextBox 2">
            <a:extLst>
              <a:ext uri="{FF2B5EF4-FFF2-40B4-BE49-F238E27FC236}">
                <a16:creationId xmlns:a16="http://schemas.microsoft.com/office/drawing/2014/main" id="{76BC42DC-03F4-4D27-B223-3146C92584EA}"/>
              </a:ext>
            </a:extLst>
          </p:cNvPr>
          <p:cNvSpPr txBox="1"/>
          <p:nvPr/>
        </p:nvSpPr>
        <p:spPr>
          <a:xfrm>
            <a:off x="383458" y="1991567"/>
            <a:ext cx="6617110" cy="3416320"/>
          </a:xfrm>
          <a:prstGeom prst="rect">
            <a:avLst/>
          </a:prstGeom>
          <a:noFill/>
        </p:spPr>
        <p:txBody>
          <a:bodyPr wrap="square" rtlCol="0">
            <a:spAutoFit/>
          </a:bodyPr>
          <a:lstStyle/>
          <a:p>
            <a:r>
              <a:rPr lang="en-GB" sz="2400" dirty="0"/>
              <a:t>In World War II, people were looking at the pattern of bullet holes on planes that were returning. </a:t>
            </a:r>
          </a:p>
          <a:p>
            <a:endParaRPr lang="en-GB" sz="2400" dirty="0"/>
          </a:p>
          <a:p>
            <a:r>
              <a:rPr lang="en-GB" sz="2400" dirty="0"/>
              <a:t>Initially the military planned to reinforce the areas of the planes where they had seen lots of bullet holes.</a:t>
            </a:r>
          </a:p>
          <a:p>
            <a:endParaRPr lang="en-GB" sz="2400" dirty="0"/>
          </a:p>
          <a:p>
            <a:r>
              <a:rPr lang="en-GB" sz="2400" dirty="0"/>
              <a:t>Thinking about survivorship bias, </a:t>
            </a:r>
            <a:r>
              <a:rPr lang="en-GB" sz="2400" b="1" dirty="0"/>
              <a:t>where do you think they should strengthen the planes</a:t>
            </a:r>
            <a:r>
              <a:rPr lang="en-GB" sz="2400" dirty="0"/>
              <a:t>?</a:t>
            </a:r>
          </a:p>
        </p:txBody>
      </p:sp>
      <p:pic>
        <p:nvPicPr>
          <p:cNvPr id="4" name="Picture 3" descr="Picture of damage to a returning aircraft showing the location of the damage.">
            <a:extLst>
              <a:ext uri="{FF2B5EF4-FFF2-40B4-BE49-F238E27FC236}">
                <a16:creationId xmlns:a16="http://schemas.microsoft.com/office/drawing/2014/main" id="{BD9F8B92-74B5-0D30-9633-9CA78DF11F28}"/>
              </a:ext>
            </a:extLst>
          </p:cNvPr>
          <p:cNvPicPr>
            <a:picLocks noChangeAspect="1"/>
          </p:cNvPicPr>
          <p:nvPr/>
        </p:nvPicPr>
        <p:blipFill>
          <a:blip r:embed="rId2"/>
          <a:stretch>
            <a:fillRect/>
          </a:stretch>
        </p:blipFill>
        <p:spPr>
          <a:xfrm>
            <a:off x="7386602" y="1828364"/>
            <a:ext cx="4805398" cy="3577352"/>
          </a:xfrm>
          <a:prstGeom prst="rect">
            <a:avLst/>
          </a:prstGeom>
        </p:spPr>
      </p:pic>
      <p:sp>
        <p:nvSpPr>
          <p:cNvPr id="6" name="TextBox 5">
            <a:extLst>
              <a:ext uri="{FF2B5EF4-FFF2-40B4-BE49-F238E27FC236}">
                <a16:creationId xmlns:a16="http://schemas.microsoft.com/office/drawing/2014/main" id="{A4DD65F6-D6EE-5EFC-FC4B-96837C190D9A}"/>
              </a:ext>
            </a:extLst>
          </p:cNvPr>
          <p:cNvSpPr txBox="1"/>
          <p:nvPr/>
        </p:nvSpPr>
        <p:spPr>
          <a:xfrm>
            <a:off x="8082423" y="6536629"/>
            <a:ext cx="4355383" cy="276999"/>
          </a:xfrm>
          <a:prstGeom prst="rect">
            <a:avLst/>
          </a:prstGeom>
          <a:noFill/>
        </p:spPr>
        <p:txBody>
          <a:bodyPr wrap="square">
            <a:spAutoFit/>
          </a:bodyPr>
          <a:lstStyle/>
          <a:p>
            <a:r>
              <a:rPr lang="en-GB" sz="1200" dirty="0">
                <a:hlinkClick r:id="rId3"/>
              </a:rPr>
              <a:t>https://commons.wikimedia.org/wiki/File:Survivorship-bias.svg</a:t>
            </a:r>
            <a:r>
              <a:rPr lang="en-GB" sz="1200" dirty="0"/>
              <a:t> </a:t>
            </a:r>
          </a:p>
        </p:txBody>
      </p:sp>
      <p:sp>
        <p:nvSpPr>
          <p:cNvPr id="7" name="TextBox 6">
            <a:extLst>
              <a:ext uri="{FF2B5EF4-FFF2-40B4-BE49-F238E27FC236}">
                <a16:creationId xmlns:a16="http://schemas.microsoft.com/office/drawing/2014/main" id="{83AEC3E0-A8B5-0236-6051-5B384B47A795}"/>
              </a:ext>
            </a:extLst>
          </p:cNvPr>
          <p:cNvSpPr txBox="1"/>
          <p:nvPr/>
        </p:nvSpPr>
        <p:spPr>
          <a:xfrm>
            <a:off x="8082423" y="6261277"/>
            <a:ext cx="2703871" cy="276999"/>
          </a:xfrm>
          <a:prstGeom prst="rect">
            <a:avLst/>
          </a:prstGeom>
          <a:noFill/>
        </p:spPr>
        <p:txBody>
          <a:bodyPr wrap="square" rtlCol="0">
            <a:spAutoFit/>
          </a:bodyPr>
          <a:lstStyle/>
          <a:p>
            <a:r>
              <a:rPr lang="en-GB" sz="1200" dirty="0"/>
              <a:t>Image created by:</a:t>
            </a:r>
          </a:p>
        </p:txBody>
      </p:sp>
      <p:sp>
        <p:nvSpPr>
          <p:cNvPr id="9" name="TextBox 8">
            <a:extLst>
              <a:ext uri="{FF2B5EF4-FFF2-40B4-BE49-F238E27FC236}">
                <a16:creationId xmlns:a16="http://schemas.microsoft.com/office/drawing/2014/main" id="{8D45F033-5961-2531-20E7-63EBF0697511}"/>
              </a:ext>
            </a:extLst>
          </p:cNvPr>
          <p:cNvSpPr txBox="1"/>
          <p:nvPr/>
        </p:nvSpPr>
        <p:spPr>
          <a:xfrm>
            <a:off x="491613" y="5710395"/>
            <a:ext cx="6096000" cy="1021556"/>
          </a:xfrm>
          <a:prstGeom prst="roundRect">
            <a:avLst/>
          </a:prstGeom>
          <a:solidFill>
            <a:schemeClr val="bg2"/>
          </a:solidFill>
          <a:ln w="57150">
            <a:solidFill>
              <a:srgbClr val="CE673B"/>
            </a:solidFill>
          </a:ln>
        </p:spPr>
        <p:style>
          <a:lnRef idx="2">
            <a:schemeClr val="dk1"/>
          </a:lnRef>
          <a:fillRef idx="1">
            <a:schemeClr val="lt1"/>
          </a:fillRef>
          <a:effectRef idx="0">
            <a:schemeClr val="dk1"/>
          </a:effectRef>
          <a:fontRef idx="minor">
            <a:schemeClr val="dk1"/>
          </a:fontRef>
        </p:style>
        <p:txBody>
          <a:bodyPr wrap="square">
            <a:spAutoFit/>
          </a:bodyPr>
          <a:lstStyle/>
          <a:p>
            <a:r>
              <a:rPr lang="en-GB" sz="1800" dirty="0"/>
              <a:t>Reminder: Survivorship bias a</a:t>
            </a:r>
            <a:r>
              <a:rPr lang="en-GB" sz="1800" b="0" dirty="0"/>
              <a:t>rises from concentrating on the successful output of the process and </a:t>
            </a:r>
            <a:r>
              <a:rPr lang="en-GB" sz="1800" b="0" i="1" dirty="0"/>
              <a:t>ignoring those that don’t survive.</a:t>
            </a:r>
          </a:p>
        </p:txBody>
      </p:sp>
      <p:sp>
        <p:nvSpPr>
          <p:cNvPr id="11" name="TextBox 10">
            <a:extLst>
              <a:ext uri="{FF2B5EF4-FFF2-40B4-BE49-F238E27FC236}">
                <a16:creationId xmlns:a16="http://schemas.microsoft.com/office/drawing/2014/main" id="{6535D660-2903-334E-CA24-1D89EF079CC4}"/>
              </a:ext>
            </a:extLst>
          </p:cNvPr>
          <p:cNvSpPr txBox="1"/>
          <p:nvPr/>
        </p:nvSpPr>
        <p:spPr>
          <a:xfrm>
            <a:off x="7696389" y="5306281"/>
            <a:ext cx="4355383" cy="738664"/>
          </a:xfrm>
          <a:prstGeom prst="rect">
            <a:avLst/>
          </a:prstGeom>
          <a:noFill/>
        </p:spPr>
        <p:txBody>
          <a:bodyPr wrap="square">
            <a:spAutoFit/>
          </a:bodyPr>
          <a:lstStyle/>
          <a:p>
            <a:r>
              <a:rPr lang="en-US" sz="1400" b="0" i="0" dirty="0">
                <a:solidFill>
                  <a:srgbClr val="202122"/>
                </a:solidFill>
                <a:effectLst/>
              </a:rPr>
              <a:t>This hypothetical pattern of damage of returning aircraft shows locations where they can sustain damage and still return home</a:t>
            </a:r>
            <a:endParaRPr lang="en-GB" sz="1400" dirty="0"/>
          </a:p>
        </p:txBody>
      </p:sp>
    </p:spTree>
    <p:extLst>
      <p:ext uri="{BB962C8B-B14F-4D97-AF65-F5344CB8AC3E}">
        <p14:creationId xmlns:p14="http://schemas.microsoft.com/office/powerpoint/2010/main" val="3259266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DD6C8-86C0-4EF1-8236-5D61543C1FB6}"/>
              </a:ext>
            </a:extLst>
          </p:cNvPr>
          <p:cNvSpPr>
            <a:spLocks noGrp="1"/>
          </p:cNvSpPr>
          <p:nvPr>
            <p:ph type="title"/>
          </p:nvPr>
        </p:nvSpPr>
        <p:spPr/>
        <p:txBody>
          <a:bodyPr/>
          <a:lstStyle/>
          <a:p>
            <a:r>
              <a:rPr lang="en-US" dirty="0"/>
              <a:t>Your turn</a:t>
            </a:r>
            <a:r>
              <a:rPr lang="en-US"/>
              <a:t>… survivorship bias</a:t>
            </a:r>
            <a:endParaRPr lang="en-GB"/>
          </a:p>
        </p:txBody>
      </p:sp>
      <p:sp>
        <p:nvSpPr>
          <p:cNvPr id="3" name="TextBox 2">
            <a:extLst>
              <a:ext uri="{FF2B5EF4-FFF2-40B4-BE49-F238E27FC236}">
                <a16:creationId xmlns:a16="http://schemas.microsoft.com/office/drawing/2014/main" id="{76BC42DC-03F4-4D27-B223-3146C92584EA}"/>
              </a:ext>
            </a:extLst>
          </p:cNvPr>
          <p:cNvSpPr txBox="1"/>
          <p:nvPr/>
        </p:nvSpPr>
        <p:spPr>
          <a:xfrm>
            <a:off x="303748" y="2652923"/>
            <a:ext cx="6617110" cy="3046988"/>
          </a:xfrm>
          <a:prstGeom prst="rect">
            <a:avLst/>
          </a:prstGeom>
          <a:noFill/>
        </p:spPr>
        <p:txBody>
          <a:bodyPr wrap="square" rtlCol="0">
            <a:spAutoFit/>
          </a:bodyPr>
          <a:lstStyle/>
          <a:p>
            <a:r>
              <a:rPr lang="en-GB" sz="2400" dirty="0"/>
              <a:t>Planes that returned were able to survive being hit in these areas. </a:t>
            </a:r>
          </a:p>
          <a:p>
            <a:endParaRPr lang="en-GB" sz="2400" dirty="0"/>
          </a:p>
          <a:p>
            <a:r>
              <a:rPr lang="en-GB" sz="2400" dirty="0"/>
              <a:t>So you can </a:t>
            </a:r>
            <a:r>
              <a:rPr lang="en-GB" sz="2400" b="1" dirty="0"/>
              <a:t>assume the planes that didn’t return where hit in the other areas</a:t>
            </a:r>
            <a:r>
              <a:rPr lang="en-GB" sz="2400" dirty="0"/>
              <a:t>. </a:t>
            </a:r>
          </a:p>
          <a:p>
            <a:endParaRPr lang="en-GB" sz="2400" dirty="0"/>
          </a:p>
          <a:p>
            <a:r>
              <a:rPr lang="en-GB" sz="2400" dirty="0"/>
              <a:t>Therefore they should reinforce the areas where they were the least number of bullet holes.  </a:t>
            </a:r>
          </a:p>
        </p:txBody>
      </p:sp>
      <p:pic>
        <p:nvPicPr>
          <p:cNvPr id="4" name="Picture 3">
            <a:extLst>
              <a:ext uri="{FF2B5EF4-FFF2-40B4-BE49-F238E27FC236}">
                <a16:creationId xmlns:a16="http://schemas.microsoft.com/office/drawing/2014/main" id="{BD9F8B92-74B5-0D30-9633-9CA78DF11F2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386602" y="1828364"/>
            <a:ext cx="4805398" cy="3577352"/>
          </a:xfrm>
          <a:prstGeom prst="rect">
            <a:avLst/>
          </a:prstGeom>
        </p:spPr>
      </p:pic>
      <p:sp>
        <p:nvSpPr>
          <p:cNvPr id="6" name="TextBox 5">
            <a:extLst>
              <a:ext uri="{FF2B5EF4-FFF2-40B4-BE49-F238E27FC236}">
                <a16:creationId xmlns:a16="http://schemas.microsoft.com/office/drawing/2014/main" id="{A4DD65F6-D6EE-5EFC-FC4B-96837C190D9A}"/>
              </a:ext>
            </a:extLst>
          </p:cNvPr>
          <p:cNvSpPr txBox="1"/>
          <p:nvPr/>
        </p:nvSpPr>
        <p:spPr>
          <a:xfrm>
            <a:off x="8082423" y="6536629"/>
            <a:ext cx="4355383" cy="276999"/>
          </a:xfrm>
          <a:prstGeom prst="rect">
            <a:avLst/>
          </a:prstGeom>
          <a:noFill/>
        </p:spPr>
        <p:txBody>
          <a:bodyPr wrap="square">
            <a:spAutoFit/>
          </a:bodyPr>
          <a:lstStyle/>
          <a:p>
            <a:r>
              <a:rPr lang="en-GB" sz="1200" dirty="0">
                <a:hlinkClick r:id="rId3"/>
              </a:rPr>
              <a:t>https://commons.wikimedia.org/wiki/File:Survivorship-bias.svg</a:t>
            </a:r>
            <a:r>
              <a:rPr lang="en-GB" sz="1200" dirty="0"/>
              <a:t> </a:t>
            </a:r>
          </a:p>
        </p:txBody>
      </p:sp>
      <p:sp>
        <p:nvSpPr>
          <p:cNvPr id="7" name="TextBox 6">
            <a:extLst>
              <a:ext uri="{FF2B5EF4-FFF2-40B4-BE49-F238E27FC236}">
                <a16:creationId xmlns:a16="http://schemas.microsoft.com/office/drawing/2014/main" id="{83AEC3E0-A8B5-0236-6051-5B384B47A795}"/>
              </a:ext>
            </a:extLst>
          </p:cNvPr>
          <p:cNvSpPr txBox="1"/>
          <p:nvPr/>
        </p:nvSpPr>
        <p:spPr>
          <a:xfrm>
            <a:off x="8082423" y="6261277"/>
            <a:ext cx="2703871" cy="276999"/>
          </a:xfrm>
          <a:prstGeom prst="rect">
            <a:avLst/>
          </a:prstGeom>
          <a:noFill/>
        </p:spPr>
        <p:txBody>
          <a:bodyPr wrap="square" rtlCol="0">
            <a:spAutoFit/>
          </a:bodyPr>
          <a:lstStyle/>
          <a:p>
            <a:r>
              <a:rPr lang="en-GB" sz="1200" dirty="0"/>
              <a:t>Image created by:</a:t>
            </a:r>
          </a:p>
        </p:txBody>
      </p:sp>
      <p:sp>
        <p:nvSpPr>
          <p:cNvPr id="11" name="TextBox 10">
            <a:extLst>
              <a:ext uri="{FF2B5EF4-FFF2-40B4-BE49-F238E27FC236}">
                <a16:creationId xmlns:a16="http://schemas.microsoft.com/office/drawing/2014/main" id="{6535D660-2903-334E-CA24-1D89EF079CC4}"/>
              </a:ext>
            </a:extLst>
          </p:cNvPr>
          <p:cNvSpPr txBox="1"/>
          <p:nvPr/>
        </p:nvSpPr>
        <p:spPr>
          <a:xfrm>
            <a:off x="7696389" y="5306281"/>
            <a:ext cx="4355383" cy="738664"/>
          </a:xfrm>
          <a:prstGeom prst="rect">
            <a:avLst/>
          </a:prstGeom>
          <a:noFill/>
        </p:spPr>
        <p:txBody>
          <a:bodyPr wrap="square">
            <a:spAutoFit/>
          </a:bodyPr>
          <a:lstStyle/>
          <a:p>
            <a:r>
              <a:rPr lang="en-US" sz="1400" b="0" i="0" dirty="0">
                <a:solidFill>
                  <a:srgbClr val="202122"/>
                </a:solidFill>
                <a:effectLst/>
              </a:rPr>
              <a:t>This hypothetical pattern of damage of returning aircraft shows locations where they can sustain damage and still return home</a:t>
            </a:r>
            <a:endParaRPr lang="en-GB" sz="1400" dirty="0"/>
          </a:p>
        </p:txBody>
      </p:sp>
      <p:sp>
        <p:nvSpPr>
          <p:cNvPr id="5" name="Oval 4">
            <a:extLst>
              <a:ext uri="{FF2B5EF4-FFF2-40B4-BE49-F238E27FC236}">
                <a16:creationId xmlns:a16="http://schemas.microsoft.com/office/drawing/2014/main" id="{14C7A630-0511-8348-2DAE-77B157FA4324}"/>
              </a:ext>
              <a:ext uri="{C183D7F6-B498-43B3-948B-1728B52AA6E4}">
                <adec:decorative xmlns:adec="http://schemas.microsoft.com/office/drawing/2017/decorative" val="1"/>
              </a:ext>
            </a:extLst>
          </p:cNvPr>
          <p:cNvSpPr/>
          <p:nvPr/>
        </p:nvSpPr>
        <p:spPr>
          <a:xfrm>
            <a:off x="10269946" y="2704193"/>
            <a:ext cx="914400" cy="914400"/>
          </a:xfrm>
          <a:prstGeom prst="ellipse">
            <a:avLst/>
          </a:prstGeom>
          <a:noFill/>
          <a:ln w="57150">
            <a:solidFill>
              <a:srgbClr val="6C58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FF7CE36B-14DF-B806-3AC6-8B62AFC2CD20}"/>
              </a:ext>
              <a:ext uri="{C183D7F6-B498-43B3-948B-1728B52AA6E4}">
                <adec:decorative xmlns:adec="http://schemas.microsoft.com/office/drawing/2017/decorative" val="1"/>
              </a:ext>
            </a:extLst>
          </p:cNvPr>
          <p:cNvSpPr/>
          <p:nvPr/>
        </p:nvSpPr>
        <p:spPr>
          <a:xfrm>
            <a:off x="9332101" y="3752652"/>
            <a:ext cx="914400" cy="914400"/>
          </a:xfrm>
          <a:prstGeom prst="ellipse">
            <a:avLst/>
          </a:prstGeom>
          <a:noFill/>
          <a:ln w="57150">
            <a:solidFill>
              <a:srgbClr val="6C58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8385FE99-94B9-5F8D-84C6-8CF214F6D799}"/>
              </a:ext>
              <a:ext uri="{C183D7F6-B498-43B3-948B-1728B52AA6E4}">
                <adec:decorative xmlns:adec="http://schemas.microsoft.com/office/drawing/2017/decorative" val="1"/>
              </a:ext>
            </a:extLst>
          </p:cNvPr>
          <p:cNvSpPr/>
          <p:nvPr/>
        </p:nvSpPr>
        <p:spPr>
          <a:xfrm>
            <a:off x="8318090" y="2652923"/>
            <a:ext cx="914400" cy="914400"/>
          </a:xfrm>
          <a:prstGeom prst="ellipse">
            <a:avLst/>
          </a:prstGeom>
          <a:noFill/>
          <a:ln w="57150">
            <a:solidFill>
              <a:srgbClr val="6C58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955364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dirty="0">
                <a:solidFill>
                  <a:schemeClr val="tx1"/>
                </a:solidFill>
              </a:rPr>
              <a:t>Correlation bias</a:t>
            </a:r>
            <a:endParaRPr lang="en-GB" dirty="0">
              <a:solidFill>
                <a:schemeClr val="tx1"/>
              </a:solidFill>
            </a:endParaRPr>
          </a:p>
        </p:txBody>
      </p:sp>
      <p:sp>
        <p:nvSpPr>
          <p:cNvPr id="6" name="TextBox 5">
            <a:extLst>
              <a:ext uri="{FF2B5EF4-FFF2-40B4-BE49-F238E27FC236}">
                <a16:creationId xmlns:a16="http://schemas.microsoft.com/office/drawing/2014/main" id="{27A7A910-3F27-46CD-BBB5-7A21D8A19A6D}"/>
              </a:ext>
            </a:extLst>
          </p:cNvPr>
          <p:cNvSpPr txBox="1"/>
          <p:nvPr/>
        </p:nvSpPr>
        <p:spPr>
          <a:xfrm>
            <a:off x="255249" y="2091671"/>
            <a:ext cx="4946016" cy="4708981"/>
          </a:xfrm>
          <a:prstGeom prst="rect">
            <a:avLst/>
          </a:prstGeom>
          <a:noFill/>
        </p:spPr>
        <p:txBody>
          <a:bodyPr wrap="square" rtlCol="0">
            <a:spAutoFit/>
          </a:bodyPr>
          <a:lstStyle/>
          <a:p>
            <a:pPr algn="l"/>
            <a:r>
              <a:rPr lang="en-GB" sz="2000" dirty="0"/>
              <a:t>Another form of bias is </a:t>
            </a:r>
            <a:r>
              <a:rPr lang="en-GB" sz="2000" b="1" dirty="0"/>
              <a:t>correlation bias</a:t>
            </a:r>
            <a:r>
              <a:rPr lang="en-GB" sz="2000" dirty="0"/>
              <a:t>. </a:t>
            </a:r>
          </a:p>
          <a:p>
            <a:pPr algn="l"/>
            <a:endParaRPr lang="en-GB" sz="2000" dirty="0"/>
          </a:p>
          <a:p>
            <a:pPr algn="l"/>
            <a:r>
              <a:rPr lang="en-GB" sz="2000" dirty="0"/>
              <a:t>This is where there appears to be a </a:t>
            </a:r>
            <a:r>
              <a:rPr lang="en-GB" sz="2000" b="1" dirty="0"/>
              <a:t>relationship between two data items but they are not actually linked</a:t>
            </a:r>
            <a:r>
              <a:rPr lang="en-GB" sz="2000" dirty="0"/>
              <a:t>.</a:t>
            </a:r>
          </a:p>
          <a:p>
            <a:pPr algn="l"/>
            <a:endParaRPr lang="en-GB" sz="2000" dirty="0"/>
          </a:p>
          <a:p>
            <a:pPr algn="l"/>
            <a:r>
              <a:rPr lang="en-GB" sz="2000" dirty="0"/>
              <a:t>This example shows the divorce rate in Maine (USA) correlates with the amount of margarine eaten. </a:t>
            </a:r>
          </a:p>
          <a:p>
            <a:pPr algn="l"/>
            <a:endParaRPr lang="en-GB" sz="2000" dirty="0"/>
          </a:p>
          <a:p>
            <a:pPr algn="l"/>
            <a:r>
              <a:rPr lang="en-GB" sz="2000" dirty="0"/>
              <a:t>There is no link between divorce rates and amount of margarine eaten, there just happen to show the same pattern over this time period. </a:t>
            </a:r>
          </a:p>
          <a:p>
            <a:pPr algn="l"/>
            <a:endParaRPr lang="en-GB" sz="2000" dirty="0"/>
          </a:p>
        </p:txBody>
      </p:sp>
      <p:sp>
        <p:nvSpPr>
          <p:cNvPr id="7" name="TextBox 6">
            <a:extLst>
              <a:ext uri="{FF2B5EF4-FFF2-40B4-BE49-F238E27FC236}">
                <a16:creationId xmlns:a16="http://schemas.microsoft.com/office/drawing/2014/main" id="{4D065189-FB7B-DF0D-2BBD-4B9D27595179}"/>
              </a:ext>
            </a:extLst>
          </p:cNvPr>
          <p:cNvSpPr txBox="1"/>
          <p:nvPr/>
        </p:nvSpPr>
        <p:spPr>
          <a:xfrm>
            <a:off x="6096000" y="6492875"/>
            <a:ext cx="6096000" cy="307777"/>
          </a:xfrm>
          <a:prstGeom prst="rect">
            <a:avLst/>
          </a:prstGeom>
          <a:noFill/>
        </p:spPr>
        <p:txBody>
          <a:bodyPr wrap="square">
            <a:spAutoFit/>
          </a:bodyPr>
          <a:lstStyle/>
          <a:p>
            <a:pPr algn="r"/>
            <a:r>
              <a:rPr lang="en-GB" sz="1400" dirty="0">
                <a:hlinkClick r:id="rId3"/>
              </a:rPr>
              <a:t>https://www.tylervigen.com/spurious-correlations</a:t>
            </a:r>
            <a:r>
              <a:rPr lang="en-GB" sz="1400" dirty="0"/>
              <a:t> </a:t>
            </a:r>
          </a:p>
        </p:txBody>
      </p:sp>
      <p:sp>
        <p:nvSpPr>
          <p:cNvPr id="8" name="TextBox 7">
            <a:extLst>
              <a:ext uri="{FF2B5EF4-FFF2-40B4-BE49-F238E27FC236}">
                <a16:creationId xmlns:a16="http://schemas.microsoft.com/office/drawing/2014/main" id="{648A84D3-E80B-E1CF-1BB7-0CB826647755}"/>
              </a:ext>
            </a:extLst>
          </p:cNvPr>
          <p:cNvSpPr txBox="1"/>
          <p:nvPr/>
        </p:nvSpPr>
        <p:spPr>
          <a:xfrm>
            <a:off x="8347894" y="6266469"/>
            <a:ext cx="2703871" cy="276999"/>
          </a:xfrm>
          <a:prstGeom prst="rect">
            <a:avLst/>
          </a:prstGeom>
          <a:noFill/>
        </p:spPr>
        <p:txBody>
          <a:bodyPr wrap="square" rtlCol="0">
            <a:spAutoFit/>
          </a:bodyPr>
          <a:lstStyle/>
          <a:p>
            <a:r>
              <a:rPr lang="en-GB" sz="1200" dirty="0"/>
              <a:t>Image created by:</a:t>
            </a:r>
          </a:p>
        </p:txBody>
      </p:sp>
      <p:pic>
        <p:nvPicPr>
          <p:cNvPr id="5" name="Picture 4">
            <a:extLst>
              <a:ext uri="{FF2B5EF4-FFF2-40B4-BE49-F238E27FC236}">
                <a16:creationId xmlns:a16="http://schemas.microsoft.com/office/drawing/2014/main" id="{37825C79-25A0-A77F-8831-67A424629FB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096000" y="2632964"/>
            <a:ext cx="5720318" cy="2691228"/>
          </a:xfrm>
          <a:prstGeom prst="rect">
            <a:avLst/>
          </a:prstGeom>
        </p:spPr>
      </p:pic>
    </p:spTree>
    <p:extLst>
      <p:ext uri="{BB962C8B-B14F-4D97-AF65-F5344CB8AC3E}">
        <p14:creationId xmlns:p14="http://schemas.microsoft.com/office/powerpoint/2010/main" val="100093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F83DE-1C4E-AA1C-7BDE-B92D2402D152}"/>
              </a:ext>
            </a:extLst>
          </p:cNvPr>
          <p:cNvSpPr>
            <a:spLocks noGrp="1"/>
          </p:cNvSpPr>
          <p:nvPr>
            <p:ph type="title"/>
          </p:nvPr>
        </p:nvSpPr>
        <p:spPr/>
        <p:txBody>
          <a:bodyPr/>
          <a:lstStyle/>
          <a:p>
            <a:r>
              <a:rPr lang="en-GB" b="0" dirty="0"/>
              <a:t>Show me…</a:t>
            </a:r>
          </a:p>
        </p:txBody>
      </p:sp>
      <p:sp>
        <p:nvSpPr>
          <p:cNvPr id="3" name="Text Placeholder 2">
            <a:extLst>
              <a:ext uri="{FF2B5EF4-FFF2-40B4-BE49-F238E27FC236}">
                <a16:creationId xmlns:a16="http://schemas.microsoft.com/office/drawing/2014/main" id="{B8281D8D-4F2B-2915-B3E8-07D35540DCE3}"/>
              </a:ext>
            </a:extLst>
          </p:cNvPr>
          <p:cNvSpPr>
            <a:spLocks noGrp="1"/>
          </p:cNvSpPr>
          <p:nvPr>
            <p:ph type="body" sz="quarter" idx="13"/>
          </p:nvPr>
        </p:nvSpPr>
        <p:spPr>
          <a:xfrm>
            <a:off x="179439" y="1887896"/>
            <a:ext cx="8686800" cy="452181"/>
          </a:xfrm>
        </p:spPr>
        <p:txBody>
          <a:bodyPr>
            <a:normAutofit/>
          </a:bodyPr>
          <a:lstStyle/>
          <a:p>
            <a:pPr marL="0" indent="0">
              <a:buNone/>
            </a:pPr>
            <a:r>
              <a:rPr lang="en-GB" sz="2000" dirty="0"/>
              <a:t>Here are more examples of correlation bias</a:t>
            </a:r>
          </a:p>
        </p:txBody>
      </p:sp>
      <p:pic>
        <p:nvPicPr>
          <p:cNvPr id="5" name="Picture 4" descr="Graph showing as the average global temperature risings the number of pirates has gone down.">
            <a:extLst>
              <a:ext uri="{FF2B5EF4-FFF2-40B4-BE49-F238E27FC236}">
                <a16:creationId xmlns:a16="http://schemas.microsoft.com/office/drawing/2014/main" id="{F503861C-8AC4-FB14-5A63-97243E12213F}"/>
              </a:ext>
            </a:extLst>
          </p:cNvPr>
          <p:cNvPicPr>
            <a:picLocks noChangeAspect="1"/>
          </p:cNvPicPr>
          <p:nvPr/>
        </p:nvPicPr>
        <p:blipFill>
          <a:blip r:embed="rId2"/>
          <a:stretch>
            <a:fillRect/>
          </a:stretch>
        </p:blipFill>
        <p:spPr>
          <a:xfrm>
            <a:off x="292921" y="2713703"/>
            <a:ext cx="5388514" cy="3122519"/>
          </a:xfrm>
          <a:prstGeom prst="rect">
            <a:avLst/>
          </a:prstGeom>
        </p:spPr>
      </p:pic>
      <p:pic>
        <p:nvPicPr>
          <p:cNvPr id="1026" name="Picture 2" descr="Graph showing the ice cream consumption goes down the % of labour force unemployed also goes down.">
            <a:extLst>
              <a:ext uri="{FF2B5EF4-FFF2-40B4-BE49-F238E27FC236}">
                <a16:creationId xmlns:a16="http://schemas.microsoft.com/office/drawing/2014/main" id="{DA8B0081-0172-47D0-2175-AF432685314E}"/>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844266" y="2821858"/>
            <a:ext cx="6319788" cy="284152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4BCBF4-B7AB-B43A-D09E-1B48CED45F9C}"/>
              </a:ext>
            </a:extLst>
          </p:cNvPr>
          <p:cNvSpPr txBox="1"/>
          <p:nvPr/>
        </p:nvSpPr>
        <p:spPr>
          <a:xfrm>
            <a:off x="179439" y="5836222"/>
            <a:ext cx="6096000" cy="276999"/>
          </a:xfrm>
          <a:prstGeom prst="rect">
            <a:avLst/>
          </a:prstGeom>
          <a:noFill/>
        </p:spPr>
        <p:txBody>
          <a:bodyPr wrap="square">
            <a:spAutoFit/>
          </a:bodyPr>
          <a:lstStyle/>
          <a:p>
            <a:r>
              <a:rPr lang="en-GB" sz="1200" dirty="0">
                <a:hlinkClick r:id="rId4"/>
              </a:rPr>
              <a:t>https://commons.wikimedia.org/wiki/File:PiratesVsTemp(en).svg</a:t>
            </a:r>
            <a:r>
              <a:rPr lang="en-GB" sz="1200" dirty="0"/>
              <a:t> </a:t>
            </a:r>
          </a:p>
        </p:txBody>
      </p:sp>
      <p:sp>
        <p:nvSpPr>
          <p:cNvPr id="11" name="TextBox 10">
            <a:extLst>
              <a:ext uri="{FF2B5EF4-FFF2-40B4-BE49-F238E27FC236}">
                <a16:creationId xmlns:a16="http://schemas.microsoft.com/office/drawing/2014/main" id="{42CBFA29-5D85-88BD-FBEB-DC0CFD0B6B63}"/>
              </a:ext>
            </a:extLst>
          </p:cNvPr>
          <p:cNvSpPr txBox="1"/>
          <p:nvPr/>
        </p:nvSpPr>
        <p:spPr>
          <a:xfrm>
            <a:off x="6096000" y="5778122"/>
            <a:ext cx="6096000" cy="307777"/>
          </a:xfrm>
          <a:prstGeom prst="rect">
            <a:avLst/>
          </a:prstGeom>
          <a:noFill/>
        </p:spPr>
        <p:txBody>
          <a:bodyPr wrap="square">
            <a:spAutoFit/>
          </a:bodyPr>
          <a:lstStyle/>
          <a:p>
            <a:pPr algn="r"/>
            <a:r>
              <a:rPr lang="en-GB" sz="1400" dirty="0">
                <a:hlinkClick r:id="rId5"/>
              </a:rPr>
              <a:t>https://coincidentalcorrels.wixsite.com/scotw/post/the-quarantine-fifteen</a:t>
            </a:r>
            <a:r>
              <a:rPr lang="en-GB" sz="1400" dirty="0"/>
              <a:t> </a:t>
            </a:r>
          </a:p>
        </p:txBody>
      </p:sp>
      <p:pic>
        <p:nvPicPr>
          <p:cNvPr id="12" name="Graphic 11" descr="Man in pirate attire">
            <a:extLst>
              <a:ext uri="{FF2B5EF4-FFF2-40B4-BE49-F238E27FC236}">
                <a16:creationId xmlns:a16="http://schemas.microsoft.com/office/drawing/2014/main" id="{7EE8BDEA-F886-5D8E-E8F3-4995910D275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flipH="1">
            <a:off x="4709314" y="4454013"/>
            <a:ext cx="811651" cy="1137590"/>
          </a:xfrm>
          <a:prstGeom prst="rect">
            <a:avLst/>
          </a:prstGeom>
        </p:spPr>
      </p:pic>
    </p:spTree>
    <p:extLst>
      <p:ext uri="{BB962C8B-B14F-4D97-AF65-F5344CB8AC3E}">
        <p14:creationId xmlns:p14="http://schemas.microsoft.com/office/powerpoint/2010/main" val="556482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dirty="0">
                <a:solidFill>
                  <a:schemeClr val="tx1"/>
                </a:solidFill>
              </a:rPr>
              <a:t>How to mitigate bias</a:t>
            </a:r>
            <a:endParaRPr lang="en-GB" dirty="0">
              <a:solidFill>
                <a:schemeClr val="tx1"/>
              </a:solidFill>
            </a:endParaRPr>
          </a:p>
        </p:txBody>
      </p:sp>
      <p:sp>
        <p:nvSpPr>
          <p:cNvPr id="3" name="TextBox 2">
            <a:extLst>
              <a:ext uri="{FF2B5EF4-FFF2-40B4-BE49-F238E27FC236}">
                <a16:creationId xmlns:a16="http://schemas.microsoft.com/office/drawing/2014/main" id="{7EF2BBCD-2DC4-0178-24DF-FAAA9A5F4749}"/>
              </a:ext>
            </a:extLst>
          </p:cNvPr>
          <p:cNvSpPr txBox="1"/>
          <p:nvPr/>
        </p:nvSpPr>
        <p:spPr>
          <a:xfrm>
            <a:off x="2025445" y="3018502"/>
            <a:ext cx="9252155" cy="461665"/>
          </a:xfrm>
          <a:prstGeom prst="rect">
            <a:avLst/>
          </a:prstGeom>
          <a:noFill/>
        </p:spPr>
        <p:txBody>
          <a:bodyPr wrap="square" rtlCol="0">
            <a:spAutoFit/>
          </a:bodyPr>
          <a:lstStyle/>
          <a:p>
            <a:r>
              <a:rPr lang="en-GB" sz="2400" b="1" dirty="0"/>
              <a:t>Review findings </a:t>
            </a:r>
            <a:r>
              <a:rPr lang="en-GB" sz="2400" dirty="0"/>
              <a:t>with team members and subject matter experts</a:t>
            </a:r>
          </a:p>
        </p:txBody>
      </p:sp>
      <p:sp>
        <p:nvSpPr>
          <p:cNvPr id="8" name="TextBox 7">
            <a:extLst>
              <a:ext uri="{FF2B5EF4-FFF2-40B4-BE49-F238E27FC236}">
                <a16:creationId xmlns:a16="http://schemas.microsoft.com/office/drawing/2014/main" id="{7EC0B13F-4F84-645C-C487-18CD622810C8}"/>
              </a:ext>
            </a:extLst>
          </p:cNvPr>
          <p:cNvSpPr txBox="1"/>
          <p:nvPr/>
        </p:nvSpPr>
        <p:spPr>
          <a:xfrm>
            <a:off x="2025444" y="4546422"/>
            <a:ext cx="9328354" cy="461665"/>
          </a:xfrm>
          <a:prstGeom prst="rect">
            <a:avLst/>
          </a:prstGeom>
          <a:noFill/>
        </p:spPr>
        <p:txBody>
          <a:bodyPr wrap="square" rtlCol="0">
            <a:spAutoFit/>
          </a:bodyPr>
          <a:lstStyle/>
          <a:p>
            <a:pPr lvl="0"/>
            <a:r>
              <a:rPr lang="en-US" sz="2400" b="0" i="0" dirty="0">
                <a:effectLst/>
                <a:latin typeface="+mn-lt"/>
              </a:rPr>
              <a:t>Include </a:t>
            </a:r>
            <a:r>
              <a:rPr lang="en-US" sz="2400" b="1" i="0" dirty="0">
                <a:effectLst/>
                <a:latin typeface="+mn-lt"/>
              </a:rPr>
              <a:t>multiple data sources </a:t>
            </a:r>
            <a:r>
              <a:rPr lang="en-US" sz="2400" b="0" i="0" dirty="0">
                <a:effectLst/>
                <a:latin typeface="+mn-lt"/>
              </a:rPr>
              <a:t>from as many providers </a:t>
            </a:r>
            <a:r>
              <a:rPr lang="en-US" sz="2400" dirty="0"/>
              <a:t>as</a:t>
            </a:r>
            <a:r>
              <a:rPr lang="en-US" sz="2400" b="0" i="0" dirty="0">
                <a:effectLst/>
                <a:latin typeface="+mn-lt"/>
              </a:rPr>
              <a:t> possible</a:t>
            </a:r>
            <a:endParaRPr lang="en-GB" sz="2400" b="0" dirty="0">
              <a:latin typeface="+mn-lt"/>
            </a:endParaRPr>
          </a:p>
        </p:txBody>
      </p:sp>
      <p:sp>
        <p:nvSpPr>
          <p:cNvPr id="9" name="TextBox 8">
            <a:extLst>
              <a:ext uri="{FF2B5EF4-FFF2-40B4-BE49-F238E27FC236}">
                <a16:creationId xmlns:a16="http://schemas.microsoft.com/office/drawing/2014/main" id="{826827D0-C832-DC1E-0063-39EA4F847259}"/>
              </a:ext>
            </a:extLst>
          </p:cNvPr>
          <p:cNvSpPr txBox="1"/>
          <p:nvPr/>
        </p:nvSpPr>
        <p:spPr>
          <a:xfrm>
            <a:off x="2025444" y="5976794"/>
            <a:ext cx="9328355" cy="461665"/>
          </a:xfrm>
          <a:prstGeom prst="rect">
            <a:avLst/>
          </a:prstGeom>
          <a:noFill/>
        </p:spPr>
        <p:txBody>
          <a:bodyPr wrap="square" rtlCol="0">
            <a:spAutoFit/>
          </a:bodyPr>
          <a:lstStyle/>
          <a:p>
            <a:pPr lvl="0"/>
            <a:r>
              <a:rPr lang="en-US" sz="2400" dirty="0"/>
              <a:t>Have </a:t>
            </a:r>
            <a:r>
              <a:rPr lang="en-US" sz="2400" b="1" dirty="0"/>
              <a:t>multiple people with differing backgrounds </a:t>
            </a:r>
            <a:r>
              <a:rPr lang="en-US" sz="2400" dirty="0"/>
              <a:t>involved in the project</a:t>
            </a:r>
            <a:endParaRPr lang="en-GB" sz="2400" dirty="0"/>
          </a:p>
        </p:txBody>
      </p:sp>
      <p:pic>
        <p:nvPicPr>
          <p:cNvPr id="5" name="Graphic 4" descr="Classroom with solid fill">
            <a:extLst>
              <a:ext uri="{FF2B5EF4-FFF2-40B4-BE49-F238E27FC236}">
                <a16:creationId xmlns:a16="http://schemas.microsoft.com/office/drawing/2014/main" id="{891350AA-E783-874B-7C39-167D1AD7E2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838200" y="2769926"/>
            <a:ext cx="958816" cy="958816"/>
          </a:xfrm>
          <a:prstGeom prst="rect">
            <a:avLst/>
          </a:prstGeom>
        </p:spPr>
      </p:pic>
      <p:pic>
        <p:nvPicPr>
          <p:cNvPr id="10" name="Graphic 9" descr="Circles with arrows with solid fill">
            <a:extLst>
              <a:ext uri="{FF2B5EF4-FFF2-40B4-BE49-F238E27FC236}">
                <a16:creationId xmlns:a16="http://schemas.microsoft.com/office/drawing/2014/main" id="{18BFE4F7-C41C-59E9-ABF0-1286339817A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38200" y="4228186"/>
            <a:ext cx="958816" cy="958816"/>
          </a:xfrm>
          <a:prstGeom prst="rect">
            <a:avLst/>
          </a:prstGeom>
        </p:spPr>
      </p:pic>
      <p:pic>
        <p:nvPicPr>
          <p:cNvPr id="11" name="Graphic 10" descr="Group success outline">
            <a:extLst>
              <a:ext uri="{FF2B5EF4-FFF2-40B4-BE49-F238E27FC236}">
                <a16:creationId xmlns:a16="http://schemas.microsoft.com/office/drawing/2014/main" id="{30404B69-8B9E-A9C5-CC5D-46B44730748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838201" y="5651481"/>
            <a:ext cx="958816" cy="958816"/>
          </a:xfrm>
          <a:prstGeom prst="rect">
            <a:avLst/>
          </a:prstGeom>
        </p:spPr>
      </p:pic>
      <p:sp>
        <p:nvSpPr>
          <p:cNvPr id="12" name="TextBox 11">
            <a:extLst>
              <a:ext uri="{FF2B5EF4-FFF2-40B4-BE49-F238E27FC236}">
                <a16:creationId xmlns:a16="http://schemas.microsoft.com/office/drawing/2014/main" id="{31E9A87D-DEAA-3914-D5A3-36A930799C05}"/>
              </a:ext>
            </a:extLst>
          </p:cNvPr>
          <p:cNvSpPr txBox="1"/>
          <p:nvPr/>
        </p:nvSpPr>
        <p:spPr>
          <a:xfrm>
            <a:off x="324465" y="1820191"/>
            <a:ext cx="10609006" cy="769441"/>
          </a:xfrm>
          <a:prstGeom prst="rect">
            <a:avLst/>
          </a:prstGeom>
          <a:noFill/>
        </p:spPr>
        <p:txBody>
          <a:bodyPr wrap="square">
            <a:spAutoFit/>
          </a:bodyPr>
          <a:lstStyle/>
          <a:p>
            <a:r>
              <a:rPr lang="en-US" sz="2200" b="0" i="0" dirty="0">
                <a:effectLst/>
              </a:rPr>
              <a:t>One of the best ways to avoid bias is </a:t>
            </a:r>
            <a:r>
              <a:rPr lang="en-US" sz="2200" i="0" dirty="0">
                <a:effectLst/>
              </a:rPr>
              <a:t>to </a:t>
            </a:r>
            <a:r>
              <a:rPr lang="en-US" sz="2200" b="1" i="0" dirty="0">
                <a:effectLst/>
              </a:rPr>
              <a:t>make data science a team sport </a:t>
            </a:r>
            <a:r>
              <a:rPr lang="en-US" sz="2200" b="0" i="0" dirty="0">
                <a:effectLst/>
              </a:rPr>
              <a:t>and to have a diverse team. Also, you should,</a:t>
            </a:r>
            <a:endParaRPr lang="en-GB" sz="2200" dirty="0"/>
          </a:p>
        </p:txBody>
      </p:sp>
    </p:spTree>
    <p:extLst>
      <p:ext uri="{BB962C8B-B14F-4D97-AF65-F5344CB8AC3E}">
        <p14:creationId xmlns:p14="http://schemas.microsoft.com/office/powerpoint/2010/main" val="3221852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BB617B76-AF97-EC24-9545-B680D99C4F6C}"/>
              </a:ext>
            </a:extLst>
          </p:cNvPr>
          <p:cNvSpPr/>
          <p:nvPr/>
        </p:nvSpPr>
        <p:spPr>
          <a:xfrm>
            <a:off x="838200" y="2389239"/>
            <a:ext cx="6101628" cy="4371996"/>
          </a:xfrm>
          <a:prstGeom prst="ellipse">
            <a:avLst/>
          </a:prstGeom>
          <a:noFill/>
          <a:ln w="57150">
            <a:solidFill>
              <a:srgbClr val="6A9CA1"/>
            </a:solidFill>
          </a:ln>
        </p:spPr>
        <p:style>
          <a:lnRef idx="2">
            <a:schemeClr val="accent1"/>
          </a:lnRef>
          <a:fillRef idx="1">
            <a:schemeClr val="lt1"/>
          </a:fillRef>
          <a:effectRef idx="0">
            <a:schemeClr val="accent1"/>
          </a:effectRef>
          <a:fontRef idx="minor">
            <a:schemeClr val="dk1"/>
          </a:fontRef>
        </p:style>
        <p:txBody>
          <a:bodyPr rtlCol="0" anchor="t"/>
          <a:lstStyle/>
          <a:p>
            <a:r>
              <a:rPr lang="en-GB" sz="2000" b="1" dirty="0"/>
              <a:t>Data Ethics</a:t>
            </a:r>
          </a:p>
          <a:p>
            <a:r>
              <a:rPr lang="en-GB" sz="1600" dirty="0">
                <a:cs typeface="Times New Roman" panose="02020603050405020304" pitchFamily="18" charset="0"/>
              </a:rPr>
              <a:t>“B</a:t>
            </a:r>
            <a:r>
              <a:rPr lang="en-US" sz="1600" dirty="0"/>
              <a:t>ranch of ethics that looks </a:t>
            </a:r>
          </a:p>
          <a:p>
            <a:r>
              <a:rPr lang="en-US" sz="1600" dirty="0"/>
              <a:t>at the moral questions</a:t>
            </a:r>
          </a:p>
          <a:p>
            <a:r>
              <a:rPr lang="en-US" sz="1600" dirty="0"/>
              <a:t> related to data”</a:t>
            </a:r>
          </a:p>
          <a:p>
            <a:pPr algn="ctr"/>
            <a:endParaRPr lang="en-GB" sz="2800" b="1" dirty="0"/>
          </a:p>
        </p:txBody>
      </p:sp>
      <p:sp>
        <p:nvSpPr>
          <p:cNvPr id="2" name="Title 1">
            <a:extLst>
              <a:ext uri="{FF2B5EF4-FFF2-40B4-BE49-F238E27FC236}">
                <a16:creationId xmlns:a16="http://schemas.microsoft.com/office/drawing/2014/main" id="{D9152546-CC56-CB66-3507-D640AA2C8014}"/>
              </a:ext>
            </a:extLst>
          </p:cNvPr>
          <p:cNvSpPr>
            <a:spLocks noGrp="1"/>
          </p:cNvSpPr>
          <p:nvPr>
            <p:ph type="title"/>
          </p:nvPr>
        </p:nvSpPr>
        <p:spPr/>
        <p:txBody>
          <a:bodyPr/>
          <a:lstStyle/>
          <a:p>
            <a:r>
              <a:rPr lang="en-GB" dirty="0">
                <a:solidFill>
                  <a:schemeClr val="tx1"/>
                </a:solidFill>
              </a:rPr>
              <a:t>Ethics vs. bias</a:t>
            </a:r>
          </a:p>
        </p:txBody>
      </p:sp>
      <p:sp>
        <p:nvSpPr>
          <p:cNvPr id="6" name="Oval 5">
            <a:extLst>
              <a:ext uri="{FF2B5EF4-FFF2-40B4-BE49-F238E27FC236}">
                <a16:creationId xmlns:a16="http://schemas.microsoft.com/office/drawing/2014/main" id="{E872F238-70CD-538F-15DB-228D550054FE}"/>
              </a:ext>
            </a:extLst>
          </p:cNvPr>
          <p:cNvSpPr/>
          <p:nvPr/>
        </p:nvSpPr>
        <p:spPr>
          <a:xfrm>
            <a:off x="4549395" y="2408901"/>
            <a:ext cx="6521729" cy="4371997"/>
          </a:xfrm>
          <a:prstGeom prst="ellipse">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GB" sz="2000" b="1" dirty="0">
                <a:solidFill>
                  <a:schemeClr val="tx1"/>
                </a:solidFill>
              </a:rPr>
              <a:t>Data Bias</a:t>
            </a:r>
          </a:p>
          <a:p>
            <a:pPr algn="r"/>
            <a:r>
              <a:rPr lang="en-US" sz="1600" dirty="0">
                <a:solidFill>
                  <a:schemeClr val="tx1"/>
                </a:solidFill>
              </a:rPr>
              <a:t>“To prejudice for or against </a:t>
            </a:r>
          </a:p>
          <a:p>
            <a:pPr algn="r"/>
            <a:r>
              <a:rPr lang="en-US" sz="1600" dirty="0">
                <a:solidFill>
                  <a:schemeClr val="tx1"/>
                </a:solidFill>
              </a:rPr>
              <a:t>one person or group</a:t>
            </a:r>
          </a:p>
          <a:p>
            <a:pPr algn="r"/>
            <a:r>
              <a:rPr lang="en-US" sz="1600" dirty="0">
                <a:solidFill>
                  <a:schemeClr val="tx1"/>
                </a:solidFill>
              </a:rPr>
              <a:t> when using data”</a:t>
            </a:r>
          </a:p>
        </p:txBody>
      </p:sp>
      <p:sp>
        <p:nvSpPr>
          <p:cNvPr id="8" name="TextBox 7">
            <a:extLst>
              <a:ext uri="{FF2B5EF4-FFF2-40B4-BE49-F238E27FC236}">
                <a16:creationId xmlns:a16="http://schemas.microsoft.com/office/drawing/2014/main" id="{E808E0A0-27CC-B1B4-84C0-4BA7AC27BEBB}"/>
              </a:ext>
            </a:extLst>
          </p:cNvPr>
          <p:cNvSpPr txBox="1"/>
          <p:nvPr/>
        </p:nvSpPr>
        <p:spPr>
          <a:xfrm>
            <a:off x="186813" y="1749600"/>
            <a:ext cx="8209935" cy="400110"/>
          </a:xfrm>
          <a:prstGeom prst="rect">
            <a:avLst/>
          </a:prstGeom>
          <a:noFill/>
        </p:spPr>
        <p:txBody>
          <a:bodyPr wrap="square" rtlCol="0">
            <a:spAutoFit/>
          </a:bodyPr>
          <a:lstStyle/>
          <a:p>
            <a:r>
              <a:rPr lang="en-GB" sz="2000" dirty="0"/>
              <a:t>Data ethics and bias can cause similar issues but are not the same thing.</a:t>
            </a:r>
          </a:p>
        </p:txBody>
      </p:sp>
      <p:pic>
        <p:nvPicPr>
          <p:cNvPr id="12" name="Picture 11">
            <a:extLst>
              <a:ext uri="{FF2B5EF4-FFF2-40B4-BE49-F238E27FC236}">
                <a16:creationId xmlns:a16="http://schemas.microsoft.com/office/drawing/2014/main" id="{B4385B63-C1AC-97CE-9EAA-ED8E2EF0762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729951" y="4714679"/>
            <a:ext cx="1542557" cy="1148348"/>
          </a:xfrm>
          <a:prstGeom prst="rect">
            <a:avLst/>
          </a:prstGeom>
        </p:spPr>
      </p:pic>
      <p:pic>
        <p:nvPicPr>
          <p:cNvPr id="14" name="Picture 13" descr="Money under the table">
            <a:extLst>
              <a:ext uri="{FF2B5EF4-FFF2-40B4-BE49-F238E27FC236}">
                <a16:creationId xmlns:a16="http://schemas.microsoft.com/office/drawing/2014/main" id="{C022A353-E2AF-7211-A019-737CF1C703B6}"/>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320946" y="4542502"/>
            <a:ext cx="1548404" cy="1310693"/>
          </a:xfrm>
          <a:prstGeom prst="roundRect">
            <a:avLst/>
          </a:prstGeom>
        </p:spPr>
      </p:pic>
      <p:pic>
        <p:nvPicPr>
          <p:cNvPr id="15" name="Picture 14" descr="CCTV camera">
            <a:extLst>
              <a:ext uri="{FF2B5EF4-FFF2-40B4-BE49-F238E27FC236}">
                <a16:creationId xmlns:a16="http://schemas.microsoft.com/office/drawing/2014/main" id="{29DD3543-FFD2-36E9-74E7-0BA0AE8A286E}"/>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376506" y="4047681"/>
            <a:ext cx="1207640" cy="1107628"/>
          </a:xfrm>
          <a:prstGeom prst="roundRect">
            <a:avLst/>
          </a:prstGeom>
        </p:spPr>
      </p:pic>
    </p:spTree>
    <p:extLst>
      <p:ext uri="{BB962C8B-B14F-4D97-AF65-F5344CB8AC3E}">
        <p14:creationId xmlns:p14="http://schemas.microsoft.com/office/powerpoint/2010/main" val="8356303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dirty="0">
                <a:solidFill>
                  <a:schemeClr val="tx1"/>
                </a:solidFill>
              </a:rPr>
              <a:t>Next steps</a:t>
            </a:r>
            <a:endParaRPr lang="en-GB" dirty="0">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xx </a:t>
            </a:r>
          </a:p>
          <a:p>
            <a:pPr marL="0" indent="0" algn="ctr">
              <a:buNone/>
            </a:pPr>
            <a:r>
              <a:rPr lang="en-GB" sz="3600" dirty="0"/>
              <a:t>in </a:t>
            </a:r>
            <a:r>
              <a:rPr lang="en-GB" sz="3600" b="1" dirty="0"/>
              <a:t>section x </a:t>
            </a:r>
            <a:r>
              <a:rPr lang="en-GB" sz="3600" dirty="0"/>
              <a:t>of the </a:t>
            </a:r>
          </a:p>
          <a:p>
            <a:pPr marL="0" indent="0" algn="ctr">
              <a:buNone/>
            </a:pPr>
            <a:r>
              <a:rPr lang="en-GB" sz="3600" dirty="0"/>
              <a:t>‘Causes &amp; impacts of </a:t>
            </a:r>
            <a:r>
              <a:rPr lang="en-GB" sz="3600" dirty="0" err="1"/>
              <a:t>bias’</a:t>
            </a:r>
            <a:r>
              <a:rPr lang="en-GB" sz="3600" dirty="0"/>
              <a:t> workbook.</a:t>
            </a: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1894702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4A5D-F656-493D-B36B-DD86FC9B1E3E}"/>
              </a:ext>
            </a:extLst>
          </p:cNvPr>
          <p:cNvSpPr>
            <a:spLocks noGrp="1"/>
          </p:cNvSpPr>
          <p:nvPr>
            <p:ph type="title"/>
          </p:nvPr>
        </p:nvSpPr>
        <p:spPr/>
        <p:txBody>
          <a:bodyPr/>
          <a:lstStyle/>
          <a:p>
            <a:r>
              <a:rPr lang="en-US">
                <a:solidFill>
                  <a:schemeClr val="tx1"/>
                </a:solidFill>
              </a:rPr>
              <a:t>Learning checklist</a:t>
            </a:r>
            <a:endParaRPr lang="en-GB">
              <a:solidFill>
                <a:schemeClr val="tx1"/>
              </a:solidFill>
            </a:endParaRPr>
          </a:p>
        </p:txBody>
      </p:sp>
      <p:graphicFrame>
        <p:nvGraphicFramePr>
          <p:cNvPr id="6" name="Table 5">
            <a:extLst>
              <a:ext uri="{FF2B5EF4-FFF2-40B4-BE49-F238E27FC236}">
                <a16:creationId xmlns:a16="http://schemas.microsoft.com/office/drawing/2014/main" id="{5C877A67-5EEF-4642-95EC-7141C857491C}"/>
              </a:ext>
            </a:extLst>
          </p:cNvPr>
          <p:cNvGraphicFramePr>
            <a:graphicFrameLocks noGrp="1"/>
          </p:cNvGraphicFramePr>
          <p:nvPr>
            <p:extLst>
              <p:ext uri="{D42A27DB-BD31-4B8C-83A1-F6EECF244321}">
                <p14:modId xmlns:p14="http://schemas.microsoft.com/office/powerpoint/2010/main" val="3377196539"/>
              </p:ext>
            </p:extLst>
          </p:nvPr>
        </p:nvGraphicFramePr>
        <p:xfrm>
          <a:off x="491614" y="1986751"/>
          <a:ext cx="11464412" cy="4239556"/>
        </p:xfrm>
        <a:graphic>
          <a:graphicData uri="http://schemas.openxmlformats.org/drawingml/2006/table">
            <a:tbl>
              <a:tblPr/>
              <a:tblGrid>
                <a:gridCol w="11464412">
                  <a:extLst>
                    <a:ext uri="{9D8B030D-6E8A-4147-A177-3AD203B41FA5}">
                      <a16:colId xmlns:a16="http://schemas.microsoft.com/office/drawing/2014/main" val="2327535807"/>
                    </a:ext>
                  </a:extLst>
                </a:gridCol>
              </a:tblGrid>
              <a:tr h="4239556">
                <a:tc>
                  <a:txBody>
                    <a:bodyPr/>
                    <a:lstStyle/>
                    <a:p>
                      <a:r>
                        <a:rPr lang="en-US" sz="2800" kern="1200" dirty="0">
                          <a:solidFill>
                            <a:schemeClr val="tx1"/>
                          </a:solidFill>
                          <a:latin typeface="+mn-lt"/>
                          <a:ea typeface="+mn-ea"/>
                          <a:cs typeface="+mn-cs"/>
                        </a:rPr>
                        <a:t>I can </a:t>
                      </a:r>
                      <a:r>
                        <a:rPr lang="en-US" sz="2800" i="1" kern="1200" dirty="0">
                          <a:solidFill>
                            <a:schemeClr val="tx1"/>
                          </a:solidFill>
                          <a:latin typeface="+mn-lt"/>
                          <a:ea typeface="+mn-ea"/>
                          <a:cs typeface="+mn-cs"/>
                        </a:rPr>
                        <a:t>explain</a:t>
                      </a:r>
                      <a:r>
                        <a:rPr lang="en-US" sz="2800" kern="1200" dirty="0">
                          <a:solidFill>
                            <a:schemeClr val="tx1"/>
                          </a:solidFill>
                          <a:latin typeface="+mn-lt"/>
                          <a:ea typeface="+mn-ea"/>
                          <a:cs typeface="+mn-cs"/>
                        </a:rPr>
                        <a:t> </a:t>
                      </a:r>
                      <a:r>
                        <a:rPr lang="en-GB" sz="2800" kern="1200" dirty="0">
                          <a:solidFill>
                            <a:schemeClr val="tx1"/>
                          </a:solidFill>
                          <a:latin typeface="+mn-lt"/>
                          <a:ea typeface="+mn-ea"/>
                          <a:cs typeface="+mn-cs"/>
                        </a:rPr>
                        <a:t>what is meant by data bias</a:t>
                      </a:r>
                    </a:p>
                    <a:p>
                      <a:endParaRPr lang="en-GB" sz="2800" kern="1200" dirty="0">
                        <a:solidFill>
                          <a:schemeClr val="tx1"/>
                        </a:solidFill>
                        <a:latin typeface="+mn-lt"/>
                        <a:ea typeface="+mn-ea"/>
                        <a:cs typeface="+mn-cs"/>
                      </a:endParaRPr>
                    </a:p>
                    <a:p>
                      <a:r>
                        <a:rPr lang="en-GB" sz="2800" kern="1200" dirty="0">
                          <a:solidFill>
                            <a:schemeClr val="tx1"/>
                          </a:solidFill>
                          <a:latin typeface="+mn-lt"/>
                          <a:ea typeface="+mn-ea"/>
                          <a:cs typeface="+mn-cs"/>
                        </a:rPr>
                        <a:t>I can </a:t>
                      </a:r>
                      <a:r>
                        <a:rPr lang="en-GB" sz="2800" i="1" kern="1200" dirty="0">
                          <a:solidFill>
                            <a:schemeClr val="tx1"/>
                          </a:solidFill>
                          <a:latin typeface="+mn-lt"/>
                          <a:ea typeface="+mn-ea"/>
                          <a:cs typeface="+mn-cs"/>
                        </a:rPr>
                        <a:t>explain</a:t>
                      </a:r>
                      <a:r>
                        <a:rPr lang="en-GB" sz="2800" i="0" kern="1200" dirty="0">
                          <a:solidFill>
                            <a:schemeClr val="tx1"/>
                          </a:solidFill>
                          <a:latin typeface="+mn-lt"/>
                          <a:ea typeface="+mn-ea"/>
                          <a:cs typeface="+mn-cs"/>
                        </a:rPr>
                        <a:t> what can cause </a:t>
                      </a:r>
                      <a:r>
                        <a:rPr lang="en-GB" sz="2800" i="0" kern="1200">
                          <a:solidFill>
                            <a:schemeClr val="tx1"/>
                          </a:solidFill>
                          <a:latin typeface="+mn-lt"/>
                          <a:ea typeface="+mn-ea"/>
                          <a:cs typeface="+mn-cs"/>
                        </a:rPr>
                        <a:t>and impact </a:t>
                      </a:r>
                      <a:r>
                        <a:rPr lang="en-GB" sz="2800" i="0" kern="1200" dirty="0">
                          <a:solidFill>
                            <a:schemeClr val="tx1"/>
                          </a:solidFill>
                          <a:latin typeface="+mn-lt"/>
                          <a:ea typeface="+mn-ea"/>
                          <a:cs typeface="+mn-cs"/>
                        </a:rPr>
                        <a:t>data bias</a:t>
                      </a:r>
                      <a:endParaRPr lang="en-GB" sz="2800" kern="1200" dirty="0">
                        <a:solidFill>
                          <a:schemeClr val="tx1"/>
                        </a:solidFill>
                        <a:latin typeface="+mn-lt"/>
                        <a:ea typeface="+mn-ea"/>
                        <a:cs typeface="+mn-cs"/>
                      </a:endParaRPr>
                    </a:p>
                    <a:p>
                      <a:endParaRPr lang="en-GB" sz="2800" kern="1200" dirty="0">
                        <a:solidFill>
                          <a:schemeClr val="tx1"/>
                        </a:solidFill>
                        <a:latin typeface="+mn-lt"/>
                        <a:ea typeface="+mn-ea"/>
                        <a:cs typeface="+mn-cs"/>
                      </a:endParaRPr>
                    </a:p>
                    <a:p>
                      <a:r>
                        <a:rPr lang="en-GB" sz="2800" kern="1200" dirty="0">
                          <a:solidFill>
                            <a:schemeClr val="tx1"/>
                          </a:solidFill>
                          <a:latin typeface="+mn-lt"/>
                          <a:ea typeface="+mn-ea"/>
                          <a:cs typeface="+mn-cs"/>
                        </a:rPr>
                        <a:t>I can </a:t>
                      </a:r>
                      <a:r>
                        <a:rPr lang="en-GB" sz="2800" i="1" kern="1200" dirty="0">
                          <a:solidFill>
                            <a:schemeClr val="tx1"/>
                          </a:solidFill>
                          <a:latin typeface="+mn-lt"/>
                          <a:ea typeface="+mn-ea"/>
                          <a:cs typeface="+mn-cs"/>
                        </a:rPr>
                        <a:t>explain</a:t>
                      </a:r>
                      <a:r>
                        <a:rPr lang="en-GB" sz="2800" i="0" kern="1200" dirty="0">
                          <a:solidFill>
                            <a:schemeClr val="tx1"/>
                          </a:solidFill>
                          <a:latin typeface="+mn-lt"/>
                          <a:ea typeface="+mn-ea"/>
                          <a:cs typeface="+mn-cs"/>
                        </a:rPr>
                        <a:t> how to mitigate against data bias</a:t>
                      </a:r>
                      <a:endParaRPr lang="en-GB" sz="2800" kern="1200" dirty="0">
                        <a:solidFill>
                          <a:schemeClr val="tx1"/>
                        </a:solidFill>
                        <a:latin typeface="+mn-lt"/>
                        <a:ea typeface="+mn-ea"/>
                        <a:cs typeface="+mn-cs"/>
                      </a:endParaRPr>
                    </a:p>
                  </a:txBody>
                  <a:tcPr anchor="ctr">
                    <a:lnL>
                      <a:noFill/>
                    </a:lnL>
                    <a:lnR>
                      <a:noFill/>
                    </a:lnR>
                    <a:lnT>
                      <a:noFill/>
                    </a:lnT>
                    <a:lnB>
                      <a:noFill/>
                    </a:lnB>
                  </a:tcPr>
                </a:tc>
                <a:extLst>
                  <a:ext uri="{0D108BD9-81ED-4DB2-BD59-A6C34878D82A}">
                    <a16:rowId xmlns:a16="http://schemas.microsoft.com/office/drawing/2014/main" val="2964498260"/>
                  </a:ext>
                </a:extLst>
              </a:tr>
            </a:tbl>
          </a:graphicData>
        </a:graphic>
      </p:graphicFrame>
    </p:spTree>
    <p:extLst>
      <p:ext uri="{BB962C8B-B14F-4D97-AF65-F5344CB8AC3E}">
        <p14:creationId xmlns:p14="http://schemas.microsoft.com/office/powerpoint/2010/main" val="30187140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How you can use this lesson</a:t>
            </a:r>
            <a:endParaRPr lang="en-GB">
              <a:solidFill>
                <a:schemeClr val="tx1"/>
              </a:solidFill>
            </a:endParaRPr>
          </a:p>
        </p:txBody>
      </p:sp>
      <p:sp>
        <p:nvSpPr>
          <p:cNvPr id="3" name="Content Placeholder 2">
            <a:extLst>
              <a:ext uri="{FF2B5EF4-FFF2-40B4-BE49-F238E27FC236}">
                <a16:creationId xmlns:a16="http://schemas.microsoft.com/office/drawing/2014/main" id="{2F223C89-4329-452C-A897-296AF15B4AE7}"/>
              </a:ext>
            </a:extLst>
          </p:cNvPr>
          <p:cNvSpPr>
            <a:spLocks noGrp="1"/>
          </p:cNvSpPr>
          <p:nvPr>
            <p:ph idx="4294967295"/>
          </p:nvPr>
        </p:nvSpPr>
        <p:spPr>
          <a:xfrm>
            <a:off x="303314" y="4824975"/>
            <a:ext cx="10734675" cy="457313"/>
          </a:xfrm>
        </p:spPr>
        <p:txBody>
          <a:bodyPr>
            <a:normAutofit/>
          </a:bodyPr>
          <a:lstStyle/>
          <a:p>
            <a:pPr marL="0" indent="0" algn="l">
              <a:buNone/>
            </a:pPr>
            <a:r>
              <a:rPr lang="en-US" sz="1600"/>
              <a:t>© 2022. This work is licensed under a </a:t>
            </a:r>
            <a:r>
              <a:rPr lang="en-US" sz="1600" b="0" i="1" u="none" strike="noStrike">
                <a:solidFill>
                  <a:srgbClr val="049CCF"/>
                </a:solidFill>
                <a:effectLst/>
                <a:latin typeface="source sans pro" panose="020B0604020202020204" pitchFamily="34" charset="0"/>
                <a:hlinkClick r:id="rId2"/>
              </a:rPr>
              <a:t>CC BY-NC-SA 4.0 license</a:t>
            </a:r>
            <a:r>
              <a:rPr lang="en-US" sz="1600" b="0" i="1">
                <a:solidFill>
                  <a:srgbClr val="464646"/>
                </a:solidFill>
                <a:effectLst/>
                <a:latin typeface="source sans pro" panose="020B0604020202020204" pitchFamily="34" charset="0"/>
              </a:rPr>
              <a:t>. </a:t>
            </a:r>
            <a:endParaRPr lang="en-US" sz="1600" b="0" i="0">
              <a:effectLst/>
            </a:endParaRPr>
          </a:p>
          <a:p>
            <a:pPr marL="0" indent="0" algn="l">
              <a:buNone/>
            </a:pPr>
            <a:endParaRPr lang="en-US" sz="1600" b="0" i="0">
              <a:effectLst/>
            </a:endParaRPr>
          </a:p>
        </p:txBody>
      </p:sp>
      <p:pic>
        <p:nvPicPr>
          <p:cNvPr id="4" name="Picture 2">
            <a:extLst>
              <a:ext uri="{FF2B5EF4-FFF2-40B4-BE49-F238E27FC236}">
                <a16:creationId xmlns:a16="http://schemas.microsoft.com/office/drawing/2014/main" id="{93E9C027-9220-4418-A3A3-A835D282F5B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1597097" y="5863001"/>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hape&#10;&#10;Description automatically generated with medium confidence">
            <a:extLst>
              <a:ext uri="{FF2B5EF4-FFF2-40B4-BE49-F238E27FC236}">
                <a16:creationId xmlns:a16="http://schemas.microsoft.com/office/drawing/2014/main" id="{F0374880-B990-4DFC-A8EA-6E77ABEB6B5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67204" y="5914057"/>
            <a:ext cx="1922636" cy="853395"/>
          </a:xfrm>
          <a:prstGeom prst="rect">
            <a:avLst/>
          </a:prstGeom>
        </p:spPr>
      </p:pic>
      <p:pic>
        <p:nvPicPr>
          <p:cNvPr id="9" name="Picture 8">
            <a:extLst>
              <a:ext uri="{FF2B5EF4-FFF2-40B4-BE49-F238E27FC236}">
                <a16:creationId xmlns:a16="http://schemas.microsoft.com/office/drawing/2014/main" id="{B75FE8AF-312A-432D-AD26-BF735E872EB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8804976" y="532652"/>
            <a:ext cx="3018389" cy="1056063"/>
          </a:xfrm>
          <a:prstGeom prst="rect">
            <a:avLst/>
          </a:prstGeom>
        </p:spPr>
      </p:pic>
      <p:sp>
        <p:nvSpPr>
          <p:cNvPr id="10" name="TextBox 9">
            <a:extLst>
              <a:ext uri="{FF2B5EF4-FFF2-40B4-BE49-F238E27FC236}">
                <a16:creationId xmlns:a16="http://schemas.microsoft.com/office/drawing/2014/main" id="{FA7C6DFE-5008-4454-B9B1-12B8D87988FA}"/>
              </a:ext>
            </a:extLst>
          </p:cNvPr>
          <p:cNvSpPr txBox="1"/>
          <p:nvPr/>
        </p:nvSpPr>
        <p:spPr>
          <a:xfrm>
            <a:off x="303314" y="1857448"/>
            <a:ext cx="11753567" cy="2800767"/>
          </a:xfrm>
          <a:prstGeom prst="rect">
            <a:avLst/>
          </a:prstGeom>
          <a:noFill/>
        </p:spPr>
        <p:txBody>
          <a:bodyPr wrap="square" lIns="91440" tIns="45720" rIns="91440" bIns="45720" rtlCol="0" anchor="t">
            <a:spAutoFit/>
          </a:bodyPr>
          <a:lstStyle/>
          <a:p>
            <a:r>
              <a:rPr lang="en-GB" dirty="0"/>
              <a:t>You are free to: </a:t>
            </a:r>
          </a:p>
          <a:p>
            <a:pPr marL="285750" indent="-285750">
              <a:buFont typeface="Arial" panose="020B0604020202020204" pitchFamily="34" charset="0"/>
              <a:buChar char="•"/>
            </a:pPr>
            <a:r>
              <a:rPr lang="en-GB" b="1" dirty="0"/>
              <a:t>Share</a:t>
            </a:r>
            <a:r>
              <a:rPr lang="en-GB" dirty="0"/>
              <a:t> – copy and redistribute the material in any medium or format</a:t>
            </a:r>
            <a:endParaRPr lang="en-GB" sz="500" dirty="0"/>
          </a:p>
          <a:p>
            <a:pPr marL="285750" indent="-285750">
              <a:buFont typeface="Arial" panose="020B0604020202020204" pitchFamily="34" charset="0"/>
              <a:buChar char="•"/>
            </a:pPr>
            <a:r>
              <a:rPr lang="en-GB" b="1" dirty="0"/>
              <a:t>Adapt</a:t>
            </a:r>
            <a:r>
              <a:rPr lang="en-GB" dirty="0"/>
              <a:t> – remix, transform and build upon the material </a:t>
            </a:r>
          </a:p>
          <a:p>
            <a:pPr marL="285750" indent="-285750">
              <a:buFont typeface="Arial" panose="020B0604020202020204" pitchFamily="34" charset="0"/>
              <a:buChar char="•"/>
            </a:pPr>
            <a:endParaRPr lang="en-GB" sz="1400" dirty="0"/>
          </a:p>
          <a:p>
            <a:r>
              <a:rPr lang="en-GB" dirty="0"/>
              <a:t>Under the following terms: </a:t>
            </a:r>
          </a:p>
          <a:p>
            <a:pPr marL="285750" indent="-285750" algn="l" rtl="0">
              <a:buFont typeface="Arial" panose="020B0604020202020204" pitchFamily="34" charset="0"/>
              <a:buChar char="•"/>
            </a:pPr>
            <a:r>
              <a:rPr lang="en-US" b="1" i="0" dirty="0">
                <a:effectLst/>
              </a:rPr>
              <a:t>Attribution</a:t>
            </a:r>
            <a:r>
              <a:rPr lang="en-US" b="0" i="0" dirty="0">
                <a:effectLst/>
              </a:rPr>
              <a:t> — You must give </a:t>
            </a:r>
            <a:r>
              <a:rPr lang="en-US" dirty="0">
                <a:latin typeface="source sans pro"/>
                <a:ea typeface="source sans pro"/>
                <a:hlinkClick r:id="rId6"/>
              </a:rPr>
              <a:t>appropriate credit</a:t>
            </a:r>
            <a:r>
              <a:rPr lang="en-US" b="0" i="0" dirty="0">
                <a:effectLst/>
                <a:latin typeface="source sans pro"/>
                <a:ea typeface="source sans pro"/>
              </a:rPr>
              <a:t>, </a:t>
            </a:r>
            <a:r>
              <a:rPr lang="en-US" b="0" i="0" dirty="0">
                <a:effectLst/>
              </a:rPr>
              <a:t>provide a link to the license, and </a:t>
            </a:r>
            <a:r>
              <a:rPr lang="en-US" b="0" i="0" u="none" strike="noStrike" dirty="0">
                <a:solidFill>
                  <a:srgbClr val="049CCF"/>
                </a:solidFill>
                <a:effectLst/>
                <a:latin typeface="source sans pro"/>
                <a:ea typeface="source sans pro"/>
                <a:hlinkClick r:id="rId6"/>
              </a:rPr>
              <a:t>indicate if changes were made</a:t>
            </a:r>
            <a:r>
              <a:rPr lang="en-US" b="0" i="0" dirty="0">
                <a:effectLst/>
                <a:latin typeface="source sans pro"/>
                <a:ea typeface="source sans pro"/>
              </a:rPr>
              <a:t>. </a:t>
            </a:r>
            <a:r>
              <a:rPr lang="en-US" b="0" i="0" dirty="0">
                <a:effectLst/>
              </a:rPr>
              <a:t>You may do so in any reasonable manner, but not in any way that suggests the licensor endorses you or your use.</a:t>
            </a:r>
          </a:p>
          <a:p>
            <a:pPr marL="285750" indent="-285750" algn="l" rtl="0">
              <a:buFont typeface="Arial" panose="020B0604020202020204" pitchFamily="34" charset="0"/>
              <a:buChar char="•"/>
            </a:pPr>
            <a:r>
              <a:rPr lang="en-US" b="1" i="0" dirty="0" err="1">
                <a:effectLst/>
              </a:rPr>
              <a:t>NonCommercial</a:t>
            </a:r>
            <a:r>
              <a:rPr lang="en-US" b="0" i="0" dirty="0">
                <a:effectLst/>
              </a:rPr>
              <a:t> — You may not use the material for </a:t>
            </a:r>
            <a:r>
              <a:rPr lang="en-US" b="0" i="0" u="none" strike="noStrike" dirty="0">
                <a:solidFill>
                  <a:srgbClr val="049CCF"/>
                </a:solidFill>
                <a:effectLst/>
                <a:latin typeface="source sans pro" panose="020B0503030403020204" pitchFamily="34" charset="0"/>
                <a:hlinkClick r:id="rId6"/>
              </a:rPr>
              <a:t>commercial purposes</a:t>
            </a:r>
            <a:r>
              <a:rPr lang="en-US" b="0" i="0" dirty="0">
                <a:solidFill>
                  <a:srgbClr val="333333"/>
                </a:solidFill>
                <a:effectLst/>
                <a:latin typeface="source sans pro" panose="020B0503030403020204" pitchFamily="34" charset="0"/>
              </a:rPr>
              <a:t>.</a:t>
            </a:r>
          </a:p>
          <a:p>
            <a:pPr marL="285750" indent="-285750">
              <a:buFont typeface="Arial" panose="020B0604020202020204" pitchFamily="34" charset="0"/>
              <a:buChar char="•"/>
            </a:pPr>
            <a:r>
              <a:rPr lang="en-US" b="1" i="0" dirty="0" err="1">
                <a:solidFill>
                  <a:srgbClr val="222222"/>
                </a:solidFill>
                <a:effectLst/>
                <a:latin typeface="source sans pro" panose="020B0503030403020204" pitchFamily="34" charset="0"/>
              </a:rPr>
              <a:t>ShareAlike</a:t>
            </a:r>
            <a:r>
              <a:rPr lang="en-US" b="0" i="0" dirty="0">
                <a:solidFill>
                  <a:srgbClr val="333333"/>
                </a:solidFill>
                <a:effectLst/>
                <a:latin typeface="source sans pro" panose="020B0503030403020204" pitchFamily="34" charset="0"/>
              </a:rPr>
              <a:t> — If you remix, transform, or build upon the material, you must distribute your contributions under the </a:t>
            </a:r>
            <a:r>
              <a:rPr lang="en-US" b="0" i="0" u="none" strike="noStrike" dirty="0">
                <a:solidFill>
                  <a:srgbClr val="049CCF"/>
                </a:solidFill>
                <a:effectLst/>
                <a:latin typeface="source sans pro" panose="020B0503030403020204" pitchFamily="34" charset="0"/>
                <a:hlinkClick r:id="rId7"/>
              </a:rPr>
              <a:t>same license</a:t>
            </a:r>
            <a:r>
              <a:rPr lang="en-US" b="0" i="0" dirty="0">
                <a:solidFill>
                  <a:srgbClr val="333333"/>
                </a:solidFill>
                <a:effectLst/>
                <a:latin typeface="source sans pro" panose="020B0503030403020204" pitchFamily="34" charset="0"/>
              </a:rPr>
              <a:t> as the original.</a:t>
            </a:r>
            <a:endParaRPr lang="en-GB" dirty="0"/>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060E1F8C-2EB8-4FB9-A221-93EB4D5C52AB}"/>
              </a:ext>
            </a:extLst>
          </p:cNvPr>
          <p:cNvSpPr txBox="1">
            <a:spLocks/>
          </p:cNvSpPr>
          <p:nvPr/>
        </p:nvSpPr>
        <p:spPr>
          <a:xfrm>
            <a:off x="303314" y="5282288"/>
            <a:ext cx="11888686" cy="457313"/>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Created by </a:t>
            </a:r>
            <a:r>
              <a:rPr lang="en-US" sz="1600" dirty="0" err="1"/>
              <a:t>effini</a:t>
            </a:r>
            <a:r>
              <a:rPr lang="en-US" sz="1600" dirty="0"/>
              <a:t> in partnership with Data Education in Schools and Skills Development Scotland. </a:t>
            </a:r>
          </a:p>
        </p:txBody>
      </p:sp>
      <p:pic>
        <p:nvPicPr>
          <p:cNvPr id="13" name="Picture 12" descr="Graphical user interface&#10;&#10;Description automatically generated with medium confidence">
            <a:extLst>
              <a:ext uri="{FF2B5EF4-FFF2-40B4-BE49-F238E27FC236}">
                <a16:creationId xmlns:a16="http://schemas.microsoft.com/office/drawing/2014/main" id="{B40017D6-46F2-C64A-B511-642898E15E71}"/>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616312" y="5903589"/>
            <a:ext cx="1353559" cy="874333"/>
          </a:xfrm>
          <a:prstGeom prst="rect">
            <a:avLst/>
          </a:prstGeom>
        </p:spPr>
      </p:pic>
    </p:spTree>
    <p:extLst>
      <p:ext uri="{BB962C8B-B14F-4D97-AF65-F5344CB8AC3E}">
        <p14:creationId xmlns:p14="http://schemas.microsoft.com/office/powerpoint/2010/main" val="1357656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2669458" y="2566579"/>
            <a:ext cx="6853083" cy="2434709"/>
          </a:xfrm>
          <a:prstGeom prst="roundRect">
            <a:avLst/>
          </a:prstGeom>
          <a:noFill/>
          <a:ln>
            <a:solidFill>
              <a:srgbClr val="EAC036"/>
            </a:solidFill>
          </a:ln>
        </p:spPr>
        <p:txBody>
          <a:bodyPr wrap="square" rtlCol="0">
            <a:spAutoFit/>
          </a:bodyPr>
          <a:lstStyle/>
          <a:p>
            <a:pPr algn="ctr">
              <a:spcAft>
                <a:spcPts val="600"/>
              </a:spcAft>
            </a:pPr>
            <a:r>
              <a:rPr lang="en-GB" sz="4400" b="1" dirty="0">
                <a:cs typeface="Times New Roman" panose="02020603050405020304" pitchFamily="18" charset="0"/>
              </a:rPr>
              <a:t>Bias</a:t>
            </a:r>
            <a:endParaRPr lang="en-US" sz="4400" dirty="0"/>
          </a:p>
          <a:p>
            <a:pPr algn="ctr">
              <a:spcAft>
                <a:spcPts val="600"/>
              </a:spcAft>
            </a:pPr>
            <a:r>
              <a:rPr lang="en-US" sz="4400" dirty="0"/>
              <a:t>To prejudice for or against one person or group</a:t>
            </a:r>
          </a:p>
        </p:txBody>
      </p:sp>
    </p:spTree>
    <p:extLst>
      <p:ext uri="{BB962C8B-B14F-4D97-AF65-F5344CB8AC3E}">
        <p14:creationId xmlns:p14="http://schemas.microsoft.com/office/powerpoint/2010/main" val="33710870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Alternative format</a:t>
            </a:r>
            <a:endParaRPr lang="en-GB">
              <a:solidFill>
                <a:schemeClr val="tx1"/>
              </a:solidFill>
            </a:endParaRPr>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4F5D6FC-410F-47AB-AE9D-D7B0ABBD7D85}"/>
              </a:ext>
            </a:extLst>
          </p:cNvPr>
          <p:cNvSpPr txBox="1"/>
          <p:nvPr/>
        </p:nvSpPr>
        <p:spPr>
          <a:xfrm>
            <a:off x="1790955" y="2116176"/>
            <a:ext cx="8610090" cy="2677656"/>
          </a:xfrm>
          <a:prstGeom prst="rect">
            <a:avLst/>
          </a:prstGeom>
          <a:noFill/>
        </p:spPr>
        <p:txBody>
          <a:bodyPr wrap="square" rtlCol="0">
            <a:spAutoFit/>
          </a:bodyPr>
          <a:lstStyle/>
          <a:p>
            <a:r>
              <a:rPr lang="en-GB" sz="1400" b="1">
                <a:effectLst/>
                <a:latin typeface="Arial" panose="020B0604020202020204" pitchFamily="34" charset="0"/>
                <a:ea typeface="Calibri" panose="020F0502020204030204" pitchFamily="34" charset="0"/>
                <a:cs typeface="Arial" panose="020B0604020202020204" pitchFamily="34" charset="0"/>
              </a:rPr>
              <a:t>If you require this document in an alternative format, such as large print or a coloured background, please contact </a:t>
            </a:r>
          </a:p>
          <a:p>
            <a:endParaRPr lang="en-GB" sz="1400" b="1">
              <a:effectLst/>
              <a:latin typeface="Arial" panose="020B0604020202020204" pitchFamily="34" charset="0"/>
              <a:ea typeface="Calibri" panose="020F0502020204030204" pitchFamily="34" charset="0"/>
              <a:cs typeface="Arial" panose="020B0604020202020204" pitchFamily="34" charset="0"/>
            </a:endParaRPr>
          </a:p>
          <a:p>
            <a:pPr algn="ctr"/>
            <a:r>
              <a:rPr lang="en-GB" sz="1400" b="1">
                <a:effectLst/>
                <a:latin typeface="Arial" panose="020B0604020202020204" pitchFamily="34" charset="0"/>
                <a:ea typeface="Calibri" panose="020F0502020204030204" pitchFamily="34" charset="0"/>
                <a:cs typeface="Arial" panose="020B0604020202020204" pitchFamily="34" charset="0"/>
              </a:rPr>
              <a:t>hello</a:t>
            </a:r>
            <a:r>
              <a:rPr lang="en-GB" sz="1400" b="1">
                <a:latin typeface="Arial" panose="020B0604020202020204" pitchFamily="34" charset="0"/>
                <a:cs typeface="Arial" panose="020B0604020202020204" pitchFamily="34" charset="0"/>
              </a:rPr>
              <a:t>@effini.com </a:t>
            </a:r>
          </a:p>
          <a:p>
            <a:pPr algn="l"/>
            <a:endParaRPr lang="en-GB" sz="1400" b="1">
              <a:latin typeface="Arial" panose="020B0604020202020204" pitchFamily="34" charset="0"/>
              <a:cs typeface="Arial" panose="020B0604020202020204" pitchFamily="34" charset="0"/>
            </a:endParaRPr>
          </a:p>
          <a:p>
            <a:pPr algn="ctr"/>
            <a:r>
              <a:rPr lang="en-GB" sz="1400" b="1">
                <a:latin typeface="Arial" panose="020B0604020202020204" pitchFamily="34" charset="0"/>
                <a:cs typeface="Arial" panose="020B0604020202020204" pitchFamily="34" charset="0"/>
              </a:rPr>
              <a:t>or </a:t>
            </a:r>
          </a:p>
          <a:p>
            <a:pPr algn="ctr"/>
            <a:endParaRPr lang="en-GB"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4th Floor, The Bayes Centre</a:t>
            </a:r>
          </a:p>
          <a:p>
            <a:pPr algn="ctr"/>
            <a:r>
              <a:rPr lang="en-US" sz="1400" b="1">
                <a:latin typeface="Arial" panose="020B0604020202020204" pitchFamily="34" charset="0"/>
                <a:cs typeface="Arial" panose="020B0604020202020204" pitchFamily="34" charset="0"/>
              </a:rPr>
              <a:t>47 Potterrow</a:t>
            </a:r>
          </a:p>
          <a:p>
            <a:pPr algn="ctr"/>
            <a:r>
              <a:rPr lang="en-US" sz="1400" b="1">
                <a:latin typeface="Arial" panose="020B0604020202020204" pitchFamily="34" charset="0"/>
                <a:cs typeface="Arial" panose="020B0604020202020204" pitchFamily="34" charset="0"/>
              </a:rPr>
              <a:t>Edinburgh</a:t>
            </a:r>
          </a:p>
          <a:p>
            <a:pPr algn="ctr"/>
            <a:r>
              <a:rPr lang="en-US" sz="1400" b="1">
                <a:latin typeface="Arial" panose="020B0604020202020204" pitchFamily="34" charset="0"/>
                <a:cs typeface="Arial" panose="020B0604020202020204" pitchFamily="34" charset="0"/>
              </a:rPr>
              <a:t>EH8 9BT</a:t>
            </a:r>
          </a:p>
          <a:p>
            <a:endParaRPr lang="en-GB" sz="1400" b="1">
              <a:latin typeface="Arial" panose="020B0604020202020204" pitchFamily="34" charset="0"/>
              <a:cs typeface="Arial" panose="020B0604020202020204" pitchFamily="34" charset="0"/>
            </a:endParaRPr>
          </a:p>
        </p:txBody>
      </p:sp>
      <p:pic>
        <p:nvPicPr>
          <p:cNvPr id="9" name="Picture 2">
            <a:extLst>
              <a:ext uri="{FF2B5EF4-FFF2-40B4-BE49-F238E27FC236}">
                <a16:creationId xmlns:a16="http://schemas.microsoft.com/office/drawing/2014/main" id="{3664BB56-6F0C-2B5B-58DC-F1DE9BF6217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p:blipFill>
        <p:spPr bwMode="auto">
          <a:xfrm>
            <a:off x="1597097" y="5863001"/>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Shape&#10;&#10;Description automatically generated with medium confidence">
            <a:extLst>
              <a:ext uri="{FF2B5EF4-FFF2-40B4-BE49-F238E27FC236}">
                <a16:creationId xmlns:a16="http://schemas.microsoft.com/office/drawing/2014/main" id="{1A2BE98D-7494-683A-C33A-B1FC1813F8F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67204" y="5914057"/>
            <a:ext cx="1922636" cy="853395"/>
          </a:xfrm>
          <a:prstGeom prst="rect">
            <a:avLst/>
          </a:prstGeom>
        </p:spPr>
      </p:pic>
      <p:pic>
        <p:nvPicPr>
          <p:cNvPr id="11" name="Picture 10" descr="Graphical user interface&#10;&#10;Description automatically generated with medium confidence">
            <a:extLst>
              <a:ext uri="{FF2B5EF4-FFF2-40B4-BE49-F238E27FC236}">
                <a16:creationId xmlns:a16="http://schemas.microsoft.com/office/drawing/2014/main" id="{C1E07ED6-4D51-A39F-B493-2E3DC73B98D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16312" y="5903589"/>
            <a:ext cx="1353559" cy="874333"/>
          </a:xfrm>
          <a:prstGeom prst="rect">
            <a:avLst/>
          </a:prstGeom>
        </p:spPr>
      </p:pic>
    </p:spTree>
    <p:extLst>
      <p:ext uri="{BB962C8B-B14F-4D97-AF65-F5344CB8AC3E}">
        <p14:creationId xmlns:p14="http://schemas.microsoft.com/office/powerpoint/2010/main" val="2258049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D36AE-067E-4B29-BE0F-2977EA44B458}"/>
              </a:ext>
            </a:extLst>
          </p:cNvPr>
          <p:cNvSpPr>
            <a:spLocks noGrp="1"/>
          </p:cNvSpPr>
          <p:nvPr>
            <p:ph type="title"/>
          </p:nvPr>
        </p:nvSpPr>
        <p:spPr/>
        <p:txBody>
          <a:bodyPr/>
          <a:lstStyle/>
          <a:p>
            <a:r>
              <a:rPr lang="en-US" b="0"/>
              <a:t>Show me…</a:t>
            </a:r>
            <a:endParaRPr lang="en-GB" b="0"/>
          </a:p>
        </p:txBody>
      </p:sp>
      <p:sp>
        <p:nvSpPr>
          <p:cNvPr id="6" name="TextBox 5">
            <a:extLst>
              <a:ext uri="{FF2B5EF4-FFF2-40B4-BE49-F238E27FC236}">
                <a16:creationId xmlns:a16="http://schemas.microsoft.com/office/drawing/2014/main" id="{46E66F49-9E81-4981-CC08-BA16D5A87832}"/>
              </a:ext>
            </a:extLst>
          </p:cNvPr>
          <p:cNvSpPr txBox="1"/>
          <p:nvPr/>
        </p:nvSpPr>
        <p:spPr>
          <a:xfrm>
            <a:off x="530942" y="1858299"/>
            <a:ext cx="11041625" cy="1938992"/>
          </a:xfrm>
          <a:prstGeom prst="rect">
            <a:avLst/>
          </a:prstGeom>
          <a:noFill/>
        </p:spPr>
        <p:txBody>
          <a:bodyPr wrap="square" rtlCol="0">
            <a:spAutoFit/>
          </a:bodyPr>
          <a:lstStyle/>
          <a:p>
            <a:r>
              <a:rPr lang="en-GB" sz="2400" dirty="0"/>
              <a:t>There is a family where the parents don’t like cats. They tell their children that cats are mean and will scratch them. </a:t>
            </a:r>
          </a:p>
          <a:p>
            <a:endParaRPr lang="en-GB" sz="2400" dirty="0"/>
          </a:p>
          <a:p>
            <a:r>
              <a:rPr lang="en-GB" sz="2400" dirty="0"/>
              <a:t>Without ever being near a cat, the children will think cats are mean and therefore will be biased against them.</a:t>
            </a:r>
          </a:p>
        </p:txBody>
      </p:sp>
      <p:pic>
        <p:nvPicPr>
          <p:cNvPr id="8" name="Graphic 7" descr="A sleeping cat">
            <a:extLst>
              <a:ext uri="{FF2B5EF4-FFF2-40B4-BE49-F238E27FC236}">
                <a16:creationId xmlns:a16="http://schemas.microsoft.com/office/drawing/2014/main" id="{AEF99ED1-B414-1A91-EBFC-54D21CD1151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0942" y="3350344"/>
            <a:ext cx="4572000" cy="4572000"/>
          </a:xfrm>
          <a:prstGeom prst="rect">
            <a:avLst/>
          </a:prstGeom>
        </p:spPr>
      </p:pic>
      <p:pic>
        <p:nvPicPr>
          <p:cNvPr id="10" name="Graphic 9" descr="Smiling cat with a ball of string">
            <a:extLst>
              <a:ext uri="{FF2B5EF4-FFF2-40B4-BE49-F238E27FC236}">
                <a16:creationId xmlns:a16="http://schemas.microsoft.com/office/drawing/2014/main" id="{EEE9FD6C-9B70-0FCE-6C3C-BB8B15F3D638}"/>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334000" y="1671024"/>
            <a:ext cx="6858000" cy="6858000"/>
          </a:xfrm>
          <a:prstGeom prst="rect">
            <a:avLst/>
          </a:prstGeom>
        </p:spPr>
      </p:pic>
    </p:spTree>
    <p:extLst>
      <p:ext uri="{BB962C8B-B14F-4D97-AF65-F5344CB8AC3E}">
        <p14:creationId xmlns:p14="http://schemas.microsoft.com/office/powerpoint/2010/main" val="1355062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50D69-9991-4E3E-AC86-31AE9ADC803C}"/>
              </a:ext>
            </a:extLst>
          </p:cNvPr>
          <p:cNvSpPr>
            <a:spLocks noGrp="1"/>
          </p:cNvSpPr>
          <p:nvPr>
            <p:ph type="title"/>
          </p:nvPr>
        </p:nvSpPr>
        <p:spPr/>
        <p:txBody>
          <a:bodyPr/>
          <a:lstStyle/>
          <a:p>
            <a:r>
              <a:rPr lang="en-US" b="0"/>
              <a:t>Definition</a:t>
            </a:r>
            <a:endParaRPr lang="en-GB" b="0"/>
          </a:p>
        </p:txBody>
      </p:sp>
      <p:sp>
        <p:nvSpPr>
          <p:cNvPr id="4" name="TextBox 3">
            <a:extLst>
              <a:ext uri="{FF2B5EF4-FFF2-40B4-BE49-F238E27FC236}">
                <a16:creationId xmlns:a16="http://schemas.microsoft.com/office/drawing/2014/main" id="{AE4CF5AA-21F6-4442-B0D7-2E7124F8AFD6}"/>
              </a:ext>
            </a:extLst>
          </p:cNvPr>
          <p:cNvSpPr txBox="1"/>
          <p:nvPr/>
        </p:nvSpPr>
        <p:spPr>
          <a:xfrm>
            <a:off x="2669458" y="2566579"/>
            <a:ext cx="6853083" cy="3183850"/>
          </a:xfrm>
          <a:prstGeom prst="roundRect">
            <a:avLst/>
          </a:prstGeom>
          <a:noFill/>
          <a:ln>
            <a:solidFill>
              <a:srgbClr val="EAC036"/>
            </a:solidFill>
          </a:ln>
        </p:spPr>
        <p:txBody>
          <a:bodyPr wrap="square" rtlCol="0">
            <a:spAutoFit/>
          </a:bodyPr>
          <a:lstStyle/>
          <a:p>
            <a:pPr algn="ctr">
              <a:spcAft>
                <a:spcPts val="600"/>
              </a:spcAft>
            </a:pPr>
            <a:r>
              <a:rPr lang="en-GB" sz="4400" b="1" dirty="0">
                <a:cs typeface="Times New Roman" panose="02020603050405020304" pitchFamily="18" charset="0"/>
              </a:rPr>
              <a:t>Data bias</a:t>
            </a:r>
            <a:endParaRPr lang="en-US" sz="4400" dirty="0"/>
          </a:p>
          <a:p>
            <a:pPr algn="ctr">
              <a:spcAft>
                <a:spcPts val="600"/>
              </a:spcAft>
            </a:pPr>
            <a:r>
              <a:rPr lang="en-US" sz="4400" i="1" dirty="0"/>
              <a:t>When data is used </a:t>
            </a:r>
            <a:r>
              <a:rPr lang="en-US" sz="4400" dirty="0"/>
              <a:t>to prejudice for or against one person or group</a:t>
            </a:r>
          </a:p>
        </p:txBody>
      </p:sp>
    </p:spTree>
    <p:extLst>
      <p:ext uri="{BB962C8B-B14F-4D97-AF65-F5344CB8AC3E}">
        <p14:creationId xmlns:p14="http://schemas.microsoft.com/office/powerpoint/2010/main" val="2041899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dirty="0">
                <a:solidFill>
                  <a:schemeClr val="tx1"/>
                </a:solidFill>
              </a:rPr>
              <a:t>Data bias</a:t>
            </a:r>
            <a:endParaRPr lang="en-GB" dirty="0">
              <a:solidFill>
                <a:schemeClr val="tx1"/>
              </a:solidFill>
            </a:endParaRPr>
          </a:p>
        </p:txBody>
      </p:sp>
      <p:sp>
        <p:nvSpPr>
          <p:cNvPr id="4" name="TextBox 3">
            <a:extLst>
              <a:ext uri="{FF2B5EF4-FFF2-40B4-BE49-F238E27FC236}">
                <a16:creationId xmlns:a16="http://schemas.microsoft.com/office/drawing/2014/main" id="{306EE0D0-EE8E-3233-195D-0FD76969C2F8}"/>
              </a:ext>
            </a:extLst>
          </p:cNvPr>
          <p:cNvSpPr txBox="1"/>
          <p:nvPr/>
        </p:nvSpPr>
        <p:spPr>
          <a:xfrm>
            <a:off x="560439" y="2871020"/>
            <a:ext cx="5909187" cy="3046988"/>
          </a:xfrm>
          <a:prstGeom prst="rect">
            <a:avLst/>
          </a:prstGeom>
          <a:noFill/>
        </p:spPr>
        <p:txBody>
          <a:bodyPr wrap="square" rtlCol="0">
            <a:spAutoFit/>
          </a:bodyPr>
          <a:lstStyle/>
          <a:p>
            <a:r>
              <a:rPr lang="en-GB" sz="2400" dirty="0"/>
              <a:t>Data bias is when </a:t>
            </a:r>
            <a:r>
              <a:rPr lang="en-GB" sz="2400" b="1" dirty="0"/>
              <a:t>data is used </a:t>
            </a:r>
            <a:r>
              <a:rPr lang="en-GB" sz="2400" dirty="0"/>
              <a:t>consciously or unconsciously in a way that is </a:t>
            </a:r>
            <a:r>
              <a:rPr lang="en-GB" sz="2400" b="1" dirty="0"/>
              <a:t>prejudiced for or against one person or group</a:t>
            </a:r>
            <a:r>
              <a:rPr lang="en-GB" sz="2400" dirty="0"/>
              <a:t>.</a:t>
            </a:r>
          </a:p>
          <a:p>
            <a:endParaRPr lang="en-GB" sz="2400" dirty="0"/>
          </a:p>
          <a:p>
            <a:r>
              <a:rPr lang="en-US" sz="2400" dirty="0"/>
              <a:t>When data is biased, it leads to ethical challenges, in particular fairness and equality risks. </a:t>
            </a:r>
          </a:p>
          <a:p>
            <a:endParaRPr lang="en-US" sz="2400" dirty="0"/>
          </a:p>
        </p:txBody>
      </p:sp>
      <p:pic>
        <p:nvPicPr>
          <p:cNvPr id="5" name="Picture 4" descr="Paper head with arrow">
            <a:extLst>
              <a:ext uri="{FF2B5EF4-FFF2-40B4-BE49-F238E27FC236}">
                <a16:creationId xmlns:a16="http://schemas.microsoft.com/office/drawing/2014/main" id="{0184C510-A7C4-B0B0-AB8C-DD7220CADCD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68968" y="1834144"/>
            <a:ext cx="3261032" cy="4891548"/>
          </a:xfrm>
          <a:prstGeom prst="roundRect">
            <a:avLst/>
          </a:prstGeom>
        </p:spPr>
      </p:pic>
    </p:spTree>
    <p:extLst>
      <p:ext uri="{BB962C8B-B14F-4D97-AF65-F5344CB8AC3E}">
        <p14:creationId xmlns:p14="http://schemas.microsoft.com/office/powerpoint/2010/main" val="1289702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dirty="0">
                <a:solidFill>
                  <a:schemeClr val="tx1"/>
                </a:solidFill>
              </a:rPr>
              <a:t>Why identifying data bias is important?</a:t>
            </a:r>
            <a:endParaRPr lang="en-GB" dirty="0">
              <a:solidFill>
                <a:schemeClr val="tx1"/>
              </a:solidFill>
            </a:endParaRPr>
          </a:p>
        </p:txBody>
      </p:sp>
      <p:sp>
        <p:nvSpPr>
          <p:cNvPr id="3" name="TextBox 2">
            <a:extLst>
              <a:ext uri="{FF2B5EF4-FFF2-40B4-BE49-F238E27FC236}">
                <a16:creationId xmlns:a16="http://schemas.microsoft.com/office/drawing/2014/main" id="{7EF2BBCD-2DC4-0178-24DF-FAAA9A5F4749}"/>
              </a:ext>
            </a:extLst>
          </p:cNvPr>
          <p:cNvSpPr txBox="1"/>
          <p:nvPr/>
        </p:nvSpPr>
        <p:spPr>
          <a:xfrm>
            <a:off x="2025445" y="2448231"/>
            <a:ext cx="9252155" cy="461665"/>
          </a:xfrm>
          <a:prstGeom prst="rect">
            <a:avLst/>
          </a:prstGeom>
          <a:noFill/>
        </p:spPr>
        <p:txBody>
          <a:bodyPr wrap="square" rtlCol="0">
            <a:spAutoFit/>
          </a:bodyPr>
          <a:lstStyle/>
          <a:p>
            <a:r>
              <a:rPr lang="en-GB" sz="2400" dirty="0"/>
              <a:t>The </a:t>
            </a:r>
            <a:r>
              <a:rPr lang="en-GB" sz="2400" b="1" dirty="0"/>
              <a:t>wrong conclusions could be made </a:t>
            </a:r>
            <a:r>
              <a:rPr lang="en-GB" sz="2400" dirty="0"/>
              <a:t>if using biased data</a:t>
            </a:r>
          </a:p>
        </p:txBody>
      </p:sp>
      <p:sp>
        <p:nvSpPr>
          <p:cNvPr id="8" name="TextBox 7">
            <a:extLst>
              <a:ext uri="{FF2B5EF4-FFF2-40B4-BE49-F238E27FC236}">
                <a16:creationId xmlns:a16="http://schemas.microsoft.com/office/drawing/2014/main" id="{7EC0B13F-4F84-645C-C487-18CD622810C8}"/>
              </a:ext>
            </a:extLst>
          </p:cNvPr>
          <p:cNvSpPr txBox="1"/>
          <p:nvPr/>
        </p:nvSpPr>
        <p:spPr>
          <a:xfrm>
            <a:off x="2025444" y="4074471"/>
            <a:ext cx="9328354" cy="461665"/>
          </a:xfrm>
          <a:prstGeom prst="rect">
            <a:avLst/>
          </a:prstGeom>
          <a:noFill/>
        </p:spPr>
        <p:txBody>
          <a:bodyPr wrap="square" rtlCol="0">
            <a:spAutoFit/>
          </a:bodyPr>
          <a:lstStyle/>
          <a:p>
            <a:r>
              <a:rPr lang="en-GB" sz="2400" b="1" dirty="0"/>
              <a:t>Groups or individuals could be harmed</a:t>
            </a:r>
            <a:r>
              <a:rPr lang="en-GB" sz="2400" dirty="0"/>
              <a:t> as the result of using biased data</a:t>
            </a:r>
          </a:p>
        </p:txBody>
      </p:sp>
      <p:sp>
        <p:nvSpPr>
          <p:cNvPr id="9" name="TextBox 8">
            <a:extLst>
              <a:ext uri="{FF2B5EF4-FFF2-40B4-BE49-F238E27FC236}">
                <a16:creationId xmlns:a16="http://schemas.microsoft.com/office/drawing/2014/main" id="{826827D0-C832-DC1E-0063-39EA4F847259}"/>
              </a:ext>
            </a:extLst>
          </p:cNvPr>
          <p:cNvSpPr txBox="1"/>
          <p:nvPr/>
        </p:nvSpPr>
        <p:spPr>
          <a:xfrm>
            <a:off x="2025444" y="5622832"/>
            <a:ext cx="9328355" cy="461665"/>
          </a:xfrm>
          <a:prstGeom prst="rect">
            <a:avLst/>
          </a:prstGeom>
          <a:noFill/>
        </p:spPr>
        <p:txBody>
          <a:bodyPr wrap="square" rtlCol="0">
            <a:spAutoFit/>
          </a:bodyPr>
          <a:lstStyle/>
          <a:p>
            <a:r>
              <a:rPr lang="en-GB" sz="2400" b="1" dirty="0"/>
              <a:t>Valuable data could be excluded </a:t>
            </a:r>
            <a:r>
              <a:rPr lang="en-GB" sz="2400" dirty="0"/>
              <a:t>from the analysis if you use biased data</a:t>
            </a:r>
          </a:p>
        </p:txBody>
      </p:sp>
      <p:pic>
        <p:nvPicPr>
          <p:cNvPr id="5" name="Graphic 4" descr="Warning outline">
            <a:extLst>
              <a:ext uri="{FF2B5EF4-FFF2-40B4-BE49-F238E27FC236}">
                <a16:creationId xmlns:a16="http://schemas.microsoft.com/office/drawing/2014/main" id="{891350AA-E783-874B-7C39-167D1AD7E2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838200" y="2199655"/>
            <a:ext cx="958816" cy="958816"/>
          </a:xfrm>
          <a:prstGeom prst="rect">
            <a:avLst/>
          </a:prstGeom>
        </p:spPr>
      </p:pic>
      <p:pic>
        <p:nvPicPr>
          <p:cNvPr id="10" name="Graphic 9" descr="Adhesive Bandage outline">
            <a:extLst>
              <a:ext uri="{FF2B5EF4-FFF2-40B4-BE49-F238E27FC236}">
                <a16:creationId xmlns:a16="http://schemas.microsoft.com/office/drawing/2014/main" id="{18BFE4F7-C41C-59E9-ABF0-1286339817A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38200" y="3805398"/>
            <a:ext cx="958816" cy="958816"/>
          </a:xfrm>
          <a:prstGeom prst="rect">
            <a:avLst/>
          </a:prstGeom>
        </p:spPr>
      </p:pic>
      <p:pic>
        <p:nvPicPr>
          <p:cNvPr id="11" name="Graphic 10" descr="Unfollow with solid fill">
            <a:extLst>
              <a:ext uri="{FF2B5EF4-FFF2-40B4-BE49-F238E27FC236}">
                <a16:creationId xmlns:a16="http://schemas.microsoft.com/office/drawing/2014/main" id="{30404B69-8B9E-A9C5-CC5D-46B44730748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838201" y="5415506"/>
            <a:ext cx="958816" cy="958816"/>
          </a:xfrm>
          <a:prstGeom prst="rect">
            <a:avLst/>
          </a:prstGeom>
        </p:spPr>
      </p:pic>
    </p:spTree>
    <p:extLst>
      <p:ext uri="{BB962C8B-B14F-4D97-AF65-F5344CB8AC3E}">
        <p14:creationId xmlns:p14="http://schemas.microsoft.com/office/powerpoint/2010/main" val="1025926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4051B-01E8-3EBC-313F-A43D1CE8470E}"/>
              </a:ext>
            </a:extLst>
          </p:cNvPr>
          <p:cNvSpPr>
            <a:spLocks noGrp="1"/>
          </p:cNvSpPr>
          <p:nvPr>
            <p:ph type="title"/>
          </p:nvPr>
        </p:nvSpPr>
        <p:spPr/>
        <p:txBody>
          <a:bodyPr/>
          <a:lstStyle/>
          <a:p>
            <a:r>
              <a:rPr lang="en-GB" dirty="0">
                <a:solidFill>
                  <a:schemeClr val="tx1"/>
                </a:solidFill>
              </a:rPr>
              <a:t>When can data bias occur?</a:t>
            </a:r>
          </a:p>
        </p:txBody>
      </p:sp>
      <p:sp>
        <p:nvSpPr>
          <p:cNvPr id="3" name="TextBox 2">
            <a:extLst>
              <a:ext uri="{FF2B5EF4-FFF2-40B4-BE49-F238E27FC236}">
                <a16:creationId xmlns:a16="http://schemas.microsoft.com/office/drawing/2014/main" id="{F323631A-2369-452F-5F55-6B05700D5C5C}"/>
              </a:ext>
            </a:extLst>
          </p:cNvPr>
          <p:cNvSpPr txBox="1"/>
          <p:nvPr/>
        </p:nvSpPr>
        <p:spPr>
          <a:xfrm>
            <a:off x="176982" y="1896052"/>
            <a:ext cx="11592232" cy="461665"/>
          </a:xfrm>
          <a:prstGeom prst="rect">
            <a:avLst/>
          </a:prstGeom>
          <a:noFill/>
        </p:spPr>
        <p:txBody>
          <a:bodyPr wrap="square" rtlCol="0">
            <a:spAutoFit/>
          </a:bodyPr>
          <a:lstStyle/>
          <a:p>
            <a:r>
              <a:rPr lang="en-GB" sz="2400" dirty="0"/>
              <a:t>Data bias can occur at multiple stages of a data science project.</a:t>
            </a:r>
          </a:p>
        </p:txBody>
      </p:sp>
      <p:sp>
        <p:nvSpPr>
          <p:cNvPr id="8" name="TextBox 7">
            <a:extLst>
              <a:ext uri="{FF2B5EF4-FFF2-40B4-BE49-F238E27FC236}">
                <a16:creationId xmlns:a16="http://schemas.microsoft.com/office/drawing/2014/main" id="{5B6B34FC-617C-BB40-CF73-DF5713ECCE82}"/>
              </a:ext>
            </a:extLst>
          </p:cNvPr>
          <p:cNvSpPr txBox="1"/>
          <p:nvPr/>
        </p:nvSpPr>
        <p:spPr>
          <a:xfrm>
            <a:off x="771835" y="2563081"/>
            <a:ext cx="2762865" cy="830997"/>
          </a:xfrm>
          <a:prstGeom prst="rect">
            <a:avLst/>
          </a:prstGeom>
          <a:noFill/>
        </p:spPr>
        <p:txBody>
          <a:bodyPr wrap="square">
            <a:spAutoFit/>
          </a:bodyPr>
          <a:lstStyle/>
          <a:p>
            <a:pPr lvl="0" algn="ctr"/>
            <a:r>
              <a:rPr lang="en-GB" sz="2400" dirty="0"/>
              <a:t>When the data is </a:t>
            </a:r>
            <a:r>
              <a:rPr lang="en-GB" sz="2400" b="1" dirty="0"/>
              <a:t>collected</a:t>
            </a:r>
            <a:endParaRPr lang="en-GB" sz="2400" dirty="0"/>
          </a:p>
        </p:txBody>
      </p:sp>
      <p:sp>
        <p:nvSpPr>
          <p:cNvPr id="9" name="Rectangle: Rounded Corners 8">
            <a:extLst>
              <a:ext uri="{FF2B5EF4-FFF2-40B4-BE49-F238E27FC236}">
                <a16:creationId xmlns:a16="http://schemas.microsoft.com/office/drawing/2014/main" id="{83446513-70C4-B24F-9ED8-6F63CF2EFD39}"/>
              </a:ext>
              <a:ext uri="{C183D7F6-B498-43B3-948B-1728B52AA6E4}">
                <adec:decorative xmlns:adec="http://schemas.microsoft.com/office/drawing/2017/decorative" val="1"/>
              </a:ext>
            </a:extLst>
          </p:cNvPr>
          <p:cNvSpPr/>
          <p:nvPr/>
        </p:nvSpPr>
        <p:spPr>
          <a:xfrm>
            <a:off x="265473" y="2563081"/>
            <a:ext cx="3785419" cy="40803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B08EB1D0-DFAA-EE5C-9CFB-63E0F7504230}"/>
              </a:ext>
            </a:extLst>
          </p:cNvPr>
          <p:cNvSpPr txBox="1"/>
          <p:nvPr/>
        </p:nvSpPr>
        <p:spPr>
          <a:xfrm>
            <a:off x="4557254" y="2563081"/>
            <a:ext cx="3298722" cy="830997"/>
          </a:xfrm>
          <a:prstGeom prst="rect">
            <a:avLst/>
          </a:prstGeom>
          <a:noFill/>
        </p:spPr>
        <p:txBody>
          <a:bodyPr wrap="square">
            <a:spAutoFit/>
          </a:bodyPr>
          <a:lstStyle/>
          <a:p>
            <a:pPr lvl="0" algn="ctr"/>
            <a:r>
              <a:rPr lang="en-GB" sz="2400" dirty="0"/>
              <a:t>When the data is </a:t>
            </a:r>
            <a:r>
              <a:rPr lang="en-GB" sz="2400" b="1" dirty="0"/>
              <a:t>being analysed</a:t>
            </a:r>
            <a:endParaRPr lang="en-GB" sz="2400" dirty="0"/>
          </a:p>
        </p:txBody>
      </p:sp>
      <p:sp>
        <p:nvSpPr>
          <p:cNvPr id="11" name="Rectangle: Rounded Corners 10">
            <a:extLst>
              <a:ext uri="{FF2B5EF4-FFF2-40B4-BE49-F238E27FC236}">
                <a16:creationId xmlns:a16="http://schemas.microsoft.com/office/drawing/2014/main" id="{317E7229-6C7A-5D89-D1A3-01A717C00654}"/>
              </a:ext>
              <a:ext uri="{C183D7F6-B498-43B3-948B-1728B52AA6E4}">
                <adec:decorative xmlns:adec="http://schemas.microsoft.com/office/drawing/2017/decorative" val="1"/>
              </a:ext>
            </a:extLst>
          </p:cNvPr>
          <p:cNvSpPr/>
          <p:nvPr/>
        </p:nvSpPr>
        <p:spPr>
          <a:xfrm>
            <a:off x="4237708" y="2563081"/>
            <a:ext cx="3785419" cy="40803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99443B69-704F-8786-AC30-7514ABBCD733}"/>
              </a:ext>
            </a:extLst>
          </p:cNvPr>
          <p:cNvSpPr txBox="1"/>
          <p:nvPr/>
        </p:nvSpPr>
        <p:spPr>
          <a:xfrm>
            <a:off x="8458324" y="2563081"/>
            <a:ext cx="3232235" cy="830997"/>
          </a:xfrm>
          <a:prstGeom prst="rect">
            <a:avLst/>
          </a:prstGeom>
          <a:noFill/>
        </p:spPr>
        <p:txBody>
          <a:bodyPr wrap="square">
            <a:spAutoFit/>
          </a:bodyPr>
          <a:lstStyle/>
          <a:p>
            <a:pPr lvl="0" algn="ctr"/>
            <a:r>
              <a:rPr lang="en-GB" sz="2400" dirty="0"/>
              <a:t>When the </a:t>
            </a:r>
            <a:r>
              <a:rPr lang="en-GB" sz="2400" b="1" dirty="0"/>
              <a:t>outputs of the analysis are used</a:t>
            </a:r>
          </a:p>
        </p:txBody>
      </p:sp>
      <p:sp>
        <p:nvSpPr>
          <p:cNvPr id="13" name="Rectangle: Rounded Corners 12">
            <a:extLst>
              <a:ext uri="{FF2B5EF4-FFF2-40B4-BE49-F238E27FC236}">
                <a16:creationId xmlns:a16="http://schemas.microsoft.com/office/drawing/2014/main" id="{D66FCCA4-2D88-78D2-325A-752C7AC412ED}"/>
              </a:ext>
              <a:ext uri="{C183D7F6-B498-43B3-948B-1728B52AA6E4}">
                <adec:decorative xmlns:adec="http://schemas.microsoft.com/office/drawing/2017/decorative" val="1"/>
              </a:ext>
            </a:extLst>
          </p:cNvPr>
          <p:cNvSpPr/>
          <p:nvPr/>
        </p:nvSpPr>
        <p:spPr>
          <a:xfrm>
            <a:off x="8209943" y="2563081"/>
            <a:ext cx="3785419" cy="40803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Graphic 30" descr="Questions with solid fill">
            <a:extLst>
              <a:ext uri="{FF2B5EF4-FFF2-40B4-BE49-F238E27FC236}">
                <a16:creationId xmlns:a16="http://schemas.microsoft.com/office/drawing/2014/main" id="{1D6FA096-E97F-E815-A5FA-C3B836443D3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46476" y="4848908"/>
            <a:ext cx="914400" cy="914400"/>
          </a:xfrm>
          <a:prstGeom prst="rect">
            <a:avLst/>
          </a:prstGeom>
        </p:spPr>
      </p:pic>
      <p:pic>
        <p:nvPicPr>
          <p:cNvPr id="33" name="Graphic 32" descr="Customer review with solid fill">
            <a:extLst>
              <a:ext uri="{FF2B5EF4-FFF2-40B4-BE49-F238E27FC236}">
                <a16:creationId xmlns:a16="http://schemas.microsoft.com/office/drawing/2014/main" id="{067F7B35-5673-5DF7-B2ED-8DA564B6C4E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584307" y="3580637"/>
            <a:ext cx="914400" cy="914400"/>
          </a:xfrm>
          <a:prstGeom prst="rect">
            <a:avLst/>
          </a:prstGeom>
        </p:spPr>
      </p:pic>
      <p:pic>
        <p:nvPicPr>
          <p:cNvPr id="35" name="Graphic 34" descr="Influencer with solid fill">
            <a:extLst>
              <a:ext uri="{FF2B5EF4-FFF2-40B4-BE49-F238E27FC236}">
                <a16:creationId xmlns:a16="http://schemas.microsoft.com/office/drawing/2014/main" id="{17DA9BC9-53E5-43C8-F97F-0EABA505067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631343" y="5613850"/>
            <a:ext cx="914400" cy="914400"/>
          </a:xfrm>
          <a:prstGeom prst="rect">
            <a:avLst/>
          </a:prstGeom>
        </p:spPr>
      </p:pic>
      <p:pic>
        <p:nvPicPr>
          <p:cNvPr id="45" name="Graphic 44" descr="Scatterplot outline">
            <a:extLst>
              <a:ext uri="{FF2B5EF4-FFF2-40B4-BE49-F238E27FC236}">
                <a16:creationId xmlns:a16="http://schemas.microsoft.com/office/drawing/2014/main" id="{98375105-2518-B199-B060-8E792BC946BB}"/>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840056" y="3403083"/>
            <a:ext cx="914400" cy="914400"/>
          </a:xfrm>
          <a:prstGeom prst="rect">
            <a:avLst/>
          </a:prstGeom>
        </p:spPr>
      </p:pic>
      <p:pic>
        <p:nvPicPr>
          <p:cNvPr id="47" name="Graphic 46" descr="Hierarchy with solid fill">
            <a:extLst>
              <a:ext uri="{FF2B5EF4-FFF2-40B4-BE49-F238E27FC236}">
                <a16:creationId xmlns:a16="http://schemas.microsoft.com/office/drawing/2014/main" id="{D5582125-5F0B-3A20-AD61-9845D0F13EC7}"/>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651524" y="4486033"/>
            <a:ext cx="914400" cy="914400"/>
          </a:xfrm>
          <a:prstGeom prst="rect">
            <a:avLst/>
          </a:prstGeom>
        </p:spPr>
      </p:pic>
      <p:pic>
        <p:nvPicPr>
          <p:cNvPr id="49" name="Graphic 48" descr="Upward trend with solid fill">
            <a:extLst>
              <a:ext uri="{FF2B5EF4-FFF2-40B4-BE49-F238E27FC236}">
                <a16:creationId xmlns:a16="http://schemas.microsoft.com/office/drawing/2014/main" id="{F850FA18-1247-93B9-C17A-47D25E4E9455}"/>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653178" y="4764871"/>
            <a:ext cx="914400" cy="914400"/>
          </a:xfrm>
          <a:prstGeom prst="rect">
            <a:avLst/>
          </a:prstGeom>
        </p:spPr>
      </p:pic>
      <p:pic>
        <p:nvPicPr>
          <p:cNvPr id="51" name="Graphic 50" descr="Table with solid fill">
            <a:extLst>
              <a:ext uri="{FF2B5EF4-FFF2-40B4-BE49-F238E27FC236}">
                <a16:creationId xmlns:a16="http://schemas.microsoft.com/office/drawing/2014/main" id="{48EEE9D9-13BA-D4E2-6E65-226B204B6838}"/>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922679" y="5515651"/>
            <a:ext cx="914400" cy="872613"/>
          </a:xfrm>
          <a:prstGeom prst="rect">
            <a:avLst/>
          </a:prstGeom>
        </p:spPr>
      </p:pic>
      <p:pic>
        <p:nvPicPr>
          <p:cNvPr id="53" name="Graphic 52" descr="Document outline">
            <a:extLst>
              <a:ext uri="{FF2B5EF4-FFF2-40B4-BE49-F238E27FC236}">
                <a16:creationId xmlns:a16="http://schemas.microsoft.com/office/drawing/2014/main" id="{DB0656A8-E848-603E-BFD4-F32BABE8D7B6}"/>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6651524" y="3498202"/>
            <a:ext cx="914400" cy="872613"/>
          </a:xfrm>
          <a:prstGeom prst="rect">
            <a:avLst/>
          </a:prstGeom>
        </p:spPr>
      </p:pic>
      <p:pic>
        <p:nvPicPr>
          <p:cNvPr id="55" name="Graphic 54" descr="Cloud Computing outline">
            <a:extLst>
              <a:ext uri="{FF2B5EF4-FFF2-40B4-BE49-F238E27FC236}">
                <a16:creationId xmlns:a16="http://schemas.microsoft.com/office/drawing/2014/main" id="{7BA893DC-CA3F-3785-9F28-F8FF340FEEF1}"/>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516867" y="3225854"/>
            <a:ext cx="914400" cy="914400"/>
          </a:xfrm>
          <a:prstGeom prst="rect">
            <a:avLst/>
          </a:prstGeom>
        </p:spPr>
      </p:pic>
      <p:pic>
        <p:nvPicPr>
          <p:cNvPr id="57" name="Graphic 56" descr="Measuring Cup outline">
            <a:extLst>
              <a:ext uri="{FF2B5EF4-FFF2-40B4-BE49-F238E27FC236}">
                <a16:creationId xmlns:a16="http://schemas.microsoft.com/office/drawing/2014/main" id="{95898121-6434-BF3A-6C0D-F21C9EB56FB1}"/>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445260" y="4304944"/>
            <a:ext cx="914400" cy="914400"/>
          </a:xfrm>
          <a:prstGeom prst="rect">
            <a:avLst/>
          </a:prstGeom>
        </p:spPr>
      </p:pic>
      <p:pic>
        <p:nvPicPr>
          <p:cNvPr id="59" name="Graphic 58" descr="Alterations &amp; Tailoring with solid fill">
            <a:extLst>
              <a:ext uri="{FF2B5EF4-FFF2-40B4-BE49-F238E27FC236}">
                <a16:creationId xmlns:a16="http://schemas.microsoft.com/office/drawing/2014/main" id="{72558DC0-AC8E-745F-16BE-465D5450D6E7}"/>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534008" y="5655637"/>
            <a:ext cx="914400" cy="914400"/>
          </a:xfrm>
          <a:prstGeom prst="rect">
            <a:avLst/>
          </a:prstGeom>
        </p:spPr>
      </p:pic>
      <p:pic>
        <p:nvPicPr>
          <p:cNvPr id="61" name="Graphic 60" descr="Scale with solid fill">
            <a:extLst>
              <a:ext uri="{FF2B5EF4-FFF2-40B4-BE49-F238E27FC236}">
                <a16:creationId xmlns:a16="http://schemas.microsoft.com/office/drawing/2014/main" id="{FF212DBC-5EBE-E0F1-7222-E67A5A67DE67}"/>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466243" y="3730751"/>
            <a:ext cx="914400" cy="914400"/>
          </a:xfrm>
          <a:prstGeom prst="rect">
            <a:avLst/>
          </a:prstGeom>
        </p:spPr>
      </p:pic>
      <p:pic>
        <p:nvPicPr>
          <p:cNvPr id="63" name="Graphic 62" descr="Speedometer Low outline">
            <a:extLst>
              <a:ext uri="{FF2B5EF4-FFF2-40B4-BE49-F238E27FC236}">
                <a16:creationId xmlns:a16="http://schemas.microsoft.com/office/drawing/2014/main" id="{38AE609E-7E24-659D-DB36-4C1A19A21A0A}"/>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2837846" y="4486033"/>
            <a:ext cx="914400" cy="914400"/>
          </a:xfrm>
          <a:prstGeom prst="rect">
            <a:avLst/>
          </a:prstGeom>
        </p:spPr>
      </p:pic>
      <p:pic>
        <p:nvPicPr>
          <p:cNvPr id="65" name="Graphic 64" descr="Presentation with checklist with solid fill">
            <a:extLst>
              <a:ext uri="{FF2B5EF4-FFF2-40B4-BE49-F238E27FC236}">
                <a16:creationId xmlns:a16="http://schemas.microsoft.com/office/drawing/2014/main" id="{CE4757D1-7E3A-37D2-684C-C0DAF2A9B4AF}"/>
              </a:ext>
            </a:extLst>
          </p:cNvPr>
          <p:cNvPicPr>
            <a:picLocks noChangeAspect="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8351616" y="3524062"/>
            <a:ext cx="914400" cy="914400"/>
          </a:xfrm>
          <a:prstGeom prst="rect">
            <a:avLst/>
          </a:prstGeom>
        </p:spPr>
      </p:pic>
      <p:pic>
        <p:nvPicPr>
          <p:cNvPr id="67" name="Graphic 66" descr="Teacher with solid fill">
            <a:extLst>
              <a:ext uri="{FF2B5EF4-FFF2-40B4-BE49-F238E27FC236}">
                <a16:creationId xmlns:a16="http://schemas.microsoft.com/office/drawing/2014/main" id="{F6513D3E-16A7-F91A-D000-D0E805074D17}"/>
              </a:ext>
            </a:extLst>
          </p:cNvPr>
          <p:cNvPicPr>
            <a:picLocks noChangeAspect="1"/>
          </p:cNvPicPr>
          <p:nvPr/>
        </p:nvPicPr>
        <p:blipFill>
          <a:blip r:embed="rId31">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8832509" y="4386723"/>
            <a:ext cx="914400" cy="914400"/>
          </a:xfrm>
          <a:prstGeom prst="rect">
            <a:avLst/>
          </a:prstGeom>
        </p:spPr>
      </p:pic>
      <p:pic>
        <p:nvPicPr>
          <p:cNvPr id="69" name="Graphic 68" descr="Blog outline">
            <a:extLst>
              <a:ext uri="{FF2B5EF4-FFF2-40B4-BE49-F238E27FC236}">
                <a16:creationId xmlns:a16="http://schemas.microsoft.com/office/drawing/2014/main" id="{D8D06579-AA0E-A47E-E496-95CCF83B6CBB}"/>
              </a:ext>
            </a:extLst>
          </p:cNvPr>
          <p:cNvPicPr>
            <a:picLocks noChangeAspect="1"/>
          </p:cNvPicPr>
          <p:nvPr/>
        </p:nvPicPr>
        <p:blipFill>
          <a:blip r:embed="rId33">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p:blipFill>
        <p:spPr>
          <a:xfrm>
            <a:off x="5708862" y="4146075"/>
            <a:ext cx="914400" cy="914400"/>
          </a:xfrm>
          <a:prstGeom prst="rect">
            <a:avLst/>
          </a:prstGeom>
        </p:spPr>
      </p:pic>
      <p:pic>
        <p:nvPicPr>
          <p:cNvPr id="71" name="Graphic 70" descr="Person with idea outline">
            <a:extLst>
              <a:ext uri="{FF2B5EF4-FFF2-40B4-BE49-F238E27FC236}">
                <a16:creationId xmlns:a16="http://schemas.microsoft.com/office/drawing/2014/main" id="{25A67789-5EDD-0619-9165-773914928093}"/>
              </a:ext>
            </a:extLst>
          </p:cNvPr>
          <p:cNvPicPr>
            <a:picLocks noChangeAspect="1"/>
          </p:cNvPicPr>
          <p:nvPr/>
        </p:nvPicPr>
        <p:blipFill>
          <a:blip r:embed="rId35">
            <a:extLst>
              <a:ext uri="{28A0092B-C50C-407E-A947-70E740481C1C}">
                <a14:useLocalDpi xmlns:a14="http://schemas.microsoft.com/office/drawing/2010/main"/>
              </a:ext>
              <a:ext uri="{96DAC541-7B7A-43D3-8B79-37D633B846F1}">
                <asvg:svgBlip xmlns:asvg="http://schemas.microsoft.com/office/drawing/2016/SVG/main" r:embed="rId36"/>
              </a:ext>
            </a:extLst>
          </a:blip>
          <a:stretch>
            <a:fillRect/>
          </a:stretch>
        </p:blipFill>
        <p:spPr>
          <a:xfrm>
            <a:off x="9949022" y="4633192"/>
            <a:ext cx="914400" cy="914400"/>
          </a:xfrm>
          <a:prstGeom prst="rect">
            <a:avLst/>
          </a:prstGeom>
        </p:spPr>
      </p:pic>
      <p:pic>
        <p:nvPicPr>
          <p:cNvPr id="73" name="Graphic 72" descr="Group brainstorm outline">
            <a:extLst>
              <a:ext uri="{FF2B5EF4-FFF2-40B4-BE49-F238E27FC236}">
                <a16:creationId xmlns:a16="http://schemas.microsoft.com/office/drawing/2014/main" id="{6788083E-84A4-F01E-E902-44071E82701D}"/>
              </a:ext>
            </a:extLst>
          </p:cNvPr>
          <p:cNvPicPr>
            <a:picLocks noChangeAspect="1"/>
          </p:cNvPicPr>
          <p:nvPr/>
        </p:nvPicPr>
        <p:blipFill>
          <a:blip r:embed="rId37">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8550084" y="5301123"/>
            <a:ext cx="914400" cy="914400"/>
          </a:xfrm>
          <a:prstGeom prst="rect">
            <a:avLst/>
          </a:prstGeom>
        </p:spPr>
      </p:pic>
      <p:pic>
        <p:nvPicPr>
          <p:cNvPr id="74" name="Graphic 73" descr="Programmer male with solid fill">
            <a:extLst>
              <a:ext uri="{FF2B5EF4-FFF2-40B4-BE49-F238E27FC236}">
                <a16:creationId xmlns:a16="http://schemas.microsoft.com/office/drawing/2014/main" id="{DA1345D7-F17B-56DF-E31B-4A7BB73795D8}"/>
              </a:ext>
            </a:extLst>
          </p:cNvPr>
          <p:cNvPicPr>
            <a:picLocks noChangeAspect="1"/>
          </p:cNvPicPr>
          <p:nvPr/>
        </p:nvPicPr>
        <p:blipFill>
          <a:blip r:embed="rId39">
            <a:extLst>
              <a:ext uri="{28A0092B-C50C-407E-A947-70E740481C1C}">
                <a14:useLocalDpi xmlns:a14="http://schemas.microsoft.com/office/drawing/2010/main"/>
              </a:ext>
              <a:ext uri="{96DAC541-7B7A-43D3-8B79-37D633B846F1}">
                <asvg:svgBlip xmlns:asvg="http://schemas.microsoft.com/office/drawing/2016/SVG/main" r:embed="rId40"/>
              </a:ext>
            </a:extLst>
          </a:blip>
          <a:srcRect/>
          <a:stretch/>
        </p:blipFill>
        <p:spPr>
          <a:xfrm>
            <a:off x="10743592" y="5306108"/>
            <a:ext cx="914400" cy="914400"/>
          </a:xfrm>
          <a:prstGeom prst="rect">
            <a:avLst/>
          </a:prstGeom>
        </p:spPr>
      </p:pic>
      <p:pic>
        <p:nvPicPr>
          <p:cNvPr id="76" name="Graphic 75" descr="Cheers with solid fill">
            <a:extLst>
              <a:ext uri="{FF2B5EF4-FFF2-40B4-BE49-F238E27FC236}">
                <a16:creationId xmlns:a16="http://schemas.microsoft.com/office/drawing/2014/main" id="{A341CAD4-5FA6-5182-0FA9-1911FE501430}"/>
              </a:ext>
            </a:extLst>
          </p:cNvPr>
          <p:cNvPicPr>
            <a:picLocks noChangeAspect="1"/>
          </p:cNvPicPr>
          <p:nvPr/>
        </p:nvPicPr>
        <p:blipFill>
          <a:blip r:embed="rId41">
            <a:extLst>
              <a:ext uri="{28A0092B-C50C-407E-A947-70E740481C1C}">
                <a14:useLocalDpi xmlns:a14="http://schemas.microsoft.com/office/drawing/2010/main"/>
              </a:ext>
              <a:ext uri="{96DAC541-7B7A-43D3-8B79-37D633B846F1}">
                <asvg:svgBlip xmlns:asvg="http://schemas.microsoft.com/office/drawing/2016/SVG/main" r:embed="rId42"/>
              </a:ext>
            </a:extLst>
          </a:blip>
          <a:srcRect/>
          <a:stretch/>
        </p:blipFill>
        <p:spPr>
          <a:xfrm>
            <a:off x="9647706" y="3608051"/>
            <a:ext cx="914400" cy="914400"/>
          </a:xfrm>
          <a:prstGeom prst="rect">
            <a:avLst/>
          </a:prstGeom>
        </p:spPr>
      </p:pic>
      <p:pic>
        <p:nvPicPr>
          <p:cNvPr id="78" name="Graphic 77" descr="Devil face with solid fill with solid fill">
            <a:extLst>
              <a:ext uri="{FF2B5EF4-FFF2-40B4-BE49-F238E27FC236}">
                <a16:creationId xmlns:a16="http://schemas.microsoft.com/office/drawing/2014/main" id="{8C6ED682-FBE2-4B43-0D88-6C10083BD6FA}"/>
              </a:ext>
            </a:extLst>
          </p:cNvPr>
          <p:cNvPicPr>
            <a:picLocks noChangeAspect="1"/>
          </p:cNvPicPr>
          <p:nvPr/>
        </p:nvPicPr>
        <p:blipFill>
          <a:blip r:embed="rId43">
            <a:extLst>
              <a:ext uri="{28A0092B-C50C-407E-A947-70E740481C1C}">
                <a14:useLocalDpi xmlns:a14="http://schemas.microsoft.com/office/drawing/2010/main"/>
              </a:ext>
              <a:ext uri="{96DAC541-7B7A-43D3-8B79-37D633B846F1}">
                <asvg:svgBlip xmlns:asvg="http://schemas.microsoft.com/office/drawing/2016/SVG/main" r:embed="rId44"/>
              </a:ext>
            </a:extLst>
          </a:blip>
          <a:stretch>
            <a:fillRect/>
          </a:stretch>
        </p:blipFill>
        <p:spPr>
          <a:xfrm>
            <a:off x="10937508" y="4042589"/>
            <a:ext cx="791746" cy="791746"/>
          </a:xfrm>
          <a:prstGeom prst="rect">
            <a:avLst/>
          </a:prstGeom>
        </p:spPr>
      </p:pic>
    </p:spTree>
    <p:extLst>
      <p:ext uri="{BB962C8B-B14F-4D97-AF65-F5344CB8AC3E}">
        <p14:creationId xmlns:p14="http://schemas.microsoft.com/office/powerpoint/2010/main" val="4088994648"/>
      </p:ext>
    </p:extLst>
  </p:cSld>
  <p:clrMapOvr>
    <a:masterClrMapping/>
  </p:clrMapOvr>
</p:sld>
</file>

<file path=ppt/theme/theme1.xml><?xml version="1.0" encoding="utf-8"?>
<a:theme xmlns:a="http://schemas.openxmlformats.org/drawingml/2006/main" name="1_Office Theme">
  <a:themeElements>
    <a:clrScheme name="Data Education in Schools">
      <a:dk1>
        <a:sysClr val="windowText" lastClr="000000"/>
      </a:dk1>
      <a:lt1>
        <a:sysClr val="window" lastClr="FFFFFF"/>
      </a:lt1>
      <a:dk2>
        <a:srgbClr val="44546A"/>
      </a:dk2>
      <a:lt2>
        <a:srgbClr val="E7E6E6"/>
      </a:lt2>
      <a:accent1>
        <a:srgbClr val="384049"/>
      </a:accent1>
      <a:accent2>
        <a:srgbClr val="EAC036"/>
      </a:accent2>
      <a:accent3>
        <a:srgbClr val="6C587C"/>
      </a:accent3>
      <a:accent4>
        <a:srgbClr val="CE673B"/>
      </a:accent4>
      <a:accent5>
        <a:srgbClr val="6A9CA1"/>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_POWERPOINT_LESSON_TEMPLATE.docx" id="{C9ED7C33-DC77-4FA5-86DD-0A034F8A2FB7}" vid="{358AFC5C-2C86-4A96-95F1-D4B4C4DB4B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911B640723674A88567F1D0A6A478D" ma:contentTypeVersion="18" ma:contentTypeDescription="Create a new document." ma:contentTypeScope="" ma:versionID="a428845fe3d4881e0a198dc7c9b0561f">
  <xsd:schema xmlns:xsd="http://www.w3.org/2001/XMLSchema" xmlns:xs="http://www.w3.org/2001/XMLSchema" xmlns:p="http://schemas.microsoft.com/office/2006/metadata/properties" xmlns:ns2="3f5ced86-acf9-4106-9bfe-b7f58564dbb7" xmlns:ns3="415d1151-ba9d-4af3-8064-fbed8c171f14" targetNamespace="http://schemas.microsoft.com/office/2006/metadata/properties" ma:root="true" ma:fieldsID="5d227dac0b4a3bc91bd0b5f386a95fd7" ns2:_="" ns3:_="">
    <xsd:import namespace="3f5ced86-acf9-4106-9bfe-b7f58564dbb7"/>
    <xsd:import namespace="415d1151-ba9d-4af3-8064-fbed8c171f1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ced86-acf9-4106-9bfe-b7f58564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4eff52-6b6d-4e5f-a3b0-187f185b1d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5d1151-ba9d-4af3-8064-fbed8c171f1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471a26-5622-4910-a32f-9ed81c64676f}" ma:internalName="TaxCatchAll" ma:showField="CatchAllData" ma:web="415d1151-ba9d-4af3-8064-fbed8c171f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f5ced86-acf9-4106-9bfe-b7f58564dbb7">
      <Terms xmlns="http://schemas.microsoft.com/office/infopath/2007/PartnerControls"/>
    </lcf76f155ced4ddcb4097134ff3c332f>
    <TaxCatchAll xmlns="415d1151-ba9d-4af3-8064-fbed8c171f14" xsi:nil="true"/>
  </documentManagement>
</p:properties>
</file>

<file path=customXml/itemProps1.xml><?xml version="1.0" encoding="utf-8"?>
<ds:datastoreItem xmlns:ds="http://schemas.openxmlformats.org/officeDocument/2006/customXml" ds:itemID="{A10FC494-A644-43F8-BF39-1C4636A1DBC0}"/>
</file>

<file path=customXml/itemProps2.xml><?xml version="1.0" encoding="utf-8"?>
<ds:datastoreItem xmlns:ds="http://schemas.openxmlformats.org/officeDocument/2006/customXml" ds:itemID="{574F55CF-142F-4BED-8679-60542D3DE2B4}">
  <ds:schemaRefs>
    <ds:schemaRef ds:uri="http://schemas.microsoft.com/sharepoint/v3/contenttype/forms"/>
  </ds:schemaRefs>
</ds:datastoreItem>
</file>

<file path=customXml/itemProps3.xml><?xml version="1.0" encoding="utf-8"?>
<ds:datastoreItem xmlns:ds="http://schemas.openxmlformats.org/officeDocument/2006/customXml" ds:itemID="{AFE9DB8A-6628-413F-BA4F-19B2DD611012}">
  <ds:schemaRefs>
    <ds:schemaRef ds:uri="http://schemas.microsoft.com/office/2006/documentManagement/types"/>
    <ds:schemaRef ds:uri="http://purl.org/dc/terms/"/>
    <ds:schemaRef ds:uri="http://schemas.microsoft.com/office/2006/metadata/properties"/>
    <ds:schemaRef ds:uri="http://purl.org/dc/elements/1.1/"/>
    <ds:schemaRef ds:uri="4297454b-9d9d-4311-9194-cdf6c01c0e73"/>
    <ds:schemaRef ds:uri="http://www.w3.org/XML/1998/namespace"/>
    <ds:schemaRef ds:uri="http://schemas.microsoft.com/office/infopath/2007/PartnerControls"/>
    <ds:schemaRef ds:uri="http://schemas.openxmlformats.org/package/2006/metadata/core-properties"/>
    <ds:schemaRef ds:uri="dfb93d2d-490e-4f2a-a6aa-d151a9c5263f"/>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4069</TotalTime>
  <Words>2254</Words>
  <Application>Microsoft Macintosh PowerPoint</Application>
  <PresentationFormat>Widescreen</PresentationFormat>
  <Paragraphs>304</Paragraphs>
  <Slides>40</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Calibri Light</vt:lpstr>
      <vt:lpstr>source sans pro</vt:lpstr>
      <vt:lpstr>1_Office Theme</vt:lpstr>
      <vt:lpstr>Causes &amp; impacts  of data bias</vt:lpstr>
      <vt:lpstr>Learning intentions</vt:lpstr>
      <vt:lpstr>Background</vt:lpstr>
      <vt:lpstr>Definition</vt:lpstr>
      <vt:lpstr>Show me…</vt:lpstr>
      <vt:lpstr>Definition</vt:lpstr>
      <vt:lpstr>Data bias</vt:lpstr>
      <vt:lpstr>Why identifying data bias is important?</vt:lpstr>
      <vt:lpstr>When can data bias occur?</vt:lpstr>
      <vt:lpstr>Show me…</vt:lpstr>
      <vt:lpstr>Population vs. sample</vt:lpstr>
      <vt:lpstr>Show me…</vt:lpstr>
      <vt:lpstr>Your turn….</vt:lpstr>
      <vt:lpstr>Your turn….</vt:lpstr>
      <vt:lpstr>Show me…</vt:lpstr>
      <vt:lpstr>Algorithmic bias</vt:lpstr>
      <vt:lpstr>Definition</vt:lpstr>
      <vt:lpstr>Show me…</vt:lpstr>
      <vt:lpstr>Algorithmic bias in face recognition</vt:lpstr>
      <vt:lpstr>PowerPoint Presentation</vt:lpstr>
      <vt:lpstr>How facial recognition software is created</vt:lpstr>
      <vt:lpstr>Gender shades video</vt:lpstr>
      <vt:lpstr>Your turn…</vt:lpstr>
      <vt:lpstr>Next steps</vt:lpstr>
      <vt:lpstr>Causes of bias</vt:lpstr>
      <vt:lpstr>Causes of bias</vt:lpstr>
      <vt:lpstr>Causes of bias</vt:lpstr>
      <vt:lpstr>Show me… measurement bias</vt:lpstr>
      <vt:lpstr>Show me… sample bias</vt:lpstr>
      <vt:lpstr>Show me… confirmation bias</vt:lpstr>
      <vt:lpstr>Your turn… survivorship bias</vt:lpstr>
      <vt:lpstr>Your turn… survivorship bias</vt:lpstr>
      <vt:lpstr>Correlation bias</vt:lpstr>
      <vt:lpstr>Show me…</vt:lpstr>
      <vt:lpstr>How to mitigate bias</vt:lpstr>
      <vt:lpstr>Ethics vs. bias</vt:lpstr>
      <vt:lpstr>Next steps</vt:lpstr>
      <vt:lpstr>Learning checklist</vt:lpstr>
      <vt:lpstr>How you can use this lesson</vt:lpstr>
      <vt:lpstr>Alternative format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Nylk</dc:creator>
  <cp:lastModifiedBy>John Bell</cp:lastModifiedBy>
  <cp:revision>16</cp:revision>
  <dcterms:created xsi:type="dcterms:W3CDTF">2021-04-26T06:41:53Z</dcterms:created>
  <dcterms:modified xsi:type="dcterms:W3CDTF">2022-10-04T08:35:54Z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0x01010008911B640723674A88567F1D0A6A478D</vt:lpwstr>
  </property>
  <property fmtid="{D5CDD505-2E9C-101B-9397-08002B2CF9AE}" pid="3" name="MediaServiceImageTags">
    <vt:lpwstr/>
  </property>
</Properties>
</file>