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7"/>
  </p:notesMasterIdLst>
  <p:sldIdLst>
    <p:sldId id="552" r:id="rId5"/>
    <p:sldId id="530" r:id="rId6"/>
    <p:sldId id="1115" r:id="rId7"/>
    <p:sldId id="1205" r:id="rId8"/>
    <p:sldId id="1160" r:id="rId9"/>
    <p:sldId id="1064" r:id="rId10"/>
    <p:sldId id="1148" r:id="rId11"/>
    <p:sldId id="1149" r:id="rId12"/>
    <p:sldId id="1185" r:id="rId13"/>
    <p:sldId id="1152" r:id="rId14"/>
    <p:sldId id="1186" r:id="rId15"/>
    <p:sldId id="1147" r:id="rId16"/>
    <p:sldId id="1154" r:id="rId17"/>
    <p:sldId id="1189" r:id="rId18"/>
    <p:sldId id="1190" r:id="rId19"/>
    <p:sldId id="1191" r:id="rId20"/>
    <p:sldId id="1194" r:id="rId21"/>
    <p:sldId id="1140" r:id="rId22"/>
    <p:sldId id="1195" r:id="rId23"/>
    <p:sldId id="1157" r:id="rId24"/>
    <p:sldId id="1187" r:id="rId25"/>
    <p:sldId id="1117" r:id="rId26"/>
    <p:sldId id="1119" r:id="rId27"/>
    <p:sldId id="1196" r:id="rId28"/>
    <p:sldId id="1122" r:id="rId29"/>
    <p:sldId id="1141" r:id="rId30"/>
    <p:sldId id="1208" r:id="rId31"/>
    <p:sldId id="1123" r:id="rId32"/>
    <p:sldId id="1124" r:id="rId33"/>
    <p:sldId id="1199" r:id="rId34"/>
    <p:sldId id="590" r:id="rId35"/>
    <p:sldId id="1125" r:id="rId36"/>
    <p:sldId id="1126" r:id="rId37"/>
    <p:sldId id="1128" r:id="rId38"/>
    <p:sldId id="1172" r:id="rId39"/>
    <p:sldId id="1164" r:id="rId40"/>
    <p:sldId id="1129" r:id="rId41"/>
    <p:sldId id="1165" r:id="rId42"/>
    <p:sldId id="1171" r:id="rId43"/>
    <p:sldId id="1166" r:id="rId44"/>
    <p:sldId id="1167" r:id="rId45"/>
    <p:sldId id="1210" r:id="rId46"/>
    <p:sldId id="1188" r:id="rId47"/>
    <p:sldId id="1131" r:id="rId48"/>
    <p:sldId id="1173" r:id="rId49"/>
    <p:sldId id="1176" r:id="rId50"/>
    <p:sldId id="1133" r:id="rId51"/>
    <p:sldId id="1175" r:id="rId52"/>
    <p:sldId id="1177" r:id="rId53"/>
    <p:sldId id="1209" r:id="rId54"/>
    <p:sldId id="1135" r:id="rId55"/>
    <p:sldId id="1136" r:id="rId56"/>
    <p:sldId id="1200" r:id="rId57"/>
    <p:sldId id="1197" r:id="rId58"/>
    <p:sldId id="1204" r:id="rId59"/>
    <p:sldId id="1201" r:id="rId60"/>
    <p:sldId id="1202" r:id="rId61"/>
    <p:sldId id="1181" r:id="rId62"/>
    <p:sldId id="1139" r:id="rId63"/>
    <p:sldId id="348" r:id="rId64"/>
    <p:sldId id="351" r:id="rId65"/>
    <p:sldId id="475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09C914-9CEC-9300-D839-001D87C79C4D}" name="Emma Nylk" initials="EN" userId="S::emma@effini.com::55b2440a-9e28-4c70-bd2e-709c92f993be" providerId="AD"/>
  <p188:author id="{7208391E-158C-86D6-A16B-1B44961C402D}" name="Jo Watts" initials="JW" userId="S::jo.watts@effini.com::eea66f16-67e2-44e4-9e64-0beb12162bd8" providerId="AD"/>
  <p188:author id="{212F487B-0D66-C222-300F-3C6D775CDFF0}" name="Emma Nylk" initials="EN" userId="Emma Nylk" providerId="None"/>
  <p188:author id="{4DB380DD-4D2F-EB3D-9717-0B1786562343}" name="John Bell" initials="JB" userId="S::john@effini.com::f70f6676-4d37-4a98-a7ac-a82923374731" providerId="AD"/>
  <p188:author id="{351A98F0-2E9B-89FA-783A-4D0E4628B704}" name="John Bell" initials="JB" userId="S::john.bell@effini.com::f70f6676-4d37-4a98-a7ac-a829233747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036"/>
    <a:srgbClr val="6A9CA1"/>
    <a:srgbClr val="CE673B"/>
    <a:srgbClr val="6C587C"/>
    <a:srgbClr val="38404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CF8E15-A1B1-4C8D-8C8E-102B471A18DB}" v="1" dt="2024-11-14T10:21:13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Relationship Id="rId75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Bell" userId="f70f6676-4d37-4a98-a7ac-a82923374731" providerId="ADAL" clId="{A528A284-D207-8A41-8997-CB8205F81DA5}"/>
    <pc:docChg chg="addSld delSld modSld">
      <pc:chgData name="John Bell" userId="f70f6676-4d37-4a98-a7ac-a82923374731" providerId="ADAL" clId="{A528A284-D207-8A41-8997-CB8205F81DA5}" dt="2023-04-14T10:21:09.945" v="11" actId="1076"/>
      <pc:docMkLst>
        <pc:docMk/>
      </pc:docMkLst>
      <pc:sldChg chg="del">
        <pc:chgData name="John Bell" userId="f70f6676-4d37-4a98-a7ac-a82923374731" providerId="ADAL" clId="{A528A284-D207-8A41-8997-CB8205F81DA5}" dt="2023-04-14T10:19:50.875" v="1" actId="2696"/>
        <pc:sldMkLst>
          <pc:docMk/>
          <pc:sldMk cId="17751578" sldId="1168"/>
        </pc:sldMkLst>
      </pc:sldChg>
      <pc:sldChg chg="modSp mod">
        <pc:chgData name="John Bell" userId="f70f6676-4d37-4a98-a7ac-a82923374731" providerId="ADAL" clId="{A528A284-D207-8A41-8997-CB8205F81DA5}" dt="2023-04-14T10:21:09.945" v="11" actId="1076"/>
        <pc:sldMkLst>
          <pc:docMk/>
          <pc:sldMk cId="4159789688" sldId="1188"/>
        </pc:sldMkLst>
        <pc:graphicFrameChg chg="mod modGraphic">
          <ac:chgData name="John Bell" userId="f70f6676-4d37-4a98-a7ac-a82923374731" providerId="ADAL" clId="{A528A284-D207-8A41-8997-CB8205F81DA5}" dt="2023-04-14T10:21:09.945" v="11" actId="1076"/>
          <ac:graphicFrameMkLst>
            <pc:docMk/>
            <pc:sldMk cId="4159789688" sldId="1188"/>
            <ac:graphicFrameMk id="5" creationId="{C17D4672-A15C-C2E5-F45D-EA9035492977}"/>
          </ac:graphicFrameMkLst>
        </pc:graphicFrameChg>
      </pc:sldChg>
      <pc:sldChg chg="add">
        <pc:chgData name="John Bell" userId="f70f6676-4d37-4a98-a7ac-a82923374731" providerId="ADAL" clId="{A528A284-D207-8A41-8997-CB8205F81DA5}" dt="2023-04-14T10:19:41.522" v="0"/>
        <pc:sldMkLst>
          <pc:docMk/>
          <pc:sldMk cId="4188338606" sldId="1210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Relationship Id="rId4" Type="http://schemas.openxmlformats.org/officeDocument/2006/relationships/image" Target="../media/image3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Relationship Id="rId4" Type="http://schemas.openxmlformats.org/officeDocument/2006/relationships/image" Target="../media/image3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2F93D4-3281-4B34-96F5-BA8283CD41AC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7569AAA8-5CEF-4116-8573-733225326525}">
      <dgm:prSet phldrT="[Text]"/>
      <dgm:spPr/>
      <dgm:t>
        <a:bodyPr/>
        <a:lstStyle/>
        <a:p>
          <a:r>
            <a:rPr lang="en-GB" b="1"/>
            <a:t>Unique values</a:t>
          </a:r>
        </a:p>
      </dgm:t>
    </dgm:pt>
    <dgm:pt modelId="{1A77E188-971A-4026-ACCE-28E432692961}" type="parTrans" cxnId="{7B583B67-0978-4753-84EA-BE1540F1232C}">
      <dgm:prSet/>
      <dgm:spPr/>
      <dgm:t>
        <a:bodyPr/>
        <a:lstStyle/>
        <a:p>
          <a:endParaRPr lang="en-GB"/>
        </a:p>
      </dgm:t>
    </dgm:pt>
    <dgm:pt modelId="{2B0A1720-92F3-49F5-8EF1-879A436761DB}" type="sibTrans" cxnId="{7B583B67-0978-4753-84EA-BE1540F1232C}">
      <dgm:prSet/>
      <dgm:spPr/>
      <dgm:t>
        <a:bodyPr/>
        <a:lstStyle/>
        <a:p>
          <a:endParaRPr lang="en-GB"/>
        </a:p>
      </dgm:t>
    </dgm:pt>
    <dgm:pt modelId="{D88E9406-07C4-426C-AD3A-9D0820278DC2}">
      <dgm:prSet phldrT="[Text]"/>
      <dgm:spPr/>
      <dgm:t>
        <a:bodyPr/>
        <a:lstStyle/>
        <a:p>
          <a:r>
            <a:rPr lang="en-GB"/>
            <a:t>Each row much contain a unique value, which means there are no duplicates</a:t>
          </a:r>
        </a:p>
      </dgm:t>
    </dgm:pt>
    <dgm:pt modelId="{664928F1-61A7-4F04-A5BA-DE72C24B3AAF}" type="parTrans" cxnId="{CD4C1AE5-D811-4198-B1BC-CE1905DCA65F}">
      <dgm:prSet/>
      <dgm:spPr/>
      <dgm:t>
        <a:bodyPr/>
        <a:lstStyle/>
        <a:p>
          <a:endParaRPr lang="en-GB"/>
        </a:p>
      </dgm:t>
    </dgm:pt>
    <dgm:pt modelId="{D4CC9D5D-E066-4DAF-994A-507252132BF5}" type="sibTrans" cxnId="{CD4C1AE5-D811-4198-B1BC-CE1905DCA65F}">
      <dgm:prSet/>
      <dgm:spPr/>
      <dgm:t>
        <a:bodyPr/>
        <a:lstStyle/>
        <a:p>
          <a:endParaRPr lang="en-GB"/>
        </a:p>
      </dgm:t>
    </dgm:pt>
    <dgm:pt modelId="{031CB20E-7E31-40EC-B2A7-A0B377BE458F}">
      <dgm:prSet phldrT="[Text]"/>
      <dgm:spPr/>
      <dgm:t>
        <a:bodyPr/>
        <a:lstStyle/>
        <a:p>
          <a:r>
            <a:rPr lang="en-GB" b="1"/>
            <a:t>Complete values</a:t>
          </a:r>
        </a:p>
      </dgm:t>
    </dgm:pt>
    <dgm:pt modelId="{FF540396-20B7-49F7-ACC4-3FA1EFA93783}" type="parTrans" cxnId="{6D897993-12AC-4911-938E-59597BEDBFD2}">
      <dgm:prSet/>
      <dgm:spPr/>
      <dgm:t>
        <a:bodyPr/>
        <a:lstStyle/>
        <a:p>
          <a:endParaRPr lang="en-GB"/>
        </a:p>
      </dgm:t>
    </dgm:pt>
    <dgm:pt modelId="{334BD74B-E63B-40CC-A48E-4208256DA598}" type="sibTrans" cxnId="{6D897993-12AC-4911-938E-59597BEDBFD2}">
      <dgm:prSet/>
      <dgm:spPr/>
      <dgm:t>
        <a:bodyPr/>
        <a:lstStyle/>
        <a:p>
          <a:endParaRPr lang="en-GB"/>
        </a:p>
      </dgm:t>
    </dgm:pt>
    <dgm:pt modelId="{E39C77F5-746D-4191-A13C-2B7B39DED30E}">
      <dgm:prSet phldrT="[Text]"/>
      <dgm:spPr/>
      <dgm:t>
        <a:bodyPr/>
        <a:lstStyle/>
        <a:p>
          <a:r>
            <a:rPr lang="en-GB"/>
            <a:t>All the rows need to contain values, with no missing or incomplete data items </a:t>
          </a:r>
        </a:p>
      </dgm:t>
    </dgm:pt>
    <dgm:pt modelId="{1AF172C7-9A78-47C4-944D-680CCFBE71FB}" type="parTrans" cxnId="{808A9597-F9FC-42C0-9003-5CE0931EFD07}">
      <dgm:prSet/>
      <dgm:spPr/>
      <dgm:t>
        <a:bodyPr/>
        <a:lstStyle/>
        <a:p>
          <a:endParaRPr lang="en-GB"/>
        </a:p>
      </dgm:t>
    </dgm:pt>
    <dgm:pt modelId="{941177D1-D80C-4FE0-B805-769B94416A6D}" type="sibTrans" cxnId="{808A9597-F9FC-42C0-9003-5CE0931EFD07}">
      <dgm:prSet/>
      <dgm:spPr/>
      <dgm:t>
        <a:bodyPr/>
        <a:lstStyle/>
        <a:p>
          <a:endParaRPr lang="en-GB"/>
        </a:p>
      </dgm:t>
    </dgm:pt>
    <dgm:pt modelId="{2023B542-272C-41F8-8349-0FB0B7A33C7B}">
      <dgm:prSet phldrT="[Text]"/>
      <dgm:spPr/>
      <dgm:t>
        <a:bodyPr/>
        <a:lstStyle/>
        <a:p>
          <a:r>
            <a:rPr lang="en-GB" b="1"/>
            <a:t>Non-NULL values</a:t>
          </a:r>
        </a:p>
      </dgm:t>
    </dgm:pt>
    <dgm:pt modelId="{434D1378-932A-4A0C-84A0-202319AAFFD3}" type="parTrans" cxnId="{443F83CD-DFFF-464B-A171-00B697A7B7FC}">
      <dgm:prSet/>
      <dgm:spPr/>
      <dgm:t>
        <a:bodyPr/>
        <a:lstStyle/>
        <a:p>
          <a:endParaRPr lang="en-GB"/>
        </a:p>
      </dgm:t>
    </dgm:pt>
    <dgm:pt modelId="{B912519B-DD07-4405-B02E-B07ADBEFFD88}" type="sibTrans" cxnId="{443F83CD-DFFF-464B-A171-00B697A7B7FC}">
      <dgm:prSet/>
      <dgm:spPr/>
      <dgm:t>
        <a:bodyPr/>
        <a:lstStyle/>
        <a:p>
          <a:endParaRPr lang="en-GB"/>
        </a:p>
      </dgm:t>
    </dgm:pt>
    <dgm:pt modelId="{C57A2C93-3CD6-45A9-9535-6AB8EE1A4376}">
      <dgm:prSet phldrT="[Text]"/>
      <dgm:spPr/>
      <dgm:t>
        <a:bodyPr/>
        <a:lstStyle/>
        <a:p>
          <a:r>
            <a:rPr lang="en-GB"/>
            <a:t>There cannot be any empty or blank data items</a:t>
          </a:r>
        </a:p>
      </dgm:t>
    </dgm:pt>
    <dgm:pt modelId="{A0270A19-B34E-4921-BB14-EF91C681E69E}" type="parTrans" cxnId="{A6244D65-6DB7-4B7E-923A-57F20248AA19}">
      <dgm:prSet/>
      <dgm:spPr/>
      <dgm:t>
        <a:bodyPr/>
        <a:lstStyle/>
        <a:p>
          <a:endParaRPr lang="en-GB"/>
        </a:p>
      </dgm:t>
    </dgm:pt>
    <dgm:pt modelId="{049ACC28-86D8-4371-8763-387A4162F2F1}" type="sibTrans" cxnId="{A6244D65-6DB7-4B7E-923A-57F20248AA19}">
      <dgm:prSet/>
      <dgm:spPr/>
      <dgm:t>
        <a:bodyPr/>
        <a:lstStyle/>
        <a:p>
          <a:endParaRPr lang="en-GB"/>
        </a:p>
      </dgm:t>
    </dgm:pt>
    <dgm:pt modelId="{CC7406BA-DDC6-4673-A152-5981D4513E81}" type="pres">
      <dgm:prSet presAssocID="{A12F93D4-3281-4B34-96F5-BA8283CD41AC}" presName="linear" presStyleCnt="0">
        <dgm:presLayoutVars>
          <dgm:dir/>
          <dgm:resizeHandles val="exact"/>
        </dgm:presLayoutVars>
      </dgm:prSet>
      <dgm:spPr/>
    </dgm:pt>
    <dgm:pt modelId="{A6218D08-BA5E-46FE-8AC6-204E67716F10}" type="pres">
      <dgm:prSet presAssocID="{7569AAA8-5CEF-4116-8573-733225326525}" presName="comp" presStyleCnt="0"/>
      <dgm:spPr/>
    </dgm:pt>
    <dgm:pt modelId="{C0F4930C-A520-4280-AB7A-DC9C8793416E}" type="pres">
      <dgm:prSet presAssocID="{7569AAA8-5CEF-4116-8573-733225326525}" presName="box" presStyleLbl="node1" presStyleIdx="0" presStyleCnt="3"/>
      <dgm:spPr/>
    </dgm:pt>
    <dgm:pt modelId="{6D9A3A24-7423-4C54-BC01-9CBEEBD3C9B4}" type="pres">
      <dgm:prSet presAssocID="{7569AAA8-5CEF-4116-8573-733225326525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ne blue butterfly in a group of red butterflies"/>
        </a:ext>
      </dgm:extLst>
    </dgm:pt>
    <dgm:pt modelId="{787F5D98-6DD4-4A93-B4DE-308BFE9C74E3}" type="pres">
      <dgm:prSet presAssocID="{7569AAA8-5CEF-4116-8573-733225326525}" presName="text" presStyleLbl="node1" presStyleIdx="0" presStyleCnt="3">
        <dgm:presLayoutVars>
          <dgm:bulletEnabled val="1"/>
        </dgm:presLayoutVars>
      </dgm:prSet>
      <dgm:spPr/>
    </dgm:pt>
    <dgm:pt modelId="{5BF4FE75-FC26-42FB-A567-9BB2C4C03726}" type="pres">
      <dgm:prSet presAssocID="{2B0A1720-92F3-49F5-8EF1-879A436761DB}" presName="spacer" presStyleCnt="0"/>
      <dgm:spPr/>
    </dgm:pt>
    <dgm:pt modelId="{6D2FCD6C-FF60-499E-9D91-2D78C2DDDD01}" type="pres">
      <dgm:prSet presAssocID="{031CB20E-7E31-40EC-B2A7-A0B377BE458F}" presName="comp" presStyleCnt="0"/>
      <dgm:spPr/>
    </dgm:pt>
    <dgm:pt modelId="{2B5DE823-8895-4693-BA2D-7B19A76F6D96}" type="pres">
      <dgm:prSet presAssocID="{031CB20E-7E31-40EC-B2A7-A0B377BE458F}" presName="box" presStyleLbl="node1" presStyleIdx="1" presStyleCnt="3"/>
      <dgm:spPr/>
    </dgm:pt>
    <dgm:pt modelId="{22A2C82E-8E8E-4A36-9537-01059D36DEBB}" type="pres">
      <dgm:prSet presAssocID="{031CB20E-7E31-40EC-B2A7-A0B377BE458F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uzzle"/>
        </a:ext>
      </dgm:extLst>
    </dgm:pt>
    <dgm:pt modelId="{B48BA4A0-1AA5-4314-91B6-E4DFE91EA2E5}" type="pres">
      <dgm:prSet presAssocID="{031CB20E-7E31-40EC-B2A7-A0B377BE458F}" presName="text" presStyleLbl="node1" presStyleIdx="1" presStyleCnt="3">
        <dgm:presLayoutVars>
          <dgm:bulletEnabled val="1"/>
        </dgm:presLayoutVars>
      </dgm:prSet>
      <dgm:spPr/>
    </dgm:pt>
    <dgm:pt modelId="{4CCFF8B1-EADD-4312-8E5D-82A29C487057}" type="pres">
      <dgm:prSet presAssocID="{334BD74B-E63B-40CC-A48E-4208256DA598}" presName="spacer" presStyleCnt="0"/>
      <dgm:spPr/>
    </dgm:pt>
    <dgm:pt modelId="{02133DB3-45AF-4B50-8E4C-C8B0F0819425}" type="pres">
      <dgm:prSet presAssocID="{2023B542-272C-41F8-8349-0FB0B7A33C7B}" presName="comp" presStyleCnt="0"/>
      <dgm:spPr/>
    </dgm:pt>
    <dgm:pt modelId="{1BE0E8B0-E973-4E14-A64C-3AEB08EA32BA}" type="pres">
      <dgm:prSet presAssocID="{2023B542-272C-41F8-8349-0FB0B7A33C7B}" presName="box" presStyleLbl="node1" presStyleIdx="2" presStyleCnt="3"/>
      <dgm:spPr/>
    </dgm:pt>
    <dgm:pt modelId="{8DEAC5CD-8B1C-4341-9949-F37FBBA113FF}" type="pres">
      <dgm:prSet presAssocID="{2023B542-272C-41F8-8349-0FB0B7A33C7B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ree blank billboard frames"/>
        </a:ext>
      </dgm:extLst>
    </dgm:pt>
    <dgm:pt modelId="{C8C25EAF-80F4-4716-8DF0-04ED8A7972F5}" type="pres">
      <dgm:prSet presAssocID="{2023B542-272C-41F8-8349-0FB0B7A33C7B}" presName="text" presStyleLbl="node1" presStyleIdx="2" presStyleCnt="3">
        <dgm:presLayoutVars>
          <dgm:bulletEnabled val="1"/>
        </dgm:presLayoutVars>
      </dgm:prSet>
      <dgm:spPr/>
    </dgm:pt>
  </dgm:ptLst>
  <dgm:cxnLst>
    <dgm:cxn modelId="{4F556218-E245-4ADD-9DD9-F58DC53C1016}" type="presOf" srcId="{2023B542-272C-41F8-8349-0FB0B7A33C7B}" destId="{C8C25EAF-80F4-4716-8DF0-04ED8A7972F5}" srcOrd="1" destOrd="0" presId="urn:microsoft.com/office/officeart/2005/8/layout/vList4"/>
    <dgm:cxn modelId="{DEA9FB29-3DA9-4F12-9549-1DD17FA78874}" type="presOf" srcId="{E39C77F5-746D-4191-A13C-2B7B39DED30E}" destId="{2B5DE823-8895-4693-BA2D-7B19A76F6D96}" srcOrd="0" destOrd="1" presId="urn:microsoft.com/office/officeart/2005/8/layout/vList4"/>
    <dgm:cxn modelId="{D1073132-0E05-4881-BC3A-E10C8511EBC2}" type="presOf" srcId="{E39C77F5-746D-4191-A13C-2B7B39DED30E}" destId="{B48BA4A0-1AA5-4314-91B6-E4DFE91EA2E5}" srcOrd="1" destOrd="1" presId="urn:microsoft.com/office/officeart/2005/8/layout/vList4"/>
    <dgm:cxn modelId="{A6244D65-6DB7-4B7E-923A-57F20248AA19}" srcId="{2023B542-272C-41F8-8349-0FB0B7A33C7B}" destId="{C57A2C93-3CD6-45A9-9535-6AB8EE1A4376}" srcOrd="0" destOrd="0" parTransId="{A0270A19-B34E-4921-BB14-EF91C681E69E}" sibTransId="{049ACC28-86D8-4371-8763-387A4162F2F1}"/>
    <dgm:cxn modelId="{7B583B67-0978-4753-84EA-BE1540F1232C}" srcId="{A12F93D4-3281-4B34-96F5-BA8283CD41AC}" destId="{7569AAA8-5CEF-4116-8573-733225326525}" srcOrd="0" destOrd="0" parTransId="{1A77E188-971A-4026-ACCE-28E432692961}" sibTransId="{2B0A1720-92F3-49F5-8EF1-879A436761DB}"/>
    <dgm:cxn modelId="{473A3174-3DE9-4286-B246-9FD3E5E93B1A}" type="presOf" srcId="{2023B542-272C-41F8-8349-0FB0B7A33C7B}" destId="{1BE0E8B0-E973-4E14-A64C-3AEB08EA32BA}" srcOrd="0" destOrd="0" presId="urn:microsoft.com/office/officeart/2005/8/layout/vList4"/>
    <dgm:cxn modelId="{E5B6DC74-326C-4AA2-B564-FE086BC24569}" type="presOf" srcId="{031CB20E-7E31-40EC-B2A7-A0B377BE458F}" destId="{B48BA4A0-1AA5-4314-91B6-E4DFE91EA2E5}" srcOrd="1" destOrd="0" presId="urn:microsoft.com/office/officeart/2005/8/layout/vList4"/>
    <dgm:cxn modelId="{A256AB80-180C-4207-AF29-41005CF2BB01}" type="presOf" srcId="{D88E9406-07C4-426C-AD3A-9D0820278DC2}" destId="{787F5D98-6DD4-4A93-B4DE-308BFE9C74E3}" srcOrd="1" destOrd="1" presId="urn:microsoft.com/office/officeart/2005/8/layout/vList4"/>
    <dgm:cxn modelId="{6D897993-12AC-4911-938E-59597BEDBFD2}" srcId="{A12F93D4-3281-4B34-96F5-BA8283CD41AC}" destId="{031CB20E-7E31-40EC-B2A7-A0B377BE458F}" srcOrd="1" destOrd="0" parTransId="{FF540396-20B7-49F7-ACC4-3FA1EFA93783}" sibTransId="{334BD74B-E63B-40CC-A48E-4208256DA598}"/>
    <dgm:cxn modelId="{3FAEFD94-8B2D-441A-BE87-D39A1254AE53}" type="presOf" srcId="{D88E9406-07C4-426C-AD3A-9D0820278DC2}" destId="{C0F4930C-A520-4280-AB7A-DC9C8793416E}" srcOrd="0" destOrd="1" presId="urn:microsoft.com/office/officeart/2005/8/layout/vList4"/>
    <dgm:cxn modelId="{808A9597-F9FC-42C0-9003-5CE0931EFD07}" srcId="{031CB20E-7E31-40EC-B2A7-A0B377BE458F}" destId="{E39C77F5-746D-4191-A13C-2B7B39DED30E}" srcOrd="0" destOrd="0" parTransId="{1AF172C7-9A78-47C4-944D-680CCFBE71FB}" sibTransId="{941177D1-D80C-4FE0-B805-769B94416A6D}"/>
    <dgm:cxn modelId="{A4E050A8-4175-4EE6-9092-90263BC78E62}" type="presOf" srcId="{C57A2C93-3CD6-45A9-9535-6AB8EE1A4376}" destId="{C8C25EAF-80F4-4716-8DF0-04ED8A7972F5}" srcOrd="1" destOrd="1" presId="urn:microsoft.com/office/officeart/2005/8/layout/vList4"/>
    <dgm:cxn modelId="{0B8F87B0-73A0-44AE-8C5F-22AB0FA67B1A}" type="presOf" srcId="{7569AAA8-5CEF-4116-8573-733225326525}" destId="{C0F4930C-A520-4280-AB7A-DC9C8793416E}" srcOrd="0" destOrd="0" presId="urn:microsoft.com/office/officeart/2005/8/layout/vList4"/>
    <dgm:cxn modelId="{ACA353B4-7793-46BF-A85F-B8E9FE35AE78}" type="presOf" srcId="{C57A2C93-3CD6-45A9-9535-6AB8EE1A4376}" destId="{1BE0E8B0-E973-4E14-A64C-3AEB08EA32BA}" srcOrd="0" destOrd="1" presId="urn:microsoft.com/office/officeart/2005/8/layout/vList4"/>
    <dgm:cxn modelId="{443F83CD-DFFF-464B-A171-00B697A7B7FC}" srcId="{A12F93D4-3281-4B34-96F5-BA8283CD41AC}" destId="{2023B542-272C-41F8-8349-0FB0B7A33C7B}" srcOrd="2" destOrd="0" parTransId="{434D1378-932A-4A0C-84A0-202319AAFFD3}" sibTransId="{B912519B-DD07-4405-B02E-B07ADBEFFD88}"/>
    <dgm:cxn modelId="{3B2FE5DB-2139-48AD-B895-D5DB0E7777CF}" type="presOf" srcId="{A12F93D4-3281-4B34-96F5-BA8283CD41AC}" destId="{CC7406BA-DDC6-4673-A152-5981D4513E81}" srcOrd="0" destOrd="0" presId="urn:microsoft.com/office/officeart/2005/8/layout/vList4"/>
    <dgm:cxn modelId="{CD4C1AE5-D811-4198-B1BC-CE1905DCA65F}" srcId="{7569AAA8-5CEF-4116-8573-733225326525}" destId="{D88E9406-07C4-426C-AD3A-9D0820278DC2}" srcOrd="0" destOrd="0" parTransId="{664928F1-61A7-4F04-A5BA-DE72C24B3AAF}" sibTransId="{D4CC9D5D-E066-4DAF-994A-507252132BF5}"/>
    <dgm:cxn modelId="{8A1BA2E7-76E0-4021-ABDC-BE04ADFC8F4E}" type="presOf" srcId="{7569AAA8-5CEF-4116-8573-733225326525}" destId="{787F5D98-6DD4-4A93-B4DE-308BFE9C74E3}" srcOrd="1" destOrd="0" presId="urn:microsoft.com/office/officeart/2005/8/layout/vList4"/>
    <dgm:cxn modelId="{2D00DEF3-ACBC-4ED8-AFE0-5F4521549E3A}" type="presOf" srcId="{031CB20E-7E31-40EC-B2A7-A0B377BE458F}" destId="{2B5DE823-8895-4693-BA2D-7B19A76F6D96}" srcOrd="0" destOrd="0" presId="urn:microsoft.com/office/officeart/2005/8/layout/vList4"/>
    <dgm:cxn modelId="{58D474A9-D92C-44BE-B9F7-D9E8CF5E1FD1}" type="presParOf" srcId="{CC7406BA-DDC6-4673-A152-5981D4513E81}" destId="{A6218D08-BA5E-46FE-8AC6-204E67716F10}" srcOrd="0" destOrd="0" presId="urn:microsoft.com/office/officeart/2005/8/layout/vList4"/>
    <dgm:cxn modelId="{B7C43382-57FE-4EB3-A044-6C84EC04BFB3}" type="presParOf" srcId="{A6218D08-BA5E-46FE-8AC6-204E67716F10}" destId="{C0F4930C-A520-4280-AB7A-DC9C8793416E}" srcOrd="0" destOrd="0" presId="urn:microsoft.com/office/officeart/2005/8/layout/vList4"/>
    <dgm:cxn modelId="{23D29A56-F279-43F3-BCA7-6CA0361DBFE7}" type="presParOf" srcId="{A6218D08-BA5E-46FE-8AC6-204E67716F10}" destId="{6D9A3A24-7423-4C54-BC01-9CBEEBD3C9B4}" srcOrd="1" destOrd="0" presId="urn:microsoft.com/office/officeart/2005/8/layout/vList4"/>
    <dgm:cxn modelId="{BC511D4C-F5F8-47C7-BB52-A49F513A1BF7}" type="presParOf" srcId="{A6218D08-BA5E-46FE-8AC6-204E67716F10}" destId="{787F5D98-6DD4-4A93-B4DE-308BFE9C74E3}" srcOrd="2" destOrd="0" presId="urn:microsoft.com/office/officeart/2005/8/layout/vList4"/>
    <dgm:cxn modelId="{F2B20556-B223-4FCA-9E6B-2ADE4D841E28}" type="presParOf" srcId="{CC7406BA-DDC6-4673-A152-5981D4513E81}" destId="{5BF4FE75-FC26-42FB-A567-9BB2C4C03726}" srcOrd="1" destOrd="0" presId="urn:microsoft.com/office/officeart/2005/8/layout/vList4"/>
    <dgm:cxn modelId="{DA62B337-6498-4571-BC9E-02A36DD726CD}" type="presParOf" srcId="{CC7406BA-DDC6-4673-A152-5981D4513E81}" destId="{6D2FCD6C-FF60-499E-9D91-2D78C2DDDD01}" srcOrd="2" destOrd="0" presId="urn:microsoft.com/office/officeart/2005/8/layout/vList4"/>
    <dgm:cxn modelId="{460E5B70-049E-4859-94C7-FB35DB5683D1}" type="presParOf" srcId="{6D2FCD6C-FF60-499E-9D91-2D78C2DDDD01}" destId="{2B5DE823-8895-4693-BA2D-7B19A76F6D96}" srcOrd="0" destOrd="0" presId="urn:microsoft.com/office/officeart/2005/8/layout/vList4"/>
    <dgm:cxn modelId="{03289B08-3F3E-415F-A2FD-124AFD29C491}" type="presParOf" srcId="{6D2FCD6C-FF60-499E-9D91-2D78C2DDDD01}" destId="{22A2C82E-8E8E-4A36-9537-01059D36DEBB}" srcOrd="1" destOrd="0" presId="urn:microsoft.com/office/officeart/2005/8/layout/vList4"/>
    <dgm:cxn modelId="{85023A1E-FE18-4DB9-9012-326DDEA9900A}" type="presParOf" srcId="{6D2FCD6C-FF60-499E-9D91-2D78C2DDDD01}" destId="{B48BA4A0-1AA5-4314-91B6-E4DFE91EA2E5}" srcOrd="2" destOrd="0" presId="urn:microsoft.com/office/officeart/2005/8/layout/vList4"/>
    <dgm:cxn modelId="{AA9A07C8-25DB-4F51-901A-FC55020676DA}" type="presParOf" srcId="{CC7406BA-DDC6-4673-A152-5981D4513E81}" destId="{4CCFF8B1-EADD-4312-8E5D-82A29C487057}" srcOrd="3" destOrd="0" presId="urn:microsoft.com/office/officeart/2005/8/layout/vList4"/>
    <dgm:cxn modelId="{7A5D9D4E-FDC5-4EB4-9A65-6745B2BB3639}" type="presParOf" srcId="{CC7406BA-DDC6-4673-A152-5981D4513E81}" destId="{02133DB3-45AF-4B50-8E4C-C8B0F0819425}" srcOrd="4" destOrd="0" presId="urn:microsoft.com/office/officeart/2005/8/layout/vList4"/>
    <dgm:cxn modelId="{269E2027-2DBC-46B7-938C-FCA846F7CDBB}" type="presParOf" srcId="{02133DB3-45AF-4B50-8E4C-C8B0F0819425}" destId="{1BE0E8B0-E973-4E14-A64C-3AEB08EA32BA}" srcOrd="0" destOrd="0" presId="urn:microsoft.com/office/officeart/2005/8/layout/vList4"/>
    <dgm:cxn modelId="{CCA1E83E-C49D-4401-B0BB-89174384EAA5}" type="presParOf" srcId="{02133DB3-45AF-4B50-8E4C-C8B0F0819425}" destId="{8DEAC5CD-8B1C-4341-9949-F37FBBA113FF}" srcOrd="1" destOrd="0" presId="urn:microsoft.com/office/officeart/2005/8/layout/vList4"/>
    <dgm:cxn modelId="{CBE48B3E-49EA-4441-AAAE-73C5469BBD05}" type="presParOf" srcId="{02133DB3-45AF-4B50-8E4C-C8B0F0819425}" destId="{C8C25EAF-80F4-4716-8DF0-04ED8A7972F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D7F6B2-8164-49AD-8B7F-BBF8F5FCF0BA}" type="doc">
      <dgm:prSet loTypeId="urn:microsoft.com/office/officeart/2005/8/layout/pList1" loCatId="pictur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C97813A9-9F9D-4B62-8C2E-BC5C26B00623}">
      <dgm:prSet phldrT="[Text]"/>
      <dgm:spPr/>
      <dgm:t>
        <a:bodyPr/>
        <a:lstStyle/>
        <a:p>
          <a:pPr algn="ctr"/>
          <a:r>
            <a:rPr lang="en-GB"/>
            <a:t>Duplicate rows</a:t>
          </a:r>
        </a:p>
      </dgm:t>
    </dgm:pt>
    <dgm:pt modelId="{5FEC485C-478B-41DF-8250-1268A0872430}" type="parTrans" cxnId="{D57F344F-49B9-4A17-93DF-F58491644E3D}">
      <dgm:prSet/>
      <dgm:spPr/>
      <dgm:t>
        <a:bodyPr/>
        <a:lstStyle/>
        <a:p>
          <a:pPr algn="l"/>
          <a:endParaRPr lang="en-GB"/>
        </a:p>
      </dgm:t>
    </dgm:pt>
    <dgm:pt modelId="{6689932D-9A36-4EBE-9E64-D7F716DC2C46}" type="sibTrans" cxnId="{D57F344F-49B9-4A17-93DF-F58491644E3D}">
      <dgm:prSet/>
      <dgm:spPr/>
      <dgm:t>
        <a:bodyPr/>
        <a:lstStyle/>
        <a:p>
          <a:pPr algn="l"/>
          <a:endParaRPr lang="en-GB"/>
        </a:p>
      </dgm:t>
    </dgm:pt>
    <dgm:pt modelId="{D30124C0-7A4F-4825-B8DB-E108FA68D9B2}">
      <dgm:prSet phldrT="[Text]"/>
      <dgm:spPr/>
      <dgm:t>
        <a:bodyPr/>
        <a:lstStyle/>
        <a:p>
          <a:pPr algn="ctr"/>
          <a:r>
            <a:rPr lang="en-GB"/>
            <a:t>Data types not matching</a:t>
          </a:r>
        </a:p>
      </dgm:t>
    </dgm:pt>
    <dgm:pt modelId="{F02CB210-2C1F-49C7-BDE6-D8954197B174}" type="parTrans" cxnId="{8C148557-9A60-43FA-9CC7-31F6BB56BBB6}">
      <dgm:prSet/>
      <dgm:spPr/>
      <dgm:t>
        <a:bodyPr/>
        <a:lstStyle/>
        <a:p>
          <a:pPr algn="l"/>
          <a:endParaRPr lang="en-GB"/>
        </a:p>
      </dgm:t>
    </dgm:pt>
    <dgm:pt modelId="{F32D1154-80C4-4886-8F34-2AEBB45EA67C}" type="sibTrans" cxnId="{8C148557-9A60-43FA-9CC7-31F6BB56BBB6}">
      <dgm:prSet/>
      <dgm:spPr/>
      <dgm:t>
        <a:bodyPr/>
        <a:lstStyle/>
        <a:p>
          <a:pPr algn="l"/>
          <a:endParaRPr lang="en-GB"/>
        </a:p>
      </dgm:t>
    </dgm:pt>
    <dgm:pt modelId="{104DD672-2F06-4A3C-AC75-A7440791F6FB}">
      <dgm:prSet phldrT="[Text]"/>
      <dgm:spPr/>
      <dgm:t>
        <a:bodyPr/>
        <a:lstStyle/>
        <a:p>
          <a:pPr algn="ctr"/>
          <a:r>
            <a:rPr lang="en-GB"/>
            <a:t>Extra spaces between text</a:t>
          </a:r>
        </a:p>
      </dgm:t>
    </dgm:pt>
    <dgm:pt modelId="{AE36A65D-385E-47EB-9420-F9E9807B47AF}" type="parTrans" cxnId="{39B95EF6-52C3-4601-86C7-0DBD5DDC8920}">
      <dgm:prSet/>
      <dgm:spPr/>
      <dgm:t>
        <a:bodyPr/>
        <a:lstStyle/>
        <a:p>
          <a:pPr algn="l"/>
          <a:endParaRPr lang="en-GB"/>
        </a:p>
      </dgm:t>
    </dgm:pt>
    <dgm:pt modelId="{C7307186-40B7-4E4E-90BA-FF240C6D3AD4}" type="sibTrans" cxnId="{39B95EF6-52C3-4601-86C7-0DBD5DDC8920}">
      <dgm:prSet/>
      <dgm:spPr/>
      <dgm:t>
        <a:bodyPr/>
        <a:lstStyle/>
        <a:p>
          <a:pPr algn="l"/>
          <a:endParaRPr lang="en-GB"/>
        </a:p>
      </dgm:t>
    </dgm:pt>
    <dgm:pt modelId="{DAA092E0-9580-47C7-A098-2AD1B5A0747E}">
      <dgm:prSet phldrT="[Text]"/>
      <dgm:spPr/>
      <dgm:t>
        <a:bodyPr/>
        <a:lstStyle/>
        <a:p>
          <a:pPr algn="ctr"/>
          <a:r>
            <a:rPr lang="en-GB"/>
            <a:t>Incorrect join type used</a:t>
          </a:r>
        </a:p>
      </dgm:t>
    </dgm:pt>
    <dgm:pt modelId="{18ABD9E7-F0D3-425A-8B39-BB17311777C2}" type="parTrans" cxnId="{6D9A787C-BFD1-4DDD-B656-336A41EFFB46}">
      <dgm:prSet/>
      <dgm:spPr/>
      <dgm:t>
        <a:bodyPr/>
        <a:lstStyle/>
        <a:p>
          <a:endParaRPr lang="en-GB"/>
        </a:p>
      </dgm:t>
    </dgm:pt>
    <dgm:pt modelId="{E5BBB054-B222-4835-93C3-467E7556363A}" type="sibTrans" cxnId="{6D9A787C-BFD1-4DDD-B656-336A41EFFB46}">
      <dgm:prSet/>
      <dgm:spPr/>
      <dgm:t>
        <a:bodyPr/>
        <a:lstStyle/>
        <a:p>
          <a:endParaRPr lang="en-GB"/>
        </a:p>
      </dgm:t>
    </dgm:pt>
    <dgm:pt modelId="{C12AD9F3-CA62-4373-8555-EA5D86BA9EBC}" type="pres">
      <dgm:prSet presAssocID="{95D7F6B2-8164-49AD-8B7F-BBF8F5FCF0BA}" presName="Name0" presStyleCnt="0">
        <dgm:presLayoutVars>
          <dgm:dir/>
          <dgm:resizeHandles val="exact"/>
        </dgm:presLayoutVars>
      </dgm:prSet>
      <dgm:spPr/>
    </dgm:pt>
    <dgm:pt modelId="{47E0434C-1B96-435D-A18E-5533C4EE8C6A}" type="pres">
      <dgm:prSet presAssocID="{C97813A9-9F9D-4B62-8C2E-BC5C26B00623}" presName="compNode" presStyleCnt="0"/>
      <dgm:spPr/>
    </dgm:pt>
    <dgm:pt modelId="{2223F30F-2957-46E0-9A09-EAC65193C48B}" type="pres">
      <dgm:prSet presAssocID="{C97813A9-9F9D-4B62-8C2E-BC5C26B00623}" presName="pictRect" presStyleLbl="node1" presStyleIdx="0" presStyleCnt="4"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orker typing on laptop"/>
        </a:ext>
      </dgm:extLst>
    </dgm:pt>
    <dgm:pt modelId="{3D3FF648-2EA8-4FB1-A2CD-CD2E492B618C}" type="pres">
      <dgm:prSet presAssocID="{C97813A9-9F9D-4B62-8C2E-BC5C26B00623}" presName="textRect" presStyleLbl="revTx" presStyleIdx="0" presStyleCnt="4">
        <dgm:presLayoutVars>
          <dgm:bulletEnabled val="1"/>
        </dgm:presLayoutVars>
      </dgm:prSet>
      <dgm:spPr/>
    </dgm:pt>
    <dgm:pt modelId="{0041BEF3-33A1-4D54-90B1-549B88D19316}" type="pres">
      <dgm:prSet presAssocID="{6689932D-9A36-4EBE-9E64-D7F716DC2C46}" presName="sibTrans" presStyleLbl="sibTrans2D1" presStyleIdx="0" presStyleCnt="0"/>
      <dgm:spPr/>
    </dgm:pt>
    <dgm:pt modelId="{0F27C9C5-7F5C-423F-A4B7-47AF00FB8CD2}" type="pres">
      <dgm:prSet presAssocID="{104DD672-2F06-4A3C-AC75-A7440791F6FB}" presName="compNode" presStyleCnt="0"/>
      <dgm:spPr/>
    </dgm:pt>
    <dgm:pt modelId="{44916395-5A79-401E-ADDF-20A33E8A7CDD}" type="pres">
      <dgm:prSet presAssocID="{104DD672-2F06-4A3C-AC75-A7440791F6FB}" presName="pictRect" presStyleLbl="nod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 coding on a computer screen"/>
        </a:ext>
      </dgm:extLst>
    </dgm:pt>
    <dgm:pt modelId="{E5F1953E-654B-4B72-888D-8A840FC8A921}" type="pres">
      <dgm:prSet presAssocID="{104DD672-2F06-4A3C-AC75-A7440791F6FB}" presName="textRect" presStyleLbl="revTx" presStyleIdx="1" presStyleCnt="4">
        <dgm:presLayoutVars>
          <dgm:bulletEnabled val="1"/>
        </dgm:presLayoutVars>
      </dgm:prSet>
      <dgm:spPr/>
    </dgm:pt>
    <dgm:pt modelId="{26D43CB3-2F0A-4A11-A1FD-3709731E81E8}" type="pres">
      <dgm:prSet presAssocID="{C7307186-40B7-4E4E-90BA-FF240C6D3AD4}" presName="sibTrans" presStyleLbl="sibTrans2D1" presStyleIdx="0" presStyleCnt="0"/>
      <dgm:spPr/>
    </dgm:pt>
    <dgm:pt modelId="{26492637-6BE3-4B1B-8A12-94D3BD462DB1}" type="pres">
      <dgm:prSet presAssocID="{D30124C0-7A4F-4825-B8DB-E108FA68D9B2}" presName="compNode" presStyleCnt="0"/>
      <dgm:spPr/>
    </dgm:pt>
    <dgm:pt modelId="{02585D3F-300F-4F72-B053-1AA8446A8E08}" type="pres">
      <dgm:prSet presAssocID="{D30124C0-7A4F-4825-B8DB-E108FA68D9B2}" presName="pictRect" presStyleLbl="node1" presStyleIdx="2" presStyleCnt="4"/>
      <dgm:spPr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lored pencils with only one pencil sharpened"/>
        </a:ext>
      </dgm:extLst>
    </dgm:pt>
    <dgm:pt modelId="{69AD2867-F5D6-4A31-A9DD-F44559D66705}" type="pres">
      <dgm:prSet presAssocID="{D30124C0-7A4F-4825-B8DB-E108FA68D9B2}" presName="textRect" presStyleLbl="revTx" presStyleIdx="2" presStyleCnt="4">
        <dgm:presLayoutVars>
          <dgm:bulletEnabled val="1"/>
        </dgm:presLayoutVars>
      </dgm:prSet>
      <dgm:spPr/>
    </dgm:pt>
    <dgm:pt modelId="{20E81747-B15F-4631-828D-025C0E909ED4}" type="pres">
      <dgm:prSet presAssocID="{F32D1154-80C4-4886-8F34-2AEBB45EA67C}" presName="sibTrans" presStyleLbl="sibTrans2D1" presStyleIdx="0" presStyleCnt="0"/>
      <dgm:spPr/>
    </dgm:pt>
    <dgm:pt modelId="{CD36688E-C59A-4DF5-AD6A-DA2EF9E59B70}" type="pres">
      <dgm:prSet presAssocID="{DAA092E0-9580-47C7-A098-2AD1B5A0747E}" presName="compNode" presStyleCnt="0"/>
      <dgm:spPr/>
    </dgm:pt>
    <dgm:pt modelId="{76512D24-C010-42ED-BD30-C7475BFA2D4D}" type="pres">
      <dgm:prSet presAssocID="{DAA092E0-9580-47C7-A098-2AD1B5A0747E}" presName="pictRect" presStyleLbl="node1" presStyleIdx="3" presStyleCnt="4"/>
      <dgm:spPr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retched steel tapes in different lengths"/>
        </a:ext>
      </dgm:extLst>
    </dgm:pt>
    <dgm:pt modelId="{81E70D89-EF97-4D06-92C4-609A677FA798}" type="pres">
      <dgm:prSet presAssocID="{DAA092E0-9580-47C7-A098-2AD1B5A0747E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B411B941-DCF0-48B8-86A3-9098F08BA8D7}" type="presOf" srcId="{C7307186-40B7-4E4E-90BA-FF240C6D3AD4}" destId="{26D43CB3-2F0A-4A11-A1FD-3709731E81E8}" srcOrd="0" destOrd="0" presId="urn:microsoft.com/office/officeart/2005/8/layout/pList1"/>
    <dgm:cxn modelId="{EB297A46-8345-455C-8AF3-BC819176D168}" type="presOf" srcId="{F32D1154-80C4-4886-8F34-2AEBB45EA67C}" destId="{20E81747-B15F-4631-828D-025C0E909ED4}" srcOrd="0" destOrd="0" presId="urn:microsoft.com/office/officeart/2005/8/layout/pList1"/>
    <dgm:cxn modelId="{D57F344F-49B9-4A17-93DF-F58491644E3D}" srcId="{95D7F6B2-8164-49AD-8B7F-BBF8F5FCF0BA}" destId="{C97813A9-9F9D-4B62-8C2E-BC5C26B00623}" srcOrd="0" destOrd="0" parTransId="{5FEC485C-478B-41DF-8250-1268A0872430}" sibTransId="{6689932D-9A36-4EBE-9E64-D7F716DC2C46}"/>
    <dgm:cxn modelId="{8C148557-9A60-43FA-9CC7-31F6BB56BBB6}" srcId="{95D7F6B2-8164-49AD-8B7F-BBF8F5FCF0BA}" destId="{D30124C0-7A4F-4825-B8DB-E108FA68D9B2}" srcOrd="2" destOrd="0" parTransId="{F02CB210-2C1F-49C7-BDE6-D8954197B174}" sibTransId="{F32D1154-80C4-4886-8F34-2AEBB45EA67C}"/>
    <dgm:cxn modelId="{6D9A787C-BFD1-4DDD-B656-336A41EFFB46}" srcId="{95D7F6B2-8164-49AD-8B7F-BBF8F5FCF0BA}" destId="{DAA092E0-9580-47C7-A098-2AD1B5A0747E}" srcOrd="3" destOrd="0" parTransId="{18ABD9E7-F0D3-425A-8B39-BB17311777C2}" sibTransId="{E5BBB054-B222-4835-93C3-467E7556363A}"/>
    <dgm:cxn modelId="{4456A681-005F-41F6-A36E-97CCB46BA5D3}" type="presOf" srcId="{D30124C0-7A4F-4825-B8DB-E108FA68D9B2}" destId="{69AD2867-F5D6-4A31-A9DD-F44559D66705}" srcOrd="0" destOrd="0" presId="urn:microsoft.com/office/officeart/2005/8/layout/pList1"/>
    <dgm:cxn modelId="{0961BC83-84A0-449F-BC7A-17D93BAEC1E6}" type="presOf" srcId="{95D7F6B2-8164-49AD-8B7F-BBF8F5FCF0BA}" destId="{C12AD9F3-CA62-4373-8555-EA5D86BA9EBC}" srcOrd="0" destOrd="0" presId="urn:microsoft.com/office/officeart/2005/8/layout/pList1"/>
    <dgm:cxn modelId="{732067B8-3872-4ED6-8DC9-4CD2C497428E}" type="presOf" srcId="{C97813A9-9F9D-4B62-8C2E-BC5C26B00623}" destId="{3D3FF648-2EA8-4FB1-A2CD-CD2E492B618C}" srcOrd="0" destOrd="0" presId="urn:microsoft.com/office/officeart/2005/8/layout/pList1"/>
    <dgm:cxn modelId="{C1C36BB8-B085-4646-A09D-4E272ABA8A55}" type="presOf" srcId="{104DD672-2F06-4A3C-AC75-A7440791F6FB}" destId="{E5F1953E-654B-4B72-888D-8A840FC8A921}" srcOrd="0" destOrd="0" presId="urn:microsoft.com/office/officeart/2005/8/layout/pList1"/>
    <dgm:cxn modelId="{E6BE1CF4-A193-4C5A-9031-1554FC52BAAD}" type="presOf" srcId="{DAA092E0-9580-47C7-A098-2AD1B5A0747E}" destId="{81E70D89-EF97-4D06-92C4-609A677FA798}" srcOrd="0" destOrd="0" presId="urn:microsoft.com/office/officeart/2005/8/layout/pList1"/>
    <dgm:cxn modelId="{39B95EF6-52C3-4601-86C7-0DBD5DDC8920}" srcId="{95D7F6B2-8164-49AD-8B7F-BBF8F5FCF0BA}" destId="{104DD672-2F06-4A3C-AC75-A7440791F6FB}" srcOrd="1" destOrd="0" parTransId="{AE36A65D-385E-47EB-9420-F9E9807B47AF}" sibTransId="{C7307186-40B7-4E4E-90BA-FF240C6D3AD4}"/>
    <dgm:cxn modelId="{800D49F9-80C0-4473-9F27-E6953F72289E}" type="presOf" srcId="{6689932D-9A36-4EBE-9E64-D7F716DC2C46}" destId="{0041BEF3-33A1-4D54-90B1-549B88D19316}" srcOrd="0" destOrd="0" presId="urn:microsoft.com/office/officeart/2005/8/layout/pList1"/>
    <dgm:cxn modelId="{3B15A74E-5041-4F19-AF20-DCE7FC448789}" type="presParOf" srcId="{C12AD9F3-CA62-4373-8555-EA5D86BA9EBC}" destId="{47E0434C-1B96-435D-A18E-5533C4EE8C6A}" srcOrd="0" destOrd="0" presId="urn:microsoft.com/office/officeart/2005/8/layout/pList1"/>
    <dgm:cxn modelId="{F25607B4-8EF3-4B8C-A43D-A815BC832691}" type="presParOf" srcId="{47E0434C-1B96-435D-A18E-5533C4EE8C6A}" destId="{2223F30F-2957-46E0-9A09-EAC65193C48B}" srcOrd="0" destOrd="0" presId="urn:microsoft.com/office/officeart/2005/8/layout/pList1"/>
    <dgm:cxn modelId="{251BD0AB-08FE-4476-9DFE-86A4C2847E0B}" type="presParOf" srcId="{47E0434C-1B96-435D-A18E-5533C4EE8C6A}" destId="{3D3FF648-2EA8-4FB1-A2CD-CD2E492B618C}" srcOrd="1" destOrd="0" presId="urn:microsoft.com/office/officeart/2005/8/layout/pList1"/>
    <dgm:cxn modelId="{23E7655E-D2C2-4A98-8EE6-E6598ACEE7FF}" type="presParOf" srcId="{C12AD9F3-CA62-4373-8555-EA5D86BA9EBC}" destId="{0041BEF3-33A1-4D54-90B1-549B88D19316}" srcOrd="1" destOrd="0" presId="urn:microsoft.com/office/officeart/2005/8/layout/pList1"/>
    <dgm:cxn modelId="{767A9FEE-E9A5-4110-AC9F-E5318317D254}" type="presParOf" srcId="{C12AD9F3-CA62-4373-8555-EA5D86BA9EBC}" destId="{0F27C9C5-7F5C-423F-A4B7-47AF00FB8CD2}" srcOrd="2" destOrd="0" presId="urn:microsoft.com/office/officeart/2005/8/layout/pList1"/>
    <dgm:cxn modelId="{35D0F610-292A-4C27-90F1-411D5D606846}" type="presParOf" srcId="{0F27C9C5-7F5C-423F-A4B7-47AF00FB8CD2}" destId="{44916395-5A79-401E-ADDF-20A33E8A7CDD}" srcOrd="0" destOrd="0" presId="urn:microsoft.com/office/officeart/2005/8/layout/pList1"/>
    <dgm:cxn modelId="{A6B351B3-EC27-4BAA-8FCC-6E183C4D8BFB}" type="presParOf" srcId="{0F27C9C5-7F5C-423F-A4B7-47AF00FB8CD2}" destId="{E5F1953E-654B-4B72-888D-8A840FC8A921}" srcOrd="1" destOrd="0" presId="urn:microsoft.com/office/officeart/2005/8/layout/pList1"/>
    <dgm:cxn modelId="{E8EAB4BF-4BD7-4E53-80FD-2DB194AF63D2}" type="presParOf" srcId="{C12AD9F3-CA62-4373-8555-EA5D86BA9EBC}" destId="{26D43CB3-2F0A-4A11-A1FD-3709731E81E8}" srcOrd="3" destOrd="0" presId="urn:microsoft.com/office/officeart/2005/8/layout/pList1"/>
    <dgm:cxn modelId="{6776E753-878E-43F2-BECA-2D18402B646C}" type="presParOf" srcId="{C12AD9F3-CA62-4373-8555-EA5D86BA9EBC}" destId="{26492637-6BE3-4B1B-8A12-94D3BD462DB1}" srcOrd="4" destOrd="0" presId="urn:microsoft.com/office/officeart/2005/8/layout/pList1"/>
    <dgm:cxn modelId="{2EB1711A-87B1-410C-97AA-1656C27B9889}" type="presParOf" srcId="{26492637-6BE3-4B1B-8A12-94D3BD462DB1}" destId="{02585D3F-300F-4F72-B053-1AA8446A8E08}" srcOrd="0" destOrd="0" presId="urn:microsoft.com/office/officeart/2005/8/layout/pList1"/>
    <dgm:cxn modelId="{30BFC069-EE39-4BCA-8C7E-06D1A5A89BF3}" type="presParOf" srcId="{26492637-6BE3-4B1B-8A12-94D3BD462DB1}" destId="{69AD2867-F5D6-4A31-A9DD-F44559D66705}" srcOrd="1" destOrd="0" presId="urn:microsoft.com/office/officeart/2005/8/layout/pList1"/>
    <dgm:cxn modelId="{400B2027-412F-4835-9FEE-2C65A8E6FC2C}" type="presParOf" srcId="{C12AD9F3-CA62-4373-8555-EA5D86BA9EBC}" destId="{20E81747-B15F-4631-828D-025C0E909ED4}" srcOrd="5" destOrd="0" presId="urn:microsoft.com/office/officeart/2005/8/layout/pList1"/>
    <dgm:cxn modelId="{CF14D0A2-9881-4033-8E5A-AFEBE085B25D}" type="presParOf" srcId="{C12AD9F3-CA62-4373-8555-EA5D86BA9EBC}" destId="{CD36688E-C59A-4DF5-AD6A-DA2EF9E59B70}" srcOrd="6" destOrd="0" presId="urn:microsoft.com/office/officeart/2005/8/layout/pList1"/>
    <dgm:cxn modelId="{E2C71F6D-6B91-461D-8646-AB4513DEA900}" type="presParOf" srcId="{CD36688E-C59A-4DF5-AD6A-DA2EF9E59B70}" destId="{76512D24-C010-42ED-BD30-C7475BFA2D4D}" srcOrd="0" destOrd="0" presId="urn:microsoft.com/office/officeart/2005/8/layout/pList1"/>
    <dgm:cxn modelId="{40DB503F-E67B-4856-B9E0-B073D8F758F7}" type="presParOf" srcId="{CD36688E-C59A-4DF5-AD6A-DA2EF9E59B70}" destId="{81E70D89-EF97-4D06-92C4-609A677FA79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F4930C-A520-4280-AB7A-DC9C8793416E}">
      <dsp:nvSpPr>
        <dsp:cNvPr id="0" name=""/>
        <dsp:cNvSpPr/>
      </dsp:nvSpPr>
      <dsp:spPr>
        <a:xfrm>
          <a:off x="0" y="0"/>
          <a:ext cx="11235812" cy="12445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1" kern="1200"/>
            <a:t>Unique values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/>
            <a:t>Each row much contain a unique value, which means there are no duplicates</a:t>
          </a:r>
        </a:p>
      </dsp:txBody>
      <dsp:txXfrm>
        <a:off x="2371615" y="0"/>
        <a:ext cx="8864196" cy="1244535"/>
      </dsp:txXfrm>
    </dsp:sp>
    <dsp:sp modelId="{6D9A3A24-7423-4C54-BC01-9CBEEBD3C9B4}">
      <dsp:nvSpPr>
        <dsp:cNvPr id="0" name=""/>
        <dsp:cNvSpPr/>
      </dsp:nvSpPr>
      <dsp:spPr>
        <a:xfrm>
          <a:off x="124453" y="124453"/>
          <a:ext cx="2247162" cy="99562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5DE823-8895-4693-BA2D-7B19A76F6D96}">
      <dsp:nvSpPr>
        <dsp:cNvPr id="0" name=""/>
        <dsp:cNvSpPr/>
      </dsp:nvSpPr>
      <dsp:spPr>
        <a:xfrm>
          <a:off x="0" y="1368989"/>
          <a:ext cx="11235812" cy="12445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1" kern="1200"/>
            <a:t>Complete values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/>
            <a:t>All the rows need to contain values, with no missing or incomplete data items </a:t>
          </a:r>
        </a:p>
      </dsp:txBody>
      <dsp:txXfrm>
        <a:off x="2371615" y="1368989"/>
        <a:ext cx="8864196" cy="1244535"/>
      </dsp:txXfrm>
    </dsp:sp>
    <dsp:sp modelId="{22A2C82E-8E8E-4A36-9537-01059D36DEBB}">
      <dsp:nvSpPr>
        <dsp:cNvPr id="0" name=""/>
        <dsp:cNvSpPr/>
      </dsp:nvSpPr>
      <dsp:spPr>
        <a:xfrm>
          <a:off x="124453" y="1493443"/>
          <a:ext cx="2247162" cy="99562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E0E8B0-E973-4E14-A64C-3AEB08EA32BA}">
      <dsp:nvSpPr>
        <dsp:cNvPr id="0" name=""/>
        <dsp:cNvSpPr/>
      </dsp:nvSpPr>
      <dsp:spPr>
        <a:xfrm>
          <a:off x="0" y="2737979"/>
          <a:ext cx="11235812" cy="12445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1" kern="1200"/>
            <a:t>Non-NULL values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/>
            <a:t>There cannot be any empty or blank data items</a:t>
          </a:r>
        </a:p>
      </dsp:txBody>
      <dsp:txXfrm>
        <a:off x="2371615" y="2737979"/>
        <a:ext cx="8864196" cy="1244535"/>
      </dsp:txXfrm>
    </dsp:sp>
    <dsp:sp modelId="{8DEAC5CD-8B1C-4341-9949-F37FBBA113FF}">
      <dsp:nvSpPr>
        <dsp:cNvPr id="0" name=""/>
        <dsp:cNvSpPr/>
      </dsp:nvSpPr>
      <dsp:spPr>
        <a:xfrm>
          <a:off x="124453" y="2862432"/>
          <a:ext cx="2247162" cy="99562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3F30F-2957-46E0-9A09-EAC65193C48B}">
      <dsp:nvSpPr>
        <dsp:cNvPr id="0" name=""/>
        <dsp:cNvSpPr/>
      </dsp:nvSpPr>
      <dsp:spPr>
        <a:xfrm>
          <a:off x="4809" y="537974"/>
          <a:ext cx="2288840" cy="1577011"/>
        </a:xfrm>
        <a:prstGeom prst="roundRect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3FF648-2EA8-4FB1-A2CD-CD2E492B618C}">
      <dsp:nvSpPr>
        <dsp:cNvPr id="0" name=""/>
        <dsp:cNvSpPr/>
      </dsp:nvSpPr>
      <dsp:spPr>
        <a:xfrm>
          <a:off x="4809" y="2114985"/>
          <a:ext cx="2288840" cy="849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Duplicate rows</a:t>
          </a:r>
        </a:p>
      </dsp:txBody>
      <dsp:txXfrm>
        <a:off x="4809" y="2114985"/>
        <a:ext cx="2288840" cy="849159"/>
      </dsp:txXfrm>
    </dsp:sp>
    <dsp:sp modelId="{44916395-5A79-401E-ADDF-20A33E8A7CDD}">
      <dsp:nvSpPr>
        <dsp:cNvPr id="0" name=""/>
        <dsp:cNvSpPr/>
      </dsp:nvSpPr>
      <dsp:spPr>
        <a:xfrm>
          <a:off x="2522630" y="537974"/>
          <a:ext cx="2288840" cy="1577011"/>
        </a:xfrm>
        <a:prstGeom prst="round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F1953E-654B-4B72-888D-8A840FC8A921}">
      <dsp:nvSpPr>
        <dsp:cNvPr id="0" name=""/>
        <dsp:cNvSpPr/>
      </dsp:nvSpPr>
      <dsp:spPr>
        <a:xfrm>
          <a:off x="2522630" y="2114985"/>
          <a:ext cx="2288840" cy="849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Extra spaces between text</a:t>
          </a:r>
        </a:p>
      </dsp:txBody>
      <dsp:txXfrm>
        <a:off x="2522630" y="2114985"/>
        <a:ext cx="2288840" cy="849159"/>
      </dsp:txXfrm>
    </dsp:sp>
    <dsp:sp modelId="{02585D3F-300F-4F72-B053-1AA8446A8E08}">
      <dsp:nvSpPr>
        <dsp:cNvPr id="0" name=""/>
        <dsp:cNvSpPr/>
      </dsp:nvSpPr>
      <dsp:spPr>
        <a:xfrm>
          <a:off x="5040451" y="537974"/>
          <a:ext cx="2288840" cy="1577011"/>
        </a:xfrm>
        <a:prstGeom prst="roundRect">
          <a:avLst/>
        </a:prstGeom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AD2867-F5D6-4A31-A9DD-F44559D66705}">
      <dsp:nvSpPr>
        <dsp:cNvPr id="0" name=""/>
        <dsp:cNvSpPr/>
      </dsp:nvSpPr>
      <dsp:spPr>
        <a:xfrm>
          <a:off x="5040451" y="2114985"/>
          <a:ext cx="2288840" cy="849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Data types not matching</a:t>
          </a:r>
        </a:p>
      </dsp:txBody>
      <dsp:txXfrm>
        <a:off x="5040451" y="2114985"/>
        <a:ext cx="2288840" cy="849159"/>
      </dsp:txXfrm>
    </dsp:sp>
    <dsp:sp modelId="{76512D24-C010-42ED-BD30-C7475BFA2D4D}">
      <dsp:nvSpPr>
        <dsp:cNvPr id="0" name=""/>
        <dsp:cNvSpPr/>
      </dsp:nvSpPr>
      <dsp:spPr>
        <a:xfrm>
          <a:off x="7558272" y="537974"/>
          <a:ext cx="2288840" cy="1577011"/>
        </a:xfrm>
        <a:prstGeom prst="roundRect">
          <a:avLst/>
        </a:prstGeom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70D89-EF97-4D06-92C4-609A677FA798}">
      <dsp:nvSpPr>
        <dsp:cNvPr id="0" name=""/>
        <dsp:cNvSpPr/>
      </dsp:nvSpPr>
      <dsp:spPr>
        <a:xfrm>
          <a:off x="7558272" y="2114985"/>
          <a:ext cx="2288840" cy="849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Incorrect join type used</a:t>
          </a:r>
        </a:p>
      </dsp:txBody>
      <dsp:txXfrm>
        <a:off x="7558272" y="2114985"/>
        <a:ext cx="2288840" cy="849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010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73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974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698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Home - The Data Lab">
            <a:extLst>
              <a:ext uri="{FF2B5EF4-FFF2-40B4-BE49-F238E27FC236}">
                <a16:creationId xmlns:a16="http://schemas.microsoft.com/office/drawing/2014/main" id="{465381B0-EAA9-A35D-2016-913FCFAA7F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9174" y="5645043"/>
            <a:ext cx="3076470" cy="93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78D4ABAE-A6CF-5F42-2F11-D5237F2E0A5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1413" y="5516059"/>
            <a:ext cx="1188134" cy="119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14/11/2024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S56zN8cV5fk?utm_source=unsplash&amp;utm_medium=referral&amp;utm_content=creditCopyText" TargetMode="External"/><Relationship Id="rId2" Type="http://schemas.openxmlformats.org/officeDocument/2006/relationships/hyperlink" Target="https://unsplash.com/es/@joerga?utm_source=unsplash&amp;utm_medium=referral&amp;utm_content=creditCopyTex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.png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hyperlink" Target="https://creativecommons.org/licenses/by-nc-sa/4.0/" TargetMode="External"/><Relationship Id="rId4" Type="http://schemas.openxmlformats.org/officeDocument/2006/relationships/hyperlink" Target="https://creativecommons.org/licenses/by-nc/4.0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81916"/>
            <a:ext cx="9144000" cy="1647084"/>
          </a:xfrm>
        </p:spPr>
        <p:txBody>
          <a:bodyPr>
            <a:normAutofit/>
          </a:bodyPr>
          <a:lstStyle/>
          <a:p>
            <a:r>
              <a:rPr lang="en-GB"/>
              <a:t>Combining datasets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4B7AB-0A22-4861-BDA6-284B696F1EFE}"/>
              </a:ext>
            </a:extLst>
          </p:cNvPr>
          <p:cNvSpPr txBox="1"/>
          <p:nvPr/>
        </p:nvSpPr>
        <p:spPr>
          <a:xfrm>
            <a:off x="9523379" y="5076084"/>
            <a:ext cx="266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b="1"/>
              <a:t>Version: 1.0</a:t>
            </a:r>
          </a:p>
        </p:txBody>
      </p:sp>
      <p:pic>
        <p:nvPicPr>
          <p:cNvPr id="6" name="Picture 2" descr="effini logo">
            <a:extLst>
              <a:ext uri="{FF2B5EF4-FFF2-40B4-BE49-F238E27FC236}">
                <a16:creationId xmlns:a16="http://schemas.microsoft.com/office/drawing/2014/main" id="{F7CFCFAE-2731-1186-0986-B61F77F8340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1413" y="5516059"/>
            <a:ext cx="1188134" cy="119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ome - The Data Lab">
            <a:extLst>
              <a:ext uri="{FF2B5EF4-FFF2-40B4-BE49-F238E27FC236}">
                <a16:creationId xmlns:a16="http://schemas.microsoft.com/office/drawing/2014/main" id="{9BDB0CAA-E64D-5783-0E68-8B61EC713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9174" y="5645043"/>
            <a:ext cx="3076470" cy="93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E4812-963A-481B-3407-62CA0892C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EE96E1-6FFB-0F66-34E6-D2C6B9B22FB7}"/>
              </a:ext>
            </a:extLst>
          </p:cNvPr>
          <p:cNvSpPr txBox="1"/>
          <p:nvPr/>
        </p:nvSpPr>
        <p:spPr>
          <a:xfrm>
            <a:off x="272323" y="1828259"/>
            <a:ext cx="10515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If we append the second dataset to the first dataset, how </a:t>
            </a:r>
            <a:r>
              <a:rPr lang="en-GB" sz="2400" b="1"/>
              <a:t>many rows will there be in the final dataset</a:t>
            </a:r>
            <a:r>
              <a:rPr lang="en-GB" sz="2400"/>
              <a:t>?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C1F58407-46F7-E010-ADFC-87AEFFD70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465019"/>
              </p:ext>
            </p:extLst>
          </p:nvPr>
        </p:nvGraphicFramePr>
        <p:xfrm>
          <a:off x="451984" y="3005624"/>
          <a:ext cx="3770972" cy="1848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050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582994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027472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Continent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Length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Nile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6690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Congo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4371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Niger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4167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Zambezi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2693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115824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0BB4310-C938-99A1-5D57-99A5E2ACFF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761149"/>
              </p:ext>
            </p:extLst>
          </p:nvPr>
        </p:nvGraphicFramePr>
        <p:xfrm>
          <a:off x="451984" y="5081651"/>
          <a:ext cx="3770972" cy="11065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262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622323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032387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Continent 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Length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Amazon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America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6387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Parana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America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</a:tbl>
          </a:graphicData>
        </a:graphic>
      </p:graphicFrame>
      <p:pic>
        <p:nvPicPr>
          <p:cNvPr id="9" name="Picture 8" descr="Flowing water">
            <a:extLst>
              <a:ext uri="{FF2B5EF4-FFF2-40B4-BE49-F238E27FC236}">
                <a16:creationId xmlns:a16="http://schemas.microsoft.com/office/drawing/2014/main" id="{5149BAC7-7A84-BEF3-B971-86FA4775E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816" y="2659256"/>
            <a:ext cx="5375787" cy="35838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0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E4812-963A-481B-3407-62CA0892C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EE96E1-6FFB-0F66-34E6-D2C6B9B22FB7}"/>
              </a:ext>
            </a:extLst>
          </p:cNvPr>
          <p:cNvSpPr txBox="1"/>
          <p:nvPr/>
        </p:nvSpPr>
        <p:spPr>
          <a:xfrm>
            <a:off x="226141" y="1946788"/>
            <a:ext cx="10515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Now the dataset has been appended, </a:t>
            </a:r>
            <a:r>
              <a:rPr lang="en-GB" sz="2400" b="1"/>
              <a:t>there are 6 rows </a:t>
            </a:r>
            <a:r>
              <a:rPr lang="en-GB" sz="2400"/>
              <a:t>in the final dataset.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C1F58407-46F7-E010-ADFC-87AEFFD70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96220"/>
              </p:ext>
            </p:extLst>
          </p:nvPr>
        </p:nvGraphicFramePr>
        <p:xfrm>
          <a:off x="766616" y="2986456"/>
          <a:ext cx="3770972" cy="25898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050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582994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027472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Continent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Length</a:t>
                      </a: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Nile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6690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Congo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4371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Niger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4167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Zambezi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Africa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2693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115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Amazon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America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6387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20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Parana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America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3998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044838"/>
                  </a:ext>
                </a:extLst>
              </a:tr>
            </a:tbl>
          </a:graphicData>
        </a:graphic>
      </p:graphicFrame>
      <p:pic>
        <p:nvPicPr>
          <p:cNvPr id="9" name="Picture 8" descr="Flowing water">
            <a:extLst>
              <a:ext uri="{FF2B5EF4-FFF2-40B4-BE49-F238E27FC236}">
                <a16:creationId xmlns:a16="http://schemas.microsoft.com/office/drawing/2014/main" id="{5149BAC7-7A84-BEF3-B971-86FA4775E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816" y="2659256"/>
            <a:ext cx="5375787" cy="35838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5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A0795-03E9-64E3-95EE-15EBB883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Checks before appending a dataset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E50CE-E085-6EB5-35F4-EDCDDDF6C1DF}"/>
              </a:ext>
            </a:extLst>
          </p:cNvPr>
          <p:cNvSpPr txBox="1"/>
          <p:nvPr/>
        </p:nvSpPr>
        <p:spPr>
          <a:xfrm>
            <a:off x="550012" y="2141333"/>
            <a:ext cx="61162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Before appending rows you need to make sure that both datasets have exactly the same columns. This means they have,</a:t>
            </a:r>
          </a:p>
          <a:p>
            <a:endParaRPr lang="en-GB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/>
              <a:t>Same number </a:t>
            </a:r>
            <a:r>
              <a:rPr lang="en-GB" sz="2400"/>
              <a:t>of columns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Columns are in the </a:t>
            </a:r>
            <a:r>
              <a:rPr lang="en-GB" sz="2400" b="1"/>
              <a:t>same order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Columns contain the </a:t>
            </a:r>
            <a:r>
              <a:rPr lang="en-GB" sz="2400" b="1"/>
              <a:t>same data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/>
          </a:p>
          <a:p>
            <a:r>
              <a:rPr lang="en-GB" sz="2400"/>
              <a:t>Sometimes columns in one of the datasets may need to be created, removed or reordered before you can append the rows. </a:t>
            </a:r>
          </a:p>
        </p:txBody>
      </p:sp>
      <p:pic>
        <p:nvPicPr>
          <p:cNvPr id="5" name="Picture 4" descr="Dice placed on a pink background">
            <a:extLst>
              <a:ext uri="{FF2B5EF4-FFF2-40B4-BE49-F238E27FC236}">
                <a16:creationId xmlns:a16="http://schemas.microsoft.com/office/drawing/2014/main" id="{BC05C74C-2F6C-8096-BD08-3CA47315E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110" y="2281085"/>
            <a:ext cx="3593690" cy="359369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21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A0795-03E9-64E3-95EE-15EBB883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Example… number of columns</a:t>
            </a:r>
            <a:endParaRPr lang="en-GB" b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E50CE-E085-6EB5-35F4-EDCDDDF6C1DF}"/>
              </a:ext>
            </a:extLst>
          </p:cNvPr>
          <p:cNvSpPr txBox="1"/>
          <p:nvPr/>
        </p:nvSpPr>
        <p:spPr>
          <a:xfrm>
            <a:off x="245806" y="1815558"/>
            <a:ext cx="11107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/>
              <a:t>We need to append the bottom dataset to the top dataset. However they </a:t>
            </a:r>
            <a:r>
              <a:rPr lang="en-GB" sz="2200" b="1"/>
              <a:t>don’t have the same number of columns</a:t>
            </a:r>
            <a:r>
              <a:rPr lang="en-GB" sz="2200"/>
              <a:t>.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2218F9F4-EA63-48B7-E4C2-795FBA56A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890953"/>
              </p:ext>
            </p:extLst>
          </p:nvPr>
        </p:nvGraphicFramePr>
        <p:xfrm>
          <a:off x="469493" y="2759455"/>
          <a:ext cx="5203719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9205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63956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074948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street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postcode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Edinburgh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Stirling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 Wynd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FK8 1EJ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Kelvingrove Museum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Argyle Street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G3 8AG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Falkland Place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East Port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KY15 7BY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535462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09C1D7F-7F1D-58DC-1794-3BFB3ED7B6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35182"/>
              </p:ext>
            </p:extLst>
          </p:nvPr>
        </p:nvGraphicFramePr>
        <p:xfrm>
          <a:off x="469494" y="5040539"/>
          <a:ext cx="3689552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9848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189704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postcode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Glenfinnan Viaduct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PH37 4LT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Greyfriars Bobby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2QE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C33DCB3-4A4B-3CDB-6E7B-BF520F44995E}"/>
              </a:ext>
            </a:extLst>
          </p:cNvPr>
          <p:cNvSpPr txBox="1"/>
          <p:nvPr/>
        </p:nvSpPr>
        <p:spPr>
          <a:xfrm>
            <a:off x="6096000" y="655022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/>
              <a:t>Photo by </a:t>
            </a:r>
            <a:r>
              <a:rPr lang="en-US" sz="1400" err="1">
                <a:hlinkClick r:id="rId2"/>
              </a:rPr>
              <a:t>Jörg</a:t>
            </a:r>
            <a:r>
              <a:rPr lang="en-US" sz="1400">
                <a:hlinkClick r:id="rId2"/>
              </a:rPr>
              <a:t> </a:t>
            </a:r>
            <a:r>
              <a:rPr lang="en-US" sz="1400" err="1">
                <a:hlinkClick r:id="rId2"/>
              </a:rPr>
              <a:t>Angeli</a:t>
            </a:r>
            <a:r>
              <a:rPr lang="en-US" sz="1400"/>
              <a:t> on </a:t>
            </a:r>
            <a:r>
              <a:rPr lang="en-US" sz="1400" err="1">
                <a:hlinkClick r:id="rId3"/>
              </a:rPr>
              <a:t>Unsplash</a:t>
            </a:r>
            <a:r>
              <a:rPr lang="en-US" sz="1400"/>
              <a:t> </a:t>
            </a:r>
            <a:endParaRPr lang="en-GB" sz="1400"/>
          </a:p>
        </p:txBody>
      </p:sp>
      <p:pic>
        <p:nvPicPr>
          <p:cNvPr id="10" name="Picture 9" descr="A picture containing Edinburgh Castle">
            <a:extLst>
              <a:ext uri="{FF2B5EF4-FFF2-40B4-BE49-F238E27FC236}">
                <a16:creationId xmlns:a16="http://schemas.microsoft.com/office/drawing/2014/main" id="{7F6621CB-3F3B-EA3A-1D4C-6BF8C35BDF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920" y="2743416"/>
            <a:ext cx="4918587" cy="32790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47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A0795-03E9-64E3-95EE-15EBB883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  <a:endParaRPr lang="en-GB" b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E50CE-E085-6EB5-35F4-EDCDDDF6C1DF}"/>
              </a:ext>
            </a:extLst>
          </p:cNvPr>
          <p:cNvSpPr txBox="1"/>
          <p:nvPr/>
        </p:nvSpPr>
        <p:spPr>
          <a:xfrm>
            <a:off x="245806" y="1815558"/>
            <a:ext cx="116610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To allow us to append the datasets, we need to </a:t>
            </a:r>
            <a:r>
              <a:rPr lang="en-GB" sz="2000" b="1"/>
              <a:t>add an empty column </a:t>
            </a:r>
            <a:r>
              <a:rPr lang="en-GB" sz="2000"/>
              <a:t>called “street” into the bottom dataset.</a:t>
            </a:r>
          </a:p>
          <a:p>
            <a:r>
              <a:rPr lang="en-GB" sz="2000"/>
              <a:t>They now have the same number of columns.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2218F9F4-EA63-48B7-E4C2-795FBA56A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809948"/>
              </p:ext>
            </p:extLst>
          </p:nvPr>
        </p:nvGraphicFramePr>
        <p:xfrm>
          <a:off x="1698525" y="2759455"/>
          <a:ext cx="5203719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9205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63956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074948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street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postcode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Edinburgh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Stirling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 Wynd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FK8 1EJ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Kelvingrove Museum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Argyle Street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G3 8AG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Falkland Palace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East Port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KY15 7BY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535462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09C1D7F-7F1D-58DC-1794-3BFB3ED7B6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218009"/>
              </p:ext>
            </p:extLst>
          </p:nvPr>
        </p:nvGraphicFramePr>
        <p:xfrm>
          <a:off x="1698525" y="5040539"/>
          <a:ext cx="5203719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9513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543665">
                  <a:extLst>
                    <a:ext uri="{9D8B030D-6E8A-4147-A177-3AD203B41FA5}">
                      <a16:colId xmlns:a16="http://schemas.microsoft.com/office/drawing/2014/main" val="1588150791"/>
                    </a:ext>
                  </a:extLst>
                </a:gridCol>
                <a:gridCol w="1140541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street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postcode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Glenfinnan Viaduct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PH37 4LT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Greyfriars Bobby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2QE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CC00FF1-B357-9A84-0FA9-18092450B307}"/>
              </a:ext>
            </a:extLst>
          </p:cNvPr>
          <p:cNvSpPr/>
          <p:nvPr/>
        </p:nvSpPr>
        <p:spPr>
          <a:xfrm>
            <a:off x="8047701" y="3923070"/>
            <a:ext cx="3362632" cy="926595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The new column is filled with blank or empty data items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7BD1335-F660-BFCB-CCB4-F662AEB51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5565058" y="4386368"/>
            <a:ext cx="2482643" cy="124751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096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A0795-03E9-64E3-95EE-15EBB883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  <a:endParaRPr lang="en-GB" b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E50CE-E085-6EB5-35F4-EDCDDDF6C1DF}"/>
              </a:ext>
            </a:extLst>
          </p:cNvPr>
          <p:cNvSpPr txBox="1"/>
          <p:nvPr/>
        </p:nvSpPr>
        <p:spPr>
          <a:xfrm>
            <a:off x="137651" y="1896141"/>
            <a:ext cx="1110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 rows can now be </a:t>
            </a:r>
            <a:r>
              <a:rPr lang="en-GB" sz="2400" b="1"/>
              <a:t>appended to the dataset</a:t>
            </a:r>
            <a:r>
              <a:rPr lang="en-GB" sz="2400"/>
              <a:t>. The final dataset has 6 rows.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2218F9F4-EA63-48B7-E4C2-795FBA56A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045682"/>
              </p:ext>
            </p:extLst>
          </p:nvPr>
        </p:nvGraphicFramePr>
        <p:xfrm>
          <a:off x="3494140" y="2906939"/>
          <a:ext cx="5203719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9205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63956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074948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street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postcode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Edinburgh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Stirling Castle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Castle Wynd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FK8 1EJ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Kelvingrove Museum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Argyle Street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G3 8AG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Falkland Palace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East Port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KY15 7BY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535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Glenfinnan Viaduct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PH37 4LT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564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Greyfriars Bobby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EH1 2QE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932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659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2F4D6-0960-86F6-A2FD-4EDE71C1D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Example…order of columns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6C04CEC2-9ACB-C675-974C-4EA9104EE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73363"/>
              </p:ext>
            </p:extLst>
          </p:nvPr>
        </p:nvGraphicFramePr>
        <p:xfrm>
          <a:off x="1578077" y="3250601"/>
          <a:ext cx="3106157" cy="1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03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535454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318964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Pacific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Atlantic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3,646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</a:tbl>
          </a:graphicData>
        </a:graphic>
      </p:graphicFrame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24EC5E95-B439-D65E-8BCE-5D8E55182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81854"/>
              </p:ext>
            </p:extLst>
          </p:nvPr>
        </p:nvGraphicFramePr>
        <p:xfrm>
          <a:off x="1578076" y="5079388"/>
          <a:ext cx="3106158" cy="13485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3079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553079">
                  <a:extLst>
                    <a:ext uri="{9D8B030D-6E8A-4147-A177-3AD203B41FA5}">
                      <a16:colId xmlns:a16="http://schemas.microsoft.com/office/drawing/2014/main" val="41811677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ED3FCA9-46E1-A3A9-3361-8F8D171587EF}"/>
              </a:ext>
            </a:extLst>
          </p:cNvPr>
          <p:cNvSpPr txBox="1"/>
          <p:nvPr/>
        </p:nvSpPr>
        <p:spPr>
          <a:xfrm>
            <a:off x="324464" y="1754384"/>
            <a:ext cx="1027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These datasets contain the depth of oceans and they need to be appended. </a:t>
            </a:r>
          </a:p>
          <a:p>
            <a:endParaRPr lang="en-GB" sz="2400"/>
          </a:p>
          <a:p>
            <a:r>
              <a:rPr lang="en-GB" sz="2400"/>
              <a:t>They have the </a:t>
            </a:r>
            <a:r>
              <a:rPr lang="en-GB" sz="2400" b="1"/>
              <a:t>same number of columns </a:t>
            </a:r>
            <a:r>
              <a:rPr lang="en-GB" sz="2400"/>
              <a:t>but they are </a:t>
            </a:r>
            <a:r>
              <a:rPr lang="en-GB" sz="2400" b="1"/>
              <a:t>not in the same order</a:t>
            </a:r>
            <a:r>
              <a:rPr lang="en-GB" sz="2400"/>
              <a:t>. </a:t>
            </a:r>
          </a:p>
        </p:txBody>
      </p:sp>
      <p:pic>
        <p:nvPicPr>
          <p:cNvPr id="6" name="Picture 5" descr="Side view of a massive wave swirling">
            <a:extLst>
              <a:ext uri="{FF2B5EF4-FFF2-40B4-BE49-F238E27FC236}">
                <a16:creationId xmlns:a16="http://schemas.microsoft.com/office/drawing/2014/main" id="{C823AE97-2EE7-EB41-6650-19B8E2905C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519" y="3085087"/>
            <a:ext cx="5111682" cy="3407788"/>
          </a:xfrm>
          <a:prstGeom prst="round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FD2411E-C76D-D725-1F25-29256AF265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65003" y="3085087"/>
            <a:ext cx="1779639" cy="681116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854CD97-5DA5-3125-8EB0-7344DD0711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34607" y="4912243"/>
            <a:ext cx="1779639" cy="681116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380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2F4D6-0960-86F6-A2FD-4EDE71C1D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Example…order of columns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6C04CEC2-9ACB-C675-974C-4EA9104EE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497850"/>
              </p:ext>
            </p:extLst>
          </p:nvPr>
        </p:nvGraphicFramePr>
        <p:xfrm>
          <a:off x="4678545" y="2834640"/>
          <a:ext cx="2535468" cy="1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2120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53348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318964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Pacific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Atlantic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3,646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</a:tbl>
          </a:graphicData>
        </a:graphic>
      </p:graphicFrame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24EC5E95-B439-D65E-8BCE-5D8E55182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092872"/>
              </p:ext>
            </p:extLst>
          </p:nvPr>
        </p:nvGraphicFramePr>
        <p:xfrm>
          <a:off x="304800" y="5167312"/>
          <a:ext cx="2703872" cy="13485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936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351936">
                  <a:extLst>
                    <a:ext uri="{9D8B030D-6E8A-4147-A177-3AD203B41FA5}">
                      <a16:colId xmlns:a16="http://schemas.microsoft.com/office/drawing/2014/main" val="41811677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ED3FCA9-46E1-A3A9-3361-8F8D171587EF}"/>
              </a:ext>
            </a:extLst>
          </p:cNvPr>
          <p:cNvSpPr txBox="1"/>
          <p:nvPr/>
        </p:nvSpPr>
        <p:spPr>
          <a:xfrm>
            <a:off x="227292" y="1897894"/>
            <a:ext cx="1027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Before appending the rows, the columns in the bottom dataset have been </a:t>
            </a:r>
            <a:r>
              <a:rPr lang="en-GB" sz="2000" b="1"/>
              <a:t>reordered</a:t>
            </a:r>
            <a:r>
              <a:rPr lang="en-GB" sz="2000"/>
              <a:t>.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460D5B-4213-D965-691A-0B8D603A9A3A}"/>
              </a:ext>
            </a:extLst>
          </p:cNvPr>
          <p:cNvSpPr/>
          <p:nvPr/>
        </p:nvSpPr>
        <p:spPr>
          <a:xfrm>
            <a:off x="8182947" y="464282"/>
            <a:ext cx="3744361" cy="110326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en-GB" sz="1800" b="1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Reorder</a:t>
            </a:r>
          </a:p>
          <a:p>
            <a:pPr>
              <a:spcAft>
                <a:spcPts val="600"/>
              </a:spcAft>
            </a:pPr>
            <a:r>
              <a:rPr lang="en-US" sz="180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change the order of columns in a dataset</a:t>
            </a:r>
            <a:endParaRPr lang="en-GB" sz="900">
              <a:solidFill>
                <a:schemeClr val="tx1"/>
              </a:solidFill>
              <a:effectLst/>
              <a:ea typeface="Calibri" panose="020F0502020204030204" pitchFamily="34" charset="0"/>
              <a:cs typeface="Times New Roman (Body CS)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CB73FE82-0975-36D5-F136-D35ECD9F2875}"/>
              </a:ext>
            </a:extLst>
          </p:cNvPr>
          <p:cNvSpPr/>
          <p:nvPr/>
        </p:nvSpPr>
        <p:spPr>
          <a:xfrm>
            <a:off x="3186490" y="5312188"/>
            <a:ext cx="1385927" cy="113941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Reorder columns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65AB5FC-FF58-0664-B731-0D87CF91F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293422"/>
              </p:ext>
            </p:extLst>
          </p:nvPr>
        </p:nvGraphicFramePr>
        <p:xfrm>
          <a:off x="4750235" y="5189745"/>
          <a:ext cx="1228824" cy="13485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824">
                  <a:extLst>
                    <a:ext uri="{9D8B030D-6E8A-4147-A177-3AD203B41FA5}">
                      <a16:colId xmlns:a16="http://schemas.microsoft.com/office/drawing/2014/main" val="13005905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26889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444939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211011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BEDF513-90D7-AA5C-4EDC-318E39A9C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180441"/>
              </p:ext>
            </p:extLst>
          </p:nvPr>
        </p:nvGraphicFramePr>
        <p:xfrm>
          <a:off x="5979059" y="5189745"/>
          <a:ext cx="1228825" cy="13485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825">
                  <a:extLst>
                    <a:ext uri="{9D8B030D-6E8A-4147-A177-3AD203B41FA5}">
                      <a16:colId xmlns:a16="http://schemas.microsoft.com/office/drawing/2014/main" val="27665999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380569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799607"/>
                  </a:ext>
                </a:extLst>
              </a:tr>
              <a:tr h="491419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4985785"/>
                  </a:ext>
                </a:extLst>
              </a:tr>
            </a:tbl>
          </a:graphicData>
        </a:graphic>
      </p:graphicFrame>
      <p:graphicFrame>
        <p:nvGraphicFramePr>
          <p:cNvPr id="15" name="Table 7">
            <a:extLst>
              <a:ext uri="{FF2B5EF4-FFF2-40B4-BE49-F238E27FC236}">
                <a16:creationId xmlns:a16="http://schemas.microsoft.com/office/drawing/2014/main" id="{DC0E56DD-D326-78A2-BF52-9932CDFF4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867609"/>
              </p:ext>
            </p:extLst>
          </p:nvPr>
        </p:nvGraphicFramePr>
        <p:xfrm>
          <a:off x="9174123" y="3462651"/>
          <a:ext cx="2535468" cy="237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2120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53348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318964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Pacific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Atlantic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3,646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122823"/>
                  </a:ext>
                </a:extLst>
              </a:tr>
              <a:tr h="50330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81361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E289D1B-2095-FF51-1A5B-58F15AB0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207883" y="3520820"/>
            <a:ext cx="1877123" cy="88403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7D7A7B-5A9B-37A0-E285-2BBE702C3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7303130" y="5312188"/>
            <a:ext cx="1781876" cy="86462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A9DDCB1-86AC-8906-0AA1-BFE478BDF438}"/>
              </a:ext>
            </a:extLst>
          </p:cNvPr>
          <p:cNvSpPr txBox="1"/>
          <p:nvPr/>
        </p:nvSpPr>
        <p:spPr>
          <a:xfrm>
            <a:off x="8194068" y="4444701"/>
            <a:ext cx="108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Append the rows</a:t>
            </a:r>
          </a:p>
        </p:txBody>
      </p:sp>
    </p:spTree>
    <p:extLst>
      <p:ext uri="{BB962C8B-B14F-4D97-AF65-F5344CB8AC3E}">
        <p14:creationId xmlns:p14="http://schemas.microsoft.com/office/powerpoint/2010/main" val="789108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1E93A0-0F6E-EB0A-F3ED-B307B360D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E24CB0-94CC-A0A8-67E4-662D0E5B5612}"/>
              </a:ext>
            </a:extLst>
          </p:cNvPr>
          <p:cNvSpPr txBox="1"/>
          <p:nvPr/>
        </p:nvSpPr>
        <p:spPr>
          <a:xfrm>
            <a:off x="196645" y="1818969"/>
            <a:ext cx="11700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What changes would need to be made to the bottom dataset so the rows can be appended to the top dataset?</a:t>
            </a:r>
          </a:p>
        </p:txBody>
      </p:sp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D614BDD9-53F1-F8F3-B03E-C84C26B3D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23196"/>
              </p:ext>
            </p:extLst>
          </p:nvPr>
        </p:nvGraphicFramePr>
        <p:xfrm>
          <a:off x="196645" y="2546006"/>
          <a:ext cx="6504495" cy="209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9691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00899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380572">
                  <a:extLst>
                    <a:ext uri="{9D8B030D-6E8A-4147-A177-3AD203B41FA5}">
                      <a16:colId xmlns:a16="http://schemas.microsoft.com/office/drawing/2014/main" val="3021861443"/>
                    </a:ext>
                  </a:extLst>
                </a:gridCol>
                <a:gridCol w="972503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200830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£53.00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Banana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£40.50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Carrot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£37.00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</a:tbl>
          </a:graphicData>
        </a:graphic>
      </p:graphicFrame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81F4A367-E95D-ABF5-3163-58761D2F3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497738"/>
              </p:ext>
            </p:extLst>
          </p:nvPr>
        </p:nvGraphicFramePr>
        <p:xfrm>
          <a:off x="270386" y="5077813"/>
          <a:ext cx="3859162" cy="1520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5962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£15.00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Dragon 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£12.50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Pepper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pic>
        <p:nvPicPr>
          <p:cNvPr id="6" name="Picture 5" descr="Assorted vegetables and fruits">
            <a:extLst>
              <a:ext uri="{FF2B5EF4-FFF2-40B4-BE49-F238E27FC236}">
                <a16:creationId xmlns:a16="http://schemas.microsoft.com/office/drawing/2014/main" id="{F86AFC11-AE30-86F8-84B5-99EA6B8373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53" y="2692930"/>
            <a:ext cx="3429000" cy="3429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9706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1E93A0-0F6E-EB0A-F3ED-B307B360D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E24CB0-94CC-A0A8-67E4-662D0E5B5612}"/>
              </a:ext>
            </a:extLst>
          </p:cNvPr>
          <p:cNvSpPr txBox="1"/>
          <p:nvPr/>
        </p:nvSpPr>
        <p:spPr>
          <a:xfrm>
            <a:off x="196645" y="1818969"/>
            <a:ext cx="11700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What changes would need to be made to the bottom dataset so the rows can be appended to the top dataset?</a:t>
            </a:r>
          </a:p>
        </p:txBody>
      </p:sp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D614BDD9-53F1-F8F3-B03E-C84C26B3D853}"/>
              </a:ext>
            </a:extLst>
          </p:cNvPr>
          <p:cNvGraphicFramePr>
            <a:graphicFrameLocks noGrp="1"/>
          </p:cNvGraphicFramePr>
          <p:nvPr/>
        </p:nvGraphicFramePr>
        <p:xfrm>
          <a:off x="196645" y="2546006"/>
          <a:ext cx="6504495" cy="209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9691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00899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380572">
                  <a:extLst>
                    <a:ext uri="{9D8B030D-6E8A-4147-A177-3AD203B41FA5}">
                      <a16:colId xmlns:a16="http://schemas.microsoft.com/office/drawing/2014/main" val="3021861443"/>
                    </a:ext>
                  </a:extLst>
                </a:gridCol>
                <a:gridCol w="972503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200830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£53.00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Banana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£40.50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Carrot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£37.00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B9A2EE72-E49A-3B67-3D10-F5878B82F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804070"/>
              </p:ext>
            </p:extLst>
          </p:nvPr>
        </p:nvGraphicFramePr>
        <p:xfrm>
          <a:off x="196645" y="5063064"/>
          <a:ext cx="6504495" cy="1520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9691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00899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380572">
                  <a:extLst>
                    <a:ext uri="{9D8B030D-6E8A-4147-A177-3AD203B41FA5}">
                      <a16:colId xmlns:a16="http://schemas.microsoft.com/office/drawing/2014/main" val="3021861443"/>
                    </a:ext>
                  </a:extLst>
                </a:gridCol>
                <a:gridCol w="972503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200830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Dragon 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£15.00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Pepper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rgbClr val="FF0000"/>
                          </a:solidFill>
                        </a:rPr>
                        <a:t>BLANK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>
                          <a:solidFill>
                            <a:schemeClr val="tx1"/>
                          </a:solidFill>
                        </a:rPr>
                        <a:t>£12.50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057CE8F-AAA2-7A1C-6CF5-67A4676C9D57}"/>
              </a:ext>
            </a:extLst>
          </p:cNvPr>
          <p:cNvSpPr txBox="1"/>
          <p:nvPr/>
        </p:nvSpPr>
        <p:spPr>
          <a:xfrm>
            <a:off x="7462685" y="3079007"/>
            <a:ext cx="4168877" cy="2962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/>
              <a:t>1. </a:t>
            </a:r>
            <a:r>
              <a:rPr lang="en-GB" sz="2400" b="1"/>
              <a:t>Two empty columns </a:t>
            </a:r>
            <a:r>
              <a:rPr lang="en-GB" sz="2400"/>
              <a:t>(colour and type) have been created.</a:t>
            </a:r>
          </a:p>
          <a:p>
            <a:endParaRPr lang="en-GB" sz="2400"/>
          </a:p>
          <a:p>
            <a:r>
              <a:rPr lang="en-GB" sz="2400"/>
              <a:t>2. The columns have been</a:t>
            </a:r>
            <a:r>
              <a:rPr lang="en-GB" sz="2400" b="1"/>
              <a:t> reordered </a:t>
            </a:r>
            <a:r>
              <a:rPr lang="en-GB" sz="2400"/>
              <a:t>to match the order of the top dataset.</a:t>
            </a:r>
          </a:p>
        </p:txBody>
      </p:sp>
    </p:spTree>
    <p:extLst>
      <p:ext uri="{BB962C8B-B14F-4D97-AF65-F5344CB8AC3E}">
        <p14:creationId xmlns:p14="http://schemas.microsoft.com/office/powerpoint/2010/main" val="1648318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018990"/>
              </p:ext>
            </p:extLst>
          </p:nvPr>
        </p:nvGraphicFramePr>
        <p:xfrm>
          <a:off x="510289" y="1936178"/>
          <a:ext cx="11475765" cy="4145280"/>
        </p:xfrm>
        <a:graphic>
          <a:graphicData uri="http://schemas.openxmlformats.org/drawingml/2006/table">
            <a:tbl>
              <a:tblPr/>
              <a:tblGrid>
                <a:gridCol w="11475765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3516855">
                <a:tc>
                  <a:txBody>
                    <a:bodyPr/>
                    <a:lstStyle/>
                    <a:p>
                      <a:endParaRPr lang="en-US" sz="1400" dirty="0"/>
                    </a:p>
                    <a:p>
                      <a:r>
                        <a:rPr lang="en-US" sz="2800" dirty="0"/>
                        <a:t>We will be learning </a:t>
                      </a:r>
                      <a:r>
                        <a:rPr lang="en-US" sz="2800" b="1" dirty="0"/>
                        <a:t>how to combine datasets</a:t>
                      </a:r>
                      <a:r>
                        <a:rPr lang="en-US" sz="2800" dirty="0"/>
                        <a:t>, specifically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what we mean by </a:t>
                      </a:r>
                      <a:r>
                        <a:rPr lang="en-US" sz="2800" b="1" dirty="0"/>
                        <a:t>combining datasets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b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to add rows to a dataset by </a:t>
                      </a:r>
                      <a:r>
                        <a:rPr lang="en-US" sz="2800" b="1" dirty="0"/>
                        <a:t>appending</a:t>
                      </a:r>
                      <a:endParaRPr lang="en-US" sz="2800" b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to add columns to a dataset by </a:t>
                      </a:r>
                      <a:r>
                        <a:rPr lang="en-US" sz="2800" b="1" dirty="0"/>
                        <a:t>joining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b="1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understand common </a:t>
                      </a:r>
                      <a:r>
                        <a:rPr lang="en-US" sz="2800" b="1" dirty="0"/>
                        <a:t>types of joins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r>
              <a:rPr lang="en-GB" sz="3600"/>
              <a:t>Complete </a:t>
            </a:r>
            <a:r>
              <a:rPr lang="en-GB" sz="3600" b="1"/>
              <a:t>questions 1 to 10</a:t>
            </a:r>
          </a:p>
          <a:p>
            <a:pPr marL="0" indent="0" algn="ctr">
              <a:buNone/>
            </a:pPr>
            <a:r>
              <a:rPr lang="en-GB" sz="3600"/>
              <a:t>in </a:t>
            </a:r>
            <a:r>
              <a:rPr lang="en-GB" sz="3600" b="1"/>
              <a:t>section 1 </a:t>
            </a:r>
            <a:r>
              <a:rPr lang="en-GB" sz="3600"/>
              <a:t>of the </a:t>
            </a:r>
          </a:p>
          <a:p>
            <a:pPr marL="0" indent="0" algn="ctr">
              <a:buNone/>
            </a:pPr>
            <a:r>
              <a:rPr lang="en-GB" sz="3600"/>
              <a:t>‘Combining </a:t>
            </a:r>
            <a:r>
              <a:rPr lang="en-GB" sz="3600" err="1"/>
              <a:t>datasets’</a:t>
            </a:r>
            <a:r>
              <a:rPr lang="en-GB" sz="3600"/>
              <a:t> workbook.</a:t>
            </a:r>
            <a:endParaRPr lang="en-GB" sz="3600">
              <a:cs typeface="Calibri"/>
            </a:endParaRPr>
          </a:p>
          <a:p>
            <a:pPr marL="0" indent="0" algn="ctr">
              <a:buNone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4142874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7D09B-233D-4C9C-71CD-3A3D6F60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Combining datasets by adding columns</a:t>
            </a:r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6A0D9A-413E-1A16-6E67-D92AD2B45C6E}"/>
              </a:ext>
            </a:extLst>
          </p:cNvPr>
          <p:cNvSpPr txBox="1"/>
          <p:nvPr/>
        </p:nvSpPr>
        <p:spPr>
          <a:xfrm>
            <a:off x="637632" y="2948434"/>
            <a:ext cx="53305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have looked at combining datasets by appending rows.</a:t>
            </a:r>
          </a:p>
          <a:p>
            <a:endParaRPr lang="en-GB" sz="2400"/>
          </a:p>
          <a:p>
            <a:r>
              <a:rPr lang="en-GB" sz="2400"/>
              <a:t>We are now going to look at </a:t>
            </a:r>
            <a:r>
              <a:rPr lang="en-GB" sz="2400" b="1"/>
              <a:t>combining datasets by adding columns</a:t>
            </a:r>
            <a:r>
              <a:rPr lang="en-GB" sz="2400"/>
              <a:t>. 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7B66F2A3-C77E-7517-5C65-9FA0F6E948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401131"/>
              </p:ext>
            </p:extLst>
          </p:nvPr>
        </p:nvGraphicFramePr>
        <p:xfrm>
          <a:off x="8265888" y="2553992"/>
          <a:ext cx="2776184" cy="3369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046">
                  <a:extLst>
                    <a:ext uri="{9D8B030D-6E8A-4147-A177-3AD203B41FA5}">
                      <a16:colId xmlns:a16="http://schemas.microsoft.com/office/drawing/2014/main" val="2601954427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1842654200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880203769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3235817697"/>
                    </a:ext>
                  </a:extLst>
                </a:gridCol>
              </a:tblGrid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7674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836871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1241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27514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988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824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576051" y="2699810"/>
            <a:ext cx="7039897" cy="243470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a typeface="Times New Roman" panose="02020603050405020304" pitchFamily="18" charset="0"/>
                <a:cs typeface="Times New Roman" panose="02020603050405020304" pitchFamily="18" charset="0"/>
              </a:rPr>
              <a:t>Join datasets</a:t>
            </a:r>
            <a:endParaRPr lang="en-GB" sz="4400" b="1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To add columns from one dataset to another dataset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</p:spTree>
    <p:extLst>
      <p:ext uri="{BB962C8B-B14F-4D97-AF65-F5344CB8AC3E}">
        <p14:creationId xmlns:p14="http://schemas.microsoft.com/office/powerpoint/2010/main" val="4181706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E32A3F5-64E0-063E-7C2C-C437C865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68733"/>
              </p:ext>
            </p:extLst>
          </p:nvPr>
        </p:nvGraphicFramePr>
        <p:xfrm>
          <a:off x="1241322" y="1974134"/>
          <a:ext cx="199103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5516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99551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id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Olivia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Jack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Freya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Leo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D4E544-DD1E-AA68-B740-2AD03B5E9E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45358"/>
              </p:ext>
            </p:extLst>
          </p:nvPr>
        </p:nvGraphicFramePr>
        <p:xfrm>
          <a:off x="1241322" y="4397786"/>
          <a:ext cx="199103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5516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995516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id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age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17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CFC23E20-D989-64F3-E377-FA7FAFCC5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797377"/>
              </p:ext>
            </p:extLst>
          </p:nvPr>
        </p:nvGraphicFramePr>
        <p:xfrm>
          <a:off x="7588049" y="3163837"/>
          <a:ext cx="315861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2870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052870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052870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id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age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Olivia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Jack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Freya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Leo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17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2FAF6D-A5BA-7B37-A1F6-3A7609E38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90452" y="2428568"/>
            <a:ext cx="3441290" cy="11503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C53C6D3-99D8-DFF5-04B8-BC67A22FA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490452" y="4581832"/>
            <a:ext cx="3441290" cy="9340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51289D4-7E6D-09D0-CA87-B0E06370C768}"/>
              </a:ext>
            </a:extLst>
          </p:cNvPr>
          <p:cNvSpPr txBox="1"/>
          <p:nvPr/>
        </p:nvSpPr>
        <p:spPr>
          <a:xfrm>
            <a:off x="4112348" y="3696048"/>
            <a:ext cx="3298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/>
              <a:t>Datasets are </a:t>
            </a:r>
            <a:r>
              <a:rPr lang="en-GB" sz="2400" b="1"/>
              <a:t>combined</a:t>
            </a:r>
            <a:r>
              <a:rPr lang="en-GB" sz="2400"/>
              <a:t> by joining columns</a:t>
            </a:r>
          </a:p>
        </p:txBody>
      </p:sp>
    </p:spTree>
    <p:extLst>
      <p:ext uri="{BB962C8B-B14F-4D97-AF65-F5344CB8AC3E}">
        <p14:creationId xmlns:p14="http://schemas.microsoft.com/office/powerpoint/2010/main" val="601894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25A1F-B538-B2BC-AD0D-D27F8B1F0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A573F-C16A-EAB3-DFF2-90C20F3810E7}"/>
              </a:ext>
            </a:extLst>
          </p:cNvPr>
          <p:cNvSpPr txBox="1"/>
          <p:nvPr/>
        </p:nvSpPr>
        <p:spPr>
          <a:xfrm>
            <a:off x="265471" y="1722483"/>
            <a:ext cx="116610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You’ve been asked to find out </a:t>
            </a:r>
            <a:r>
              <a:rPr lang="en-GB" sz="2000" b="1"/>
              <a:t>what time the flight leaves from Dundee</a:t>
            </a:r>
            <a:r>
              <a:rPr lang="en-GB" sz="2000"/>
              <a:t>. However the information for the airport location and the flight times is stored in 2 different datasets. Therefore </a:t>
            </a:r>
            <a:r>
              <a:rPr lang="en-GB" sz="2000" b="1"/>
              <a:t>you need to join the datasets</a:t>
            </a:r>
            <a:r>
              <a:rPr lang="en-GB" sz="2000"/>
              <a:t>.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7CC88E4-9902-46D4-C2DA-C750C445B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58503"/>
              </p:ext>
            </p:extLst>
          </p:nvPr>
        </p:nvGraphicFramePr>
        <p:xfrm>
          <a:off x="3427026" y="4840875"/>
          <a:ext cx="4900301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6657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1836822">
                  <a:extLst>
                    <a:ext uri="{9D8B030D-6E8A-4147-A177-3AD203B41FA5}">
                      <a16:colId xmlns:a16="http://schemas.microsoft.com/office/drawing/2014/main" val="3473707506"/>
                    </a:ext>
                  </a:extLst>
                </a:gridCol>
                <a:gridCol w="1836822">
                  <a:extLst>
                    <a:ext uri="{9D8B030D-6E8A-4147-A177-3AD203B41FA5}">
                      <a16:colId xmlns:a16="http://schemas.microsoft.com/office/drawing/2014/main" val="3449417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flight_id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departure_time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location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LS825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06:45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Edinburgh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BA8945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08:35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FR568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09:15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EZ6589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10:30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Dundee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821CBFD-415D-D843-3FE5-B6CE85A383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299331" y="2782529"/>
            <a:ext cx="2099547" cy="205834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63B74B6-EE2F-F549-D370-A788BE8C0F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873514"/>
              </p:ext>
            </p:extLst>
          </p:nvPr>
        </p:nvGraphicFramePr>
        <p:xfrm>
          <a:off x="344129" y="2615804"/>
          <a:ext cx="3082897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432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1848465">
                  <a:extLst>
                    <a:ext uri="{9D8B030D-6E8A-4147-A177-3AD203B41FA5}">
                      <a16:colId xmlns:a16="http://schemas.microsoft.com/office/drawing/2014/main" val="3473707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flight_id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departure_time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LS825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06:45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BA8945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08:35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FR568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09:15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EZ6589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10:30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3DFBF2-D661-9E40-E823-8810BB5EA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779134"/>
              </p:ext>
            </p:extLst>
          </p:nvPr>
        </p:nvGraphicFramePr>
        <p:xfrm>
          <a:off x="8219769" y="2615804"/>
          <a:ext cx="3063479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6657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1836822">
                  <a:extLst>
                    <a:ext uri="{9D8B030D-6E8A-4147-A177-3AD203B41FA5}">
                      <a16:colId xmlns:a16="http://schemas.microsoft.com/office/drawing/2014/main" val="3449417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flight_id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location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LS825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Edinburgh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BA8945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FR568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EZ6589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Dundee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908351C-9C25-ACBA-7DBB-B383317DF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334865" y="2989006"/>
            <a:ext cx="2123767" cy="185186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4645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561303" y="2650649"/>
            <a:ext cx="7069394" cy="243470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a typeface="Times New Roman" panose="02020603050405020304" pitchFamily="18" charset="0"/>
                <a:cs typeface="Times New Roman" panose="02020603050405020304" pitchFamily="18" charset="0"/>
              </a:rPr>
              <a:t>Key </a:t>
            </a:r>
            <a:endParaRPr lang="en-GB" sz="4400" b="1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C</a:t>
            </a:r>
            <a:r>
              <a:rPr lang="en-US" sz="4400">
                <a:effectLst/>
                <a:ea typeface="Calibri" panose="020F0502020204030204" pitchFamily="34" charset="0"/>
                <a:cs typeface="Times New Roman (Body CS)"/>
              </a:rPr>
              <a:t>olumn(s) that the datasets have common 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</p:spTree>
    <p:extLst>
      <p:ext uri="{BB962C8B-B14F-4D97-AF65-F5344CB8AC3E}">
        <p14:creationId xmlns:p14="http://schemas.microsoft.com/office/powerpoint/2010/main" val="2622703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AABFC-6445-C11A-7186-0A28EB99B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 key columns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A3C05B-BB7C-8AC5-1268-BEF44FC9908C}"/>
              </a:ext>
            </a:extLst>
          </p:cNvPr>
          <p:cNvSpPr txBox="1"/>
          <p:nvPr/>
        </p:nvSpPr>
        <p:spPr>
          <a:xfrm>
            <a:off x="310946" y="1972833"/>
            <a:ext cx="11448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When joining data, the datasets need to have at least one column in common that contains the same information. 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E352D8C-D2F4-51AE-DB2B-BF1B5B602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319884"/>
              </p:ext>
            </p:extLst>
          </p:nvPr>
        </p:nvGraphicFramePr>
        <p:xfrm>
          <a:off x="491614" y="3006354"/>
          <a:ext cx="43950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2322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772698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HomeTown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Mike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Falkirk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Freya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Dumfries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Isla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Inverness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Gail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Wick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6BF22D1-461D-D0EA-4B35-33C584D495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276917"/>
              </p:ext>
            </p:extLst>
          </p:nvPr>
        </p:nvGraphicFramePr>
        <p:xfrm>
          <a:off x="5899356" y="3008952"/>
          <a:ext cx="5860024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3832">
                  <a:extLst>
                    <a:ext uri="{9D8B030D-6E8A-4147-A177-3AD203B41FA5}">
                      <a16:colId xmlns:a16="http://schemas.microsoft.com/office/drawing/2014/main" val="1941212963"/>
                    </a:ext>
                  </a:extLst>
                </a:gridCol>
                <a:gridCol w="1339158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987034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ID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Name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Event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Mike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/>
                        <a:t>Long jump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Freya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/>
                        <a:t>Pole vault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Isla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/>
                        <a:t>Pole vault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Gail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/>
                        <a:t>Hammer throw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A3C49BD-CE76-AE20-898F-C7C91C4419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1976284" y="4699819"/>
            <a:ext cx="2231922" cy="14355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9CF630D-F234-34FD-ADFD-8E0F013E0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6862919" y="4860554"/>
            <a:ext cx="1209365" cy="12747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918231-A7E1-7917-CBCA-A232767A9065}"/>
              </a:ext>
            </a:extLst>
          </p:cNvPr>
          <p:cNvSpPr txBox="1"/>
          <p:nvPr/>
        </p:nvSpPr>
        <p:spPr>
          <a:xfrm>
            <a:off x="3923071" y="5692877"/>
            <a:ext cx="3224981" cy="715089"/>
          </a:xfrm>
          <a:prstGeom prst="roundRect">
            <a:avLst/>
          </a:prstGeom>
          <a:ln>
            <a:solidFill>
              <a:srgbClr val="6C58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/>
              <a:t>These columns contain the same information.</a:t>
            </a:r>
          </a:p>
        </p:txBody>
      </p:sp>
    </p:spTree>
    <p:extLst>
      <p:ext uri="{BB962C8B-B14F-4D97-AF65-F5344CB8AC3E}">
        <p14:creationId xmlns:p14="http://schemas.microsoft.com/office/powerpoint/2010/main" val="4031352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D6DE0-B2B4-A48C-4D3E-5D569E50B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Properties of a key column</a:t>
            </a:r>
          </a:p>
        </p:txBody>
      </p:sp>
      <p:graphicFrame>
        <p:nvGraphicFramePr>
          <p:cNvPr id="5" name="Diagram 4" descr="Unique values - Each row much contain a unique value, which means there are no duplicates.&#10;Complete values - All the rows need to contain values, with no missing or incomplete data items. &#10;Non-NULL values - There cannot be any empty or blank data items.">
            <a:extLst>
              <a:ext uri="{FF2B5EF4-FFF2-40B4-BE49-F238E27FC236}">
                <a16:creationId xmlns:a16="http://schemas.microsoft.com/office/drawing/2014/main" id="{4C0703E8-9CEE-AE05-24E0-EDCC20684A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2448100"/>
              </p:ext>
            </p:extLst>
          </p:nvPr>
        </p:nvGraphicFramePr>
        <p:xfrm>
          <a:off x="334297" y="2559175"/>
          <a:ext cx="11235812" cy="3982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9C115C3-896A-792A-6F0E-83EFC0D53C87}"/>
              </a:ext>
            </a:extLst>
          </p:cNvPr>
          <p:cNvSpPr txBox="1"/>
          <p:nvPr/>
        </p:nvSpPr>
        <p:spPr>
          <a:xfrm>
            <a:off x="249494" y="1907458"/>
            <a:ext cx="11464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The data items in the key columns (as well as appearing in both datasets) need to be,</a:t>
            </a:r>
          </a:p>
        </p:txBody>
      </p:sp>
    </p:spTree>
    <p:extLst>
      <p:ext uri="{BB962C8B-B14F-4D97-AF65-F5344CB8AC3E}">
        <p14:creationId xmlns:p14="http://schemas.microsoft.com/office/powerpoint/2010/main" val="38722870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5B372462-A379-E1B9-20D6-97A0B3267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233040"/>
              </p:ext>
            </p:extLst>
          </p:nvPr>
        </p:nvGraphicFramePr>
        <p:xfrm>
          <a:off x="6720342" y="3155315"/>
          <a:ext cx="439502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2322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772698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planet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number_moons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Mercury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Venus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Earth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Mars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Jupiter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518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Saturn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83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059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Uranus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597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Neptune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57320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8C377A2-5700-B99C-D083-4AF3AA2F5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414379"/>
              </p:ext>
            </p:extLst>
          </p:nvPr>
        </p:nvGraphicFramePr>
        <p:xfrm>
          <a:off x="791499" y="3155315"/>
          <a:ext cx="439502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2322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772698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planet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diameter_km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Mercury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4,879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Venus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12,104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Earth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12,742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Mars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6,779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Jupiter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139,820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518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Saturn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116,460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059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Uranus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50,724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597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Neptune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46,244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791232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5748E3B-1A30-74DB-7D8A-D6AA7AC83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113935" y="2543845"/>
            <a:ext cx="2517059" cy="7666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64551D-E2C6-46A5-0179-5D908D0D4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331974" y="2621430"/>
            <a:ext cx="501445" cy="68905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3E3170D-5AC0-F432-C0D2-78437653D735}"/>
              </a:ext>
            </a:extLst>
          </p:cNvPr>
          <p:cNvSpPr txBox="1"/>
          <p:nvPr/>
        </p:nvSpPr>
        <p:spPr>
          <a:xfrm>
            <a:off x="4213122" y="2417119"/>
            <a:ext cx="3224981" cy="408623"/>
          </a:xfrm>
          <a:prstGeom prst="roundRect">
            <a:avLst/>
          </a:prstGeom>
          <a:ln>
            <a:solidFill>
              <a:srgbClr val="6C58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/>
              <a:t>These are the </a:t>
            </a:r>
            <a:r>
              <a:rPr lang="en-GB" b="1"/>
              <a:t>key </a:t>
            </a:r>
            <a:r>
              <a:rPr lang="en-GB"/>
              <a:t>columns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DBDC10-A3A5-FCEB-FB92-3E9CC682D69F}"/>
              </a:ext>
            </a:extLst>
          </p:cNvPr>
          <p:cNvSpPr txBox="1"/>
          <p:nvPr/>
        </p:nvSpPr>
        <p:spPr>
          <a:xfrm>
            <a:off x="147484" y="1767082"/>
            <a:ext cx="11700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These datasets both contain information related to planets. The </a:t>
            </a:r>
            <a:r>
              <a:rPr lang="en-GB" b="1"/>
              <a:t>planet</a:t>
            </a:r>
            <a:r>
              <a:rPr lang="en-GB"/>
              <a:t> column is the key.</a:t>
            </a:r>
          </a:p>
        </p:txBody>
      </p:sp>
    </p:spTree>
    <p:extLst>
      <p:ext uri="{BB962C8B-B14F-4D97-AF65-F5344CB8AC3E}">
        <p14:creationId xmlns:p14="http://schemas.microsoft.com/office/powerpoint/2010/main" val="204567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64526-A57B-9F6E-8D65-631ECEFF5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A73060-169D-98BB-37B9-65F36EB27C2C}"/>
              </a:ext>
            </a:extLst>
          </p:cNvPr>
          <p:cNvSpPr txBox="1"/>
          <p:nvPr/>
        </p:nvSpPr>
        <p:spPr>
          <a:xfrm>
            <a:off x="235974" y="1843318"/>
            <a:ext cx="8082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What is the </a:t>
            </a:r>
            <a:r>
              <a:rPr lang="en-GB" sz="2000" b="1"/>
              <a:t>key column </a:t>
            </a:r>
            <a:r>
              <a:rPr lang="en-GB" sz="2000"/>
              <a:t>in these datasets?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159B2F9-5583-FF13-27F1-7CC6CDC93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33438"/>
              </p:ext>
            </p:extLst>
          </p:nvPr>
        </p:nvGraphicFramePr>
        <p:xfrm>
          <a:off x="1617405" y="2422448"/>
          <a:ext cx="3603523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3781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359742">
                  <a:extLst>
                    <a:ext uri="{9D8B030D-6E8A-4147-A177-3AD203B41FA5}">
                      <a16:colId xmlns:a16="http://schemas.microsoft.com/office/drawing/2014/main" val="1796598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forest_id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habitat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46841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Upland oakwood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48472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Upland birchwood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195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55076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Wet woodland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51517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Upland oakwood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DB09EC-D9E0-A1EE-A455-47B5D3207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875698"/>
              </p:ext>
            </p:extLst>
          </p:nvPr>
        </p:nvGraphicFramePr>
        <p:xfrm>
          <a:off x="1617405" y="4638675"/>
          <a:ext cx="3603523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279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330244">
                  <a:extLst>
                    <a:ext uri="{9D8B030D-6E8A-4147-A177-3AD203B41FA5}">
                      <a16:colId xmlns:a16="http://schemas.microsoft.com/office/drawing/2014/main" val="1796598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forest_id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maturity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46841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Mature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48472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Young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195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55076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Mixed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51517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Mature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</a:tbl>
          </a:graphicData>
        </a:graphic>
      </p:graphicFrame>
      <p:pic>
        <p:nvPicPr>
          <p:cNvPr id="10" name="Picture 9" descr="Vibrant green forest">
            <a:extLst>
              <a:ext uri="{FF2B5EF4-FFF2-40B4-BE49-F238E27FC236}">
                <a16:creationId xmlns:a16="http://schemas.microsoft.com/office/drawing/2014/main" id="{B346E0BA-AC11-D52F-BDF0-9798B8608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245" y="2657888"/>
            <a:ext cx="5090537" cy="339369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623557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Background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4A3A20-E17A-E50D-560D-F933E5BA27EC}"/>
              </a:ext>
            </a:extLst>
          </p:cNvPr>
          <p:cNvSpPr txBox="1"/>
          <p:nvPr/>
        </p:nvSpPr>
        <p:spPr>
          <a:xfrm>
            <a:off x="263447" y="2084781"/>
            <a:ext cx="5244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When a data analyst is given a dataset to </a:t>
            </a:r>
            <a:r>
              <a:rPr lang="en-GB" sz="2400"/>
              <a:t>analyse</a:t>
            </a:r>
            <a:r>
              <a:rPr lang="en-US" sz="2400"/>
              <a:t>, </a:t>
            </a:r>
            <a:r>
              <a:rPr lang="en-US" sz="2400" b="1"/>
              <a:t>most of their time is spent manipulating </a:t>
            </a:r>
            <a:r>
              <a:rPr lang="en-US" sz="2400"/>
              <a:t>it to allow them to conduct the analysis.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29B9FB-2740-B444-81F3-4EDFD87BD5D9}"/>
              </a:ext>
            </a:extLst>
          </p:cNvPr>
          <p:cNvSpPr txBox="1"/>
          <p:nvPr/>
        </p:nvSpPr>
        <p:spPr>
          <a:xfrm>
            <a:off x="263447" y="3886877"/>
            <a:ext cx="5486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In previous lessons, we have looked at manipulating datasets by selecting columns and filtering rows. </a:t>
            </a:r>
          </a:p>
          <a:p>
            <a:endParaRPr lang="en-GB" sz="2400"/>
          </a:p>
          <a:p>
            <a:r>
              <a:rPr lang="en-GB" sz="2400"/>
              <a:t>In this lesson we will look at manipulating datasets by </a:t>
            </a:r>
            <a:r>
              <a:rPr lang="en-GB" sz="2400" b="1"/>
              <a:t>combining data </a:t>
            </a:r>
            <a:r>
              <a:rPr lang="en-GB" sz="2400"/>
              <a:t>from more than one dataset.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47717F-8047-9591-E74F-C06A638D3E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741" y="2324587"/>
            <a:ext cx="6199491" cy="312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493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64526-A57B-9F6E-8D65-631ECEFF5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A73060-169D-98BB-37B9-65F36EB27C2C}"/>
              </a:ext>
            </a:extLst>
          </p:cNvPr>
          <p:cNvSpPr txBox="1"/>
          <p:nvPr/>
        </p:nvSpPr>
        <p:spPr>
          <a:xfrm>
            <a:off x="235974" y="1843318"/>
            <a:ext cx="8082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What is the </a:t>
            </a:r>
            <a:r>
              <a:rPr lang="en-GB" sz="2000" b="1"/>
              <a:t>key column </a:t>
            </a:r>
            <a:r>
              <a:rPr lang="en-GB" sz="2000"/>
              <a:t>in these datasets?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159B2F9-5583-FF13-27F1-7CC6CDC93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640780"/>
              </p:ext>
            </p:extLst>
          </p:nvPr>
        </p:nvGraphicFramePr>
        <p:xfrm>
          <a:off x="1617405" y="2422448"/>
          <a:ext cx="3603523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3781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359742">
                  <a:extLst>
                    <a:ext uri="{9D8B030D-6E8A-4147-A177-3AD203B41FA5}">
                      <a16:colId xmlns:a16="http://schemas.microsoft.com/office/drawing/2014/main" val="1796598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forest_id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habitat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46841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Upland oakwood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48472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Upland birchwood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195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55076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Wet woodland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51517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Upland oakwood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DB09EC-D9E0-A1EE-A455-47B5D3207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575067"/>
              </p:ext>
            </p:extLst>
          </p:nvPr>
        </p:nvGraphicFramePr>
        <p:xfrm>
          <a:off x="1617405" y="4638675"/>
          <a:ext cx="3603523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279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2330244">
                  <a:extLst>
                    <a:ext uri="{9D8B030D-6E8A-4147-A177-3AD203B41FA5}">
                      <a16:colId xmlns:a16="http://schemas.microsoft.com/office/drawing/2014/main" val="1796598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forest_id</a:t>
                      </a:r>
                      <a:endParaRPr lang="en-GB" b="1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maturity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46841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Mature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48472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Young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195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55076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Mixed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51517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Mature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A3AB83B-DD1E-0FC6-54DE-C7BEAA2ECBCE}"/>
              </a:ext>
            </a:extLst>
          </p:cNvPr>
          <p:cNvSpPr txBox="1"/>
          <p:nvPr/>
        </p:nvSpPr>
        <p:spPr>
          <a:xfrm>
            <a:off x="7521677" y="3461040"/>
            <a:ext cx="368709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err="1"/>
              <a:t>forest_id</a:t>
            </a:r>
            <a:r>
              <a:rPr lang="en-GB" sz="2000" b="1"/>
              <a:t> </a:t>
            </a:r>
            <a:r>
              <a:rPr lang="en-GB" sz="2000"/>
              <a:t>is the key column for these datasets. </a:t>
            </a:r>
          </a:p>
          <a:p>
            <a:endParaRPr lang="en-GB" sz="2000"/>
          </a:p>
          <a:p>
            <a:r>
              <a:rPr lang="en-GB" sz="2000"/>
              <a:t>It is the column that the datasets have in common.</a:t>
            </a:r>
          </a:p>
        </p:txBody>
      </p:sp>
    </p:spTree>
    <p:extLst>
      <p:ext uri="{BB962C8B-B14F-4D97-AF65-F5344CB8AC3E}">
        <p14:creationId xmlns:p14="http://schemas.microsoft.com/office/powerpoint/2010/main" val="2670605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r>
              <a:rPr lang="en-GB" sz="3600"/>
              <a:t>Complete </a:t>
            </a:r>
            <a:r>
              <a:rPr lang="en-GB" sz="3600" b="1"/>
              <a:t>questions 1 to 6</a:t>
            </a:r>
          </a:p>
          <a:p>
            <a:pPr marL="0" indent="0" algn="ctr">
              <a:buNone/>
            </a:pPr>
            <a:r>
              <a:rPr lang="en-GB" sz="3600"/>
              <a:t>in </a:t>
            </a:r>
            <a:r>
              <a:rPr lang="en-GB" sz="3600" b="1"/>
              <a:t>section 2 </a:t>
            </a:r>
            <a:r>
              <a:rPr lang="en-GB" sz="3600"/>
              <a:t>of the </a:t>
            </a:r>
          </a:p>
          <a:p>
            <a:pPr marL="0" indent="0" algn="ctr">
              <a:buNone/>
            </a:pPr>
            <a:r>
              <a:rPr lang="en-GB" sz="3600"/>
              <a:t>‘Combining </a:t>
            </a:r>
            <a:r>
              <a:rPr lang="en-GB" sz="3600" err="1"/>
              <a:t>datasets’</a:t>
            </a:r>
            <a:r>
              <a:rPr lang="en-GB" sz="3600"/>
              <a:t> workbook.</a:t>
            </a:r>
            <a:endParaRPr lang="en-GB" sz="3600">
              <a:cs typeface="Calibri"/>
            </a:endParaRPr>
          </a:p>
          <a:p>
            <a:pPr marL="0" indent="0" algn="ctr">
              <a:buNone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15085309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6CF00-877D-D486-00CD-9B48A1634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Joining columns to a dataset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F7819B-A5DE-F954-F5A7-CF0AD58B1EF4}"/>
              </a:ext>
            </a:extLst>
          </p:cNvPr>
          <p:cNvSpPr txBox="1"/>
          <p:nvPr/>
        </p:nvSpPr>
        <p:spPr>
          <a:xfrm>
            <a:off x="678426" y="2153264"/>
            <a:ext cx="60825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There are 4 ways of joining datasets. They are, </a:t>
            </a:r>
          </a:p>
          <a:p>
            <a:endParaRPr lang="en-GB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/>
              <a:t>Left</a:t>
            </a:r>
            <a:r>
              <a:rPr lang="en-GB" sz="2400"/>
              <a:t> join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/>
              <a:t>Right</a:t>
            </a:r>
            <a:r>
              <a:rPr lang="en-GB" sz="2400"/>
              <a:t> join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/>
              <a:t>Inner</a:t>
            </a:r>
            <a:r>
              <a:rPr lang="en-GB" sz="2400"/>
              <a:t> join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/>
              <a:t>Outer</a:t>
            </a:r>
            <a:r>
              <a:rPr lang="en-GB" sz="2400"/>
              <a:t> join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6E7ED8C-B0FA-B8A0-B069-47E2F4AAB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857397"/>
              </p:ext>
            </p:extLst>
          </p:nvPr>
        </p:nvGraphicFramePr>
        <p:xfrm>
          <a:off x="8265888" y="2553992"/>
          <a:ext cx="2776184" cy="3369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046">
                  <a:extLst>
                    <a:ext uri="{9D8B030D-6E8A-4147-A177-3AD203B41FA5}">
                      <a16:colId xmlns:a16="http://schemas.microsoft.com/office/drawing/2014/main" val="2601954427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1842654200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880203769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3235817697"/>
                    </a:ext>
                  </a:extLst>
                </a:gridCol>
              </a:tblGrid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7674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836871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1241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27514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988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8693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195051" y="2503165"/>
            <a:ext cx="7801897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Left join</a:t>
            </a: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Returns all the values from the left dataset and any matching records from the right dataset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86D602D8-5E4B-0A24-281C-61303FA75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23654" y="2222090"/>
            <a:ext cx="1522007" cy="1082193"/>
          </a:xfrm>
          <a:prstGeom prst="flowChartConnector">
            <a:avLst/>
          </a:prstGeom>
          <a:solidFill>
            <a:schemeClr val="bg1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54ED33-E19B-C217-7BE5-DE5F1671B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418" y="2432202"/>
            <a:ext cx="1014478" cy="66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30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Show me…l</a:t>
            </a:r>
            <a:r>
              <a:rPr lang="en-GB" b="0">
                <a:solidFill>
                  <a:schemeClr val="tx1"/>
                </a:solidFill>
              </a:rPr>
              <a:t>eft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144929"/>
              </p:ext>
            </p:extLst>
          </p:nvPr>
        </p:nvGraphicFramePr>
        <p:xfrm>
          <a:off x="1280653" y="2781042"/>
          <a:ext cx="444418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54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53663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2BF2AA-83FF-2415-E43B-4B7FF5B67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244703"/>
              </p:ext>
            </p:extLst>
          </p:nvPr>
        </p:nvGraphicFramePr>
        <p:xfrm>
          <a:off x="7128387" y="2638408"/>
          <a:ext cx="3893574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91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54366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9B72BC2-956C-4801-EEC7-A6D7F34F6BC0}"/>
              </a:ext>
            </a:extLst>
          </p:cNvPr>
          <p:cNvSpPr txBox="1"/>
          <p:nvPr/>
        </p:nvSpPr>
        <p:spPr>
          <a:xfrm>
            <a:off x="137652" y="1811704"/>
            <a:ext cx="11228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need to combine these two datasets using a </a:t>
            </a:r>
            <a:r>
              <a:rPr lang="en-GB" sz="2400" b="1"/>
              <a:t>LEFT</a:t>
            </a:r>
            <a:r>
              <a:rPr lang="en-GB" sz="2400"/>
              <a:t> join using the </a:t>
            </a:r>
            <a:r>
              <a:rPr lang="en-GB" sz="2400" b="1"/>
              <a:t>KEY</a:t>
            </a:r>
            <a:r>
              <a:rPr lang="en-GB" sz="2400"/>
              <a:t> column “Name”.</a:t>
            </a:r>
          </a:p>
          <a:p>
            <a:endParaRPr lang="en-GB"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FBD062-D666-29E4-1F3A-C1C9D6D46277}"/>
              </a:ext>
            </a:extLst>
          </p:cNvPr>
          <p:cNvSpPr txBox="1"/>
          <p:nvPr/>
        </p:nvSpPr>
        <p:spPr>
          <a:xfrm>
            <a:off x="717755" y="5588308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01AF8-103C-6540-E681-3320AB8F9258}"/>
              </a:ext>
            </a:extLst>
          </p:cNvPr>
          <p:cNvSpPr txBox="1"/>
          <p:nvPr/>
        </p:nvSpPr>
        <p:spPr>
          <a:xfrm>
            <a:off x="6597445" y="5887829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16E141-DDEF-8580-0380-6BF3D1AB10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231" y="600839"/>
            <a:ext cx="1387460" cy="9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934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me…left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514601"/>
              </p:ext>
            </p:extLst>
          </p:nvPr>
        </p:nvGraphicFramePr>
        <p:xfrm>
          <a:off x="454743" y="3012033"/>
          <a:ext cx="5464275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3145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985565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985565">
                  <a:extLst>
                    <a:ext uri="{9D8B030D-6E8A-4147-A177-3AD203B41FA5}">
                      <a16:colId xmlns:a16="http://schemas.microsoft.com/office/drawing/2014/main" val="3293060256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2BF2AA-83FF-2415-E43B-4B7FF5B6795A}"/>
              </a:ext>
            </a:extLst>
          </p:cNvPr>
          <p:cNvGraphicFramePr>
            <a:graphicFrameLocks noGrp="1"/>
          </p:cNvGraphicFramePr>
          <p:nvPr/>
        </p:nvGraphicFramePr>
        <p:xfrm>
          <a:off x="7128387" y="3012033"/>
          <a:ext cx="3893574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91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54366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9B72BC2-956C-4801-EEC7-A6D7F34F6BC0}"/>
              </a:ext>
            </a:extLst>
          </p:cNvPr>
          <p:cNvSpPr txBox="1"/>
          <p:nvPr/>
        </p:nvSpPr>
        <p:spPr>
          <a:xfrm>
            <a:off x="137652" y="1811704"/>
            <a:ext cx="11228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For a left join, </a:t>
            </a:r>
            <a:r>
              <a:rPr lang="en-US" sz="2400"/>
              <a:t>all the columns from the left dataset are kept and columns from the right dataset are added.</a:t>
            </a:r>
          </a:p>
          <a:p>
            <a:endParaRPr lang="en-GB"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FBD062-D666-29E4-1F3A-C1C9D6D46277}"/>
              </a:ext>
            </a:extLst>
          </p:cNvPr>
          <p:cNvSpPr txBox="1"/>
          <p:nvPr/>
        </p:nvSpPr>
        <p:spPr>
          <a:xfrm>
            <a:off x="-108154" y="5819299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01AF8-103C-6540-E681-3320AB8F9258}"/>
              </a:ext>
            </a:extLst>
          </p:cNvPr>
          <p:cNvSpPr txBox="1"/>
          <p:nvPr/>
        </p:nvSpPr>
        <p:spPr>
          <a:xfrm>
            <a:off x="6597445" y="6261454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DBEFF63-B7A8-B396-CAEE-C9D31A44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5525729" y="3588774"/>
            <a:ext cx="4306529" cy="41295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F57DCC4-FF75-28E7-2358-818DCABEDC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5422490" y="4039122"/>
            <a:ext cx="4144297" cy="127031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B5DA057-380D-C8F6-015B-225A9C760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231" y="600839"/>
            <a:ext cx="1387460" cy="9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92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me…left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432228"/>
              </p:ext>
            </p:extLst>
          </p:nvPr>
        </p:nvGraphicFramePr>
        <p:xfrm>
          <a:off x="838200" y="2994213"/>
          <a:ext cx="6319682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689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29639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2296396">
                  <a:extLst>
                    <a:ext uri="{9D8B030D-6E8A-4147-A177-3AD203B41FA5}">
                      <a16:colId xmlns:a16="http://schemas.microsoft.com/office/drawing/2014/main" val="7518500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9B72BC2-956C-4801-EEC7-A6D7F34F6BC0}"/>
              </a:ext>
            </a:extLst>
          </p:cNvPr>
          <p:cNvSpPr txBox="1"/>
          <p:nvPr/>
        </p:nvSpPr>
        <p:spPr>
          <a:xfrm>
            <a:off x="137652" y="1841201"/>
            <a:ext cx="11228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This is the final dataset after it has been joined.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0FE4D5E-D392-178D-5F92-260FF198B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737553" y="4034052"/>
            <a:ext cx="1664110" cy="8471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3593C44-1F56-7F70-8C85-029F281B4ECC}"/>
              </a:ext>
            </a:extLst>
          </p:cNvPr>
          <p:cNvSpPr txBox="1"/>
          <p:nvPr/>
        </p:nvSpPr>
        <p:spPr>
          <a:xfrm>
            <a:off x="8283675" y="3533579"/>
            <a:ext cx="3224981" cy="10215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/>
              <a:t>Beyonce’s height was not in the right dataset, so we now have a gap in the height column.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FC1DCC-6A59-7881-2447-B9BCBEA2F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231" y="600839"/>
            <a:ext cx="1387460" cy="9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867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195051" y="2503165"/>
            <a:ext cx="7801897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Right join</a:t>
            </a: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Returns all the values from the right dataset and any matching records from the left dataset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4446A3B4-EEB5-BFA3-8462-C54112699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39964" y="2222090"/>
            <a:ext cx="1522007" cy="1082193"/>
          </a:xfrm>
          <a:prstGeom prst="flowChartConnector">
            <a:avLst/>
          </a:prstGeom>
          <a:solidFill>
            <a:schemeClr val="bg1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DBE5F3-BA24-E2FC-BD4F-8B40C14F5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949" y="2430160"/>
            <a:ext cx="1007124" cy="65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445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me…right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551911"/>
              </p:ext>
            </p:extLst>
          </p:nvPr>
        </p:nvGraphicFramePr>
        <p:xfrm>
          <a:off x="1015182" y="2859699"/>
          <a:ext cx="444418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54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53663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2BF2AA-83FF-2415-E43B-4B7FF5B67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184568"/>
              </p:ext>
            </p:extLst>
          </p:nvPr>
        </p:nvGraphicFramePr>
        <p:xfrm>
          <a:off x="6862916" y="2717065"/>
          <a:ext cx="3893574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91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54366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9B72BC2-956C-4801-EEC7-A6D7F34F6BC0}"/>
              </a:ext>
            </a:extLst>
          </p:cNvPr>
          <p:cNvSpPr txBox="1"/>
          <p:nvPr/>
        </p:nvSpPr>
        <p:spPr>
          <a:xfrm>
            <a:off x="137652" y="1811704"/>
            <a:ext cx="11228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are combining these two datasets again. The key is common is still </a:t>
            </a:r>
            <a:r>
              <a:rPr lang="en-GB" sz="2400" b="1"/>
              <a:t>Name</a:t>
            </a:r>
            <a:r>
              <a:rPr lang="en-GB" sz="2400"/>
              <a:t>, but this time using a</a:t>
            </a:r>
            <a:r>
              <a:rPr lang="en-GB" sz="2400" b="1"/>
              <a:t> RIGHT </a:t>
            </a:r>
            <a:r>
              <a:rPr lang="en-GB" sz="2400"/>
              <a:t>join.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FBD062-D666-29E4-1F3A-C1C9D6D46277}"/>
              </a:ext>
            </a:extLst>
          </p:cNvPr>
          <p:cNvSpPr txBox="1"/>
          <p:nvPr/>
        </p:nvSpPr>
        <p:spPr>
          <a:xfrm>
            <a:off x="452284" y="5666965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01AF8-103C-6540-E681-3320AB8F9258}"/>
              </a:ext>
            </a:extLst>
          </p:cNvPr>
          <p:cNvSpPr txBox="1"/>
          <p:nvPr/>
        </p:nvSpPr>
        <p:spPr>
          <a:xfrm>
            <a:off x="6331974" y="5966486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11210-CD85-DA9B-265E-179C19965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849" y="551678"/>
            <a:ext cx="1412705" cy="92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855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me…right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0809"/>
              </p:ext>
            </p:extLst>
          </p:nvPr>
        </p:nvGraphicFramePr>
        <p:xfrm>
          <a:off x="304801" y="2874122"/>
          <a:ext cx="444418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54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53663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2BF2AA-83FF-2415-E43B-4B7FF5B67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019786"/>
              </p:ext>
            </p:extLst>
          </p:nvPr>
        </p:nvGraphicFramePr>
        <p:xfrm>
          <a:off x="6705600" y="2874122"/>
          <a:ext cx="5299587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5342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349661">
                  <a:extLst>
                    <a:ext uri="{9D8B030D-6E8A-4147-A177-3AD203B41FA5}">
                      <a16:colId xmlns:a16="http://schemas.microsoft.com/office/drawing/2014/main" val="2638588029"/>
                    </a:ext>
                  </a:extLst>
                </a:gridCol>
                <a:gridCol w="150458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FFBD062-D666-29E4-1F3A-C1C9D6D46277}"/>
              </a:ext>
            </a:extLst>
          </p:cNvPr>
          <p:cNvSpPr txBox="1"/>
          <p:nvPr/>
        </p:nvSpPr>
        <p:spPr>
          <a:xfrm>
            <a:off x="825910" y="5824022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01AF8-103C-6540-E681-3320AB8F9258}"/>
              </a:ext>
            </a:extLst>
          </p:cNvPr>
          <p:cNvSpPr txBox="1"/>
          <p:nvPr/>
        </p:nvSpPr>
        <p:spPr>
          <a:xfrm>
            <a:off x="6705600" y="6123543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B5FE71-B1E7-300D-558C-E66A1C1961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454013" y="3441031"/>
            <a:ext cx="3805084" cy="43261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2E83A00-064F-FC1A-2001-F47190A92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380271" y="4264482"/>
            <a:ext cx="3967316" cy="127191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2CD77B-27CA-3108-A5D8-127C9C273894}"/>
              </a:ext>
            </a:extLst>
          </p:cNvPr>
          <p:cNvSpPr txBox="1"/>
          <p:nvPr/>
        </p:nvSpPr>
        <p:spPr>
          <a:xfrm>
            <a:off x="142568" y="1833322"/>
            <a:ext cx="1143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This time the data from the left dataset is </a:t>
            </a:r>
            <a:r>
              <a:rPr lang="en-GB" sz="2400" b="1"/>
              <a:t>added into the right dataset</a:t>
            </a:r>
            <a:r>
              <a:rPr lang="en-GB" sz="2400"/>
              <a:t>,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282AD4-04C3-C8A8-FB04-F15C008BA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849" y="551678"/>
            <a:ext cx="1412705" cy="92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4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6E500-C0E3-CD78-688E-194F9157A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Combining multiple datasets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EDF70-4801-E8E2-66DF-84B707ED5DC8}"/>
              </a:ext>
            </a:extLst>
          </p:cNvPr>
          <p:cNvSpPr txBox="1"/>
          <p:nvPr/>
        </p:nvSpPr>
        <p:spPr>
          <a:xfrm>
            <a:off x="688257" y="2302895"/>
            <a:ext cx="50832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Up until now all the data manipulation we have done has been on a single dataset. However it is usual for an analyst to undertake analysis just using a single dataset. </a:t>
            </a:r>
          </a:p>
          <a:p>
            <a:endParaRPr lang="en-GB" sz="2400"/>
          </a:p>
          <a:p>
            <a:r>
              <a:rPr lang="en-GB" sz="2400"/>
              <a:t>Therefore combining datasets is something that commonly needs to be done. </a:t>
            </a:r>
          </a:p>
        </p:txBody>
      </p:sp>
      <p:pic>
        <p:nvPicPr>
          <p:cNvPr id="6" name="Picture 5" descr="Smaller arrows pointing towards a bigger arrow">
            <a:extLst>
              <a:ext uri="{FF2B5EF4-FFF2-40B4-BE49-F238E27FC236}">
                <a16:creationId xmlns:a16="http://schemas.microsoft.com/office/drawing/2014/main" id="{A08BADBF-9410-1BB9-7D0A-194F8C26AB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6973" y="2538869"/>
            <a:ext cx="4893245" cy="326216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197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me…right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EF8A9-A80B-1D41-2842-1D69049CEE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47472"/>
              </p:ext>
            </p:extLst>
          </p:nvPr>
        </p:nvGraphicFramePr>
        <p:xfrm>
          <a:off x="366253" y="2898684"/>
          <a:ext cx="5729747" cy="3208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568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082030">
                  <a:extLst>
                    <a:ext uri="{9D8B030D-6E8A-4147-A177-3AD203B41FA5}">
                      <a16:colId xmlns:a16="http://schemas.microsoft.com/office/drawing/2014/main" val="432138681"/>
                    </a:ext>
                  </a:extLst>
                </a:gridCol>
                <a:gridCol w="2082030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61631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9B72BC2-956C-4801-EEC7-A6D7F34F6BC0}"/>
              </a:ext>
            </a:extLst>
          </p:cNvPr>
          <p:cNvSpPr txBox="1"/>
          <p:nvPr/>
        </p:nvSpPr>
        <p:spPr>
          <a:xfrm>
            <a:off x="137652" y="1841200"/>
            <a:ext cx="11228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All of the data from the right dataset is kept, and any matching data from the left dataset is added in.</a:t>
            </a:r>
          </a:p>
          <a:p>
            <a:endParaRPr lang="en-GB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593C44-1F56-7F70-8C85-029F281B4ECC}"/>
              </a:ext>
            </a:extLst>
          </p:cNvPr>
          <p:cNvSpPr txBox="1"/>
          <p:nvPr/>
        </p:nvSpPr>
        <p:spPr>
          <a:xfrm>
            <a:off x="8229600" y="4349098"/>
            <a:ext cx="3224981" cy="132802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/>
              <a:t>David Bowie’s date of birth is missing in the left dataset, so we now have a gap in the date of birth column.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0FE4D5E-D392-178D-5F92-260FF198B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3726426" y="3519948"/>
            <a:ext cx="4503174" cy="15338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628F79C-B187-293F-D6F9-C4D73BA0F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849" y="551678"/>
            <a:ext cx="1412705" cy="92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088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16674-CAF9-91EC-182A-C8C9FB211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Left vs. right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F4666C0-D216-1231-F793-53F3EB2D05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192870"/>
              </p:ext>
            </p:extLst>
          </p:nvPr>
        </p:nvGraphicFramePr>
        <p:xfrm>
          <a:off x="110613" y="2925719"/>
          <a:ext cx="530696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689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29639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283674">
                  <a:extLst>
                    <a:ext uri="{9D8B030D-6E8A-4147-A177-3AD203B41FA5}">
                      <a16:colId xmlns:a16="http://schemas.microsoft.com/office/drawing/2014/main" val="7518500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47B7695-B39C-EDEA-BBB7-E0A2681D0F65}"/>
              </a:ext>
            </a:extLst>
          </p:cNvPr>
          <p:cNvSpPr txBox="1"/>
          <p:nvPr/>
        </p:nvSpPr>
        <p:spPr>
          <a:xfrm>
            <a:off x="6420464" y="2479565"/>
            <a:ext cx="502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Right join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A37549-25C5-7C22-5C7B-D957F4BA1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848187"/>
              </p:ext>
            </p:extLst>
          </p:nvPr>
        </p:nvGraphicFramePr>
        <p:xfrm>
          <a:off x="6285272" y="2925719"/>
          <a:ext cx="5729747" cy="3208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568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082030">
                  <a:extLst>
                    <a:ext uri="{9D8B030D-6E8A-4147-A177-3AD203B41FA5}">
                      <a16:colId xmlns:a16="http://schemas.microsoft.com/office/drawing/2014/main" val="432138681"/>
                    </a:ext>
                  </a:extLst>
                </a:gridCol>
                <a:gridCol w="2082030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61631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78D9AD0-3A96-E5B2-8A21-26854B685D44}"/>
              </a:ext>
            </a:extLst>
          </p:cNvPr>
          <p:cNvSpPr txBox="1"/>
          <p:nvPr/>
        </p:nvSpPr>
        <p:spPr>
          <a:xfrm>
            <a:off x="110613" y="2518272"/>
            <a:ext cx="502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Left join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8F1059-D83E-A6A1-458A-E28D720F9287}"/>
              </a:ext>
            </a:extLst>
          </p:cNvPr>
          <p:cNvSpPr txBox="1"/>
          <p:nvPr/>
        </p:nvSpPr>
        <p:spPr>
          <a:xfrm>
            <a:off x="304800" y="1877961"/>
            <a:ext cx="11513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The choice of type of join will change how your final dataset looks. </a:t>
            </a:r>
          </a:p>
        </p:txBody>
      </p:sp>
    </p:spTree>
    <p:extLst>
      <p:ext uri="{BB962C8B-B14F-4D97-AF65-F5344CB8AC3E}">
        <p14:creationId xmlns:p14="http://schemas.microsoft.com/office/powerpoint/2010/main" val="30358609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50BD6-6B78-BCAD-584C-16C62CCDB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7B5446-5FD4-2232-7461-1378C40D5FA1}"/>
              </a:ext>
            </a:extLst>
          </p:cNvPr>
          <p:cNvSpPr txBox="1"/>
          <p:nvPr/>
        </p:nvSpPr>
        <p:spPr>
          <a:xfrm>
            <a:off x="1919749" y="1951996"/>
            <a:ext cx="5680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are going to </a:t>
            </a:r>
            <a:r>
              <a:rPr lang="en-GB" sz="2400" b="1"/>
              <a:t>LEFT join </a:t>
            </a:r>
            <a:r>
              <a:rPr lang="en-GB" sz="2400"/>
              <a:t>these datasets, </a:t>
            </a:r>
            <a:r>
              <a:rPr lang="en-GB" sz="2400" b="1"/>
              <a:t>how many rows will the final dataset </a:t>
            </a:r>
            <a:r>
              <a:rPr lang="en-GB" sz="2400"/>
              <a:t>have?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17D4672-A15C-C2E5-F45D-EA9035492977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252477"/>
          <a:ext cx="5759245" cy="2406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129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4197948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book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Muriel Spark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Prime of Miss Jean Brodie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 R. R. Tolkien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Lord of the Rings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Irvine Welsh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Trainspotting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 R. R. Tolkien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Hobbit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J.K. Rowling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Harry Potter and the Chamber of Secrets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F7B4997-5B4F-D4F3-14D0-DE0A4FCE9329}"/>
              </a:ext>
            </a:extLst>
          </p:cNvPr>
          <p:cNvGraphicFramePr>
            <a:graphicFrameLocks noGrp="1"/>
          </p:cNvGraphicFramePr>
          <p:nvPr/>
        </p:nvGraphicFramePr>
        <p:xfrm>
          <a:off x="7322574" y="3630006"/>
          <a:ext cx="4466304" cy="1604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8238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45806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Muriel Spark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Macmillan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J. R. R. Tolkien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Allen &amp; Unwin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Irvine Welsh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Secker &amp; Warburg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82C9AF9-46F9-7C1A-1479-C1C5CB11CE7B}"/>
              </a:ext>
            </a:extLst>
          </p:cNvPr>
          <p:cNvSpPr txBox="1"/>
          <p:nvPr/>
        </p:nvSpPr>
        <p:spPr>
          <a:xfrm>
            <a:off x="1257935" y="5758857"/>
            <a:ext cx="41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Left dataset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1AF74B-5A19-A560-CE44-991848AB64F3}"/>
              </a:ext>
            </a:extLst>
          </p:cNvPr>
          <p:cNvSpPr txBox="1"/>
          <p:nvPr/>
        </p:nvSpPr>
        <p:spPr>
          <a:xfrm>
            <a:off x="7423354" y="5234158"/>
            <a:ext cx="41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0B07A-5E71-DA95-8414-D37592820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3353" y="1964821"/>
            <a:ext cx="1387460" cy="9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386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50BD6-6B78-BCAD-584C-16C62CCDB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7B5446-5FD4-2232-7461-1378C40D5FA1}"/>
              </a:ext>
            </a:extLst>
          </p:cNvPr>
          <p:cNvSpPr txBox="1"/>
          <p:nvPr/>
        </p:nvSpPr>
        <p:spPr>
          <a:xfrm>
            <a:off x="3224981" y="1877960"/>
            <a:ext cx="7021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Using a LEFT join, there are </a:t>
            </a:r>
            <a:r>
              <a:rPr lang="en-GB" sz="2400" b="1"/>
              <a:t>5 rows </a:t>
            </a:r>
            <a:r>
              <a:rPr lang="en-GB" sz="2400"/>
              <a:t>in the final dataset. </a:t>
            </a:r>
          </a:p>
          <a:p>
            <a:r>
              <a:rPr lang="en-GB" sz="2400"/>
              <a:t>This is the same number of rows as the left dataset.</a:t>
            </a:r>
          </a:p>
          <a:p>
            <a:endParaRPr lang="en-GB" sz="1200"/>
          </a:p>
          <a:p>
            <a:endParaRPr lang="en-GB" sz="240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17D4672-A15C-C2E5-F45D-EA9035492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16802"/>
              </p:ext>
            </p:extLst>
          </p:nvPr>
        </p:nvGraphicFramePr>
        <p:xfrm>
          <a:off x="2991193" y="3139339"/>
          <a:ext cx="6846489" cy="2561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0799">
                  <a:extLst>
                    <a:ext uri="{9D8B030D-6E8A-4147-A177-3AD203B41FA5}">
                      <a16:colId xmlns:a16="http://schemas.microsoft.com/office/drawing/2014/main" val="2901592643"/>
                    </a:ext>
                  </a:extLst>
                </a:gridCol>
                <a:gridCol w="352305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692631">
                  <a:extLst>
                    <a:ext uri="{9D8B030D-6E8A-4147-A177-3AD203B41FA5}">
                      <a16:colId xmlns:a16="http://schemas.microsoft.com/office/drawing/2014/main" val="2070102198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book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Muriel Spark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Prime of Miss Jean Brodie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Macmillan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 R. R. Tolkien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Lord of the Rings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Allen &amp; Unwin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Irvine Welsh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Trainspotting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Secker &amp; Warburg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 R. R. Tolkien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Hobbit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Allen &amp; Unwin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J.K. Rowling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Harry Potter and the Chamber of Secrets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95FE578-2D9C-35A6-4AD5-22875E712EB9}"/>
              </a:ext>
            </a:extLst>
          </p:cNvPr>
          <p:cNvSpPr txBox="1"/>
          <p:nvPr/>
        </p:nvSpPr>
        <p:spPr>
          <a:xfrm>
            <a:off x="4190999" y="5872166"/>
            <a:ext cx="41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Final dataset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2FF1AA-5BE2-5AA5-6D11-B087DDEF11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532" y="2005779"/>
            <a:ext cx="951323" cy="62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896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452108" y="2463776"/>
            <a:ext cx="7457767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Inner join</a:t>
            </a:r>
          </a:p>
          <a:p>
            <a:pPr algn="ctr">
              <a:spcAft>
                <a:spcPts val="600"/>
              </a:spcAft>
            </a:pPr>
            <a:r>
              <a:rPr lang="en-GB" sz="4400">
                <a:ea typeface="Times New Roman" panose="02020603050405020304" pitchFamily="18" charset="0"/>
                <a:cs typeface="Times New Roman" panose="02020603050405020304" pitchFamily="18" charset="0"/>
              </a:rPr>
              <a:t>Returns data items whenever there are matching values in both datasets</a:t>
            </a:r>
            <a:endParaRPr lang="en-GB" sz="440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A4EE828E-8D3A-7450-1FF4-3FEF68EF8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39558" y="2184354"/>
            <a:ext cx="1522007" cy="1082193"/>
          </a:xfrm>
          <a:prstGeom prst="flowChartConnector">
            <a:avLst/>
          </a:prstGeom>
          <a:solidFill>
            <a:schemeClr val="bg1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D405AD-2F42-BD77-62D1-C0DF3F641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3559" y="2377956"/>
            <a:ext cx="1023362" cy="68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759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DB04-E65D-8A46-3887-4BCA6256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1A94EA-4D01-020C-5C12-34CD279E3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022255"/>
              </p:ext>
            </p:extLst>
          </p:nvPr>
        </p:nvGraphicFramePr>
        <p:xfrm>
          <a:off x="1251157" y="2953247"/>
          <a:ext cx="444418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54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53663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046160-9AA9-279D-0BC1-7B489755B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137731"/>
              </p:ext>
            </p:extLst>
          </p:nvPr>
        </p:nvGraphicFramePr>
        <p:xfrm>
          <a:off x="7098891" y="2810613"/>
          <a:ext cx="3893574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91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54366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58FC873-0B1E-F2D1-6BEC-FEF940185C22}"/>
              </a:ext>
            </a:extLst>
          </p:cNvPr>
          <p:cNvSpPr txBox="1"/>
          <p:nvPr/>
        </p:nvSpPr>
        <p:spPr>
          <a:xfrm>
            <a:off x="688259" y="5760513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8BAA66-21E1-3BB9-F10A-1AFFD5DEED87}"/>
              </a:ext>
            </a:extLst>
          </p:cNvPr>
          <p:cNvSpPr txBox="1"/>
          <p:nvPr/>
        </p:nvSpPr>
        <p:spPr>
          <a:xfrm>
            <a:off x="6567949" y="6060034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868971-C59A-6494-9D7D-CEE07C9F9DE8}"/>
              </a:ext>
            </a:extLst>
          </p:cNvPr>
          <p:cNvSpPr txBox="1"/>
          <p:nvPr/>
        </p:nvSpPr>
        <p:spPr>
          <a:xfrm>
            <a:off x="272845" y="1961012"/>
            <a:ext cx="11080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are going to combine these datasets again, but this time using an </a:t>
            </a:r>
            <a:r>
              <a:rPr lang="en-GB" sz="2400" b="1"/>
              <a:t>INNER</a:t>
            </a:r>
            <a:r>
              <a:rPr lang="en-GB" sz="2400"/>
              <a:t> join.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A7E073-7026-C361-D06C-7DACA50B7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4458" y="495500"/>
            <a:ext cx="1591903" cy="107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872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DB04-E65D-8A46-3887-4BCA6256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me…inner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1A94EA-4D01-020C-5C12-34CD279E3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65955"/>
              </p:ext>
            </p:extLst>
          </p:nvPr>
        </p:nvGraphicFramePr>
        <p:xfrm>
          <a:off x="153627" y="2632834"/>
          <a:ext cx="3773128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9516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53612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046160-9AA9-279D-0BC1-7B489755B22C}"/>
              </a:ext>
            </a:extLst>
          </p:cNvPr>
          <p:cNvGraphicFramePr>
            <a:graphicFrameLocks noGrp="1"/>
          </p:cNvGraphicFramePr>
          <p:nvPr/>
        </p:nvGraphicFramePr>
        <p:xfrm>
          <a:off x="9204224" y="2555346"/>
          <a:ext cx="2834149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50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123640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3868971-C59A-6494-9D7D-CEE07C9F9DE8}"/>
              </a:ext>
            </a:extLst>
          </p:cNvPr>
          <p:cNvSpPr txBox="1"/>
          <p:nvPr/>
        </p:nvSpPr>
        <p:spPr>
          <a:xfrm>
            <a:off x="153627" y="1808088"/>
            <a:ext cx="11782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 final dataset only includes </a:t>
            </a:r>
            <a:r>
              <a:rPr lang="en-GB" sz="2400" b="1"/>
              <a:t>data items that appear in both </a:t>
            </a:r>
            <a:r>
              <a:rPr lang="en-GB" sz="2400"/>
              <a:t>the left and right datasets.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1BE316A-EF1F-AAAC-0BE6-99452E7509D3}"/>
              </a:ext>
            </a:extLst>
          </p:cNvPr>
          <p:cNvGraphicFramePr>
            <a:graphicFrameLocks noGrp="1"/>
          </p:cNvGraphicFramePr>
          <p:nvPr/>
        </p:nvGraphicFramePr>
        <p:xfrm>
          <a:off x="4350773" y="4326350"/>
          <a:ext cx="4439264" cy="2406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1164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95286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865237">
                  <a:extLst>
                    <a:ext uri="{9D8B030D-6E8A-4147-A177-3AD203B41FA5}">
                      <a16:colId xmlns:a16="http://schemas.microsoft.com/office/drawing/2014/main" val="1407570301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Taylor Swift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Britney Spears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Lewis Capaldi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Elvis Presley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E7F357-B2CE-90C2-ED04-DABCB579E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36258" y="5289755"/>
            <a:ext cx="2359742" cy="12031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E1DED87-AE9D-2620-F301-AB02E273C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711381" y="4036467"/>
            <a:ext cx="2438400" cy="245640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13C4474-0A89-4225-A38A-79F81695F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4458" y="495500"/>
            <a:ext cx="1591903" cy="107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367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2195051" y="2503165"/>
            <a:ext cx="7801897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Outer (full) join</a:t>
            </a:r>
          </a:p>
          <a:p>
            <a:pPr algn="ctr">
              <a:spcAft>
                <a:spcPts val="600"/>
              </a:spcAft>
            </a:pPr>
            <a:r>
              <a:rPr lang="en-GB" sz="4400">
                <a:ea typeface="Times New Roman" panose="02020603050405020304" pitchFamily="18" charset="0"/>
                <a:cs typeface="Times New Roman" panose="02020603050405020304" pitchFamily="18" charset="0"/>
              </a:rPr>
              <a:t>No information is lost, since it merges any data in either dataset</a:t>
            </a:r>
            <a:endParaRPr lang="en-GB" sz="440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EB6D96F7-F61C-47CA-A9EE-A2EE57A18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30132" y="2213850"/>
            <a:ext cx="1522007" cy="1082193"/>
          </a:xfrm>
          <a:prstGeom prst="flowChartConnector">
            <a:avLst/>
          </a:prstGeom>
          <a:solidFill>
            <a:schemeClr val="bg1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D01BFC-78F7-9466-4F6C-B29BF0C339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2225" y="2411031"/>
            <a:ext cx="1022822" cy="66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850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DB04-E65D-8A46-3887-4BCA6256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1A94EA-4D01-020C-5C12-34CD279E3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004644"/>
              </p:ext>
            </p:extLst>
          </p:nvPr>
        </p:nvGraphicFramePr>
        <p:xfrm>
          <a:off x="1280653" y="2869531"/>
          <a:ext cx="4444180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54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53663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046160-9AA9-279D-0BC1-7B489755B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398825"/>
              </p:ext>
            </p:extLst>
          </p:nvPr>
        </p:nvGraphicFramePr>
        <p:xfrm>
          <a:off x="7128387" y="2726897"/>
          <a:ext cx="3893574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91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543664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58FC873-0B1E-F2D1-6BEC-FEF940185C22}"/>
              </a:ext>
            </a:extLst>
          </p:cNvPr>
          <p:cNvSpPr txBox="1"/>
          <p:nvPr/>
        </p:nvSpPr>
        <p:spPr>
          <a:xfrm>
            <a:off x="717755" y="5676797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Left dataset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8BAA66-21E1-3BB9-F10A-1AFFD5DEED87}"/>
              </a:ext>
            </a:extLst>
          </p:cNvPr>
          <p:cNvSpPr txBox="1"/>
          <p:nvPr/>
        </p:nvSpPr>
        <p:spPr>
          <a:xfrm>
            <a:off x="6597445" y="5976318"/>
            <a:ext cx="503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/>
              <a:t>Right dataset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868971-C59A-6494-9D7D-CEE07C9F9DE8}"/>
              </a:ext>
            </a:extLst>
          </p:cNvPr>
          <p:cNvSpPr txBox="1"/>
          <p:nvPr/>
        </p:nvSpPr>
        <p:spPr>
          <a:xfrm>
            <a:off x="272845" y="1818378"/>
            <a:ext cx="11080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We are going to combine these datasets again, but this time using an </a:t>
            </a:r>
            <a:r>
              <a:rPr lang="en-GB" sz="2400" b="1"/>
              <a:t>OUTER</a:t>
            </a:r>
            <a:r>
              <a:rPr lang="en-GB" sz="2400"/>
              <a:t> join.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8272D7-5D7E-8778-F70F-28F755E10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8572" y="556232"/>
            <a:ext cx="1349633" cy="87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936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DB04-E65D-8A46-3887-4BCA6256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>
                <a:solidFill>
                  <a:schemeClr val="tx1"/>
                </a:solidFill>
              </a:rPr>
              <a:t>Show me… outer join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1A94EA-4D01-020C-5C12-34CD279E3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77553"/>
              </p:ext>
            </p:extLst>
          </p:nvPr>
        </p:nvGraphicFramePr>
        <p:xfrm>
          <a:off x="153627" y="2632834"/>
          <a:ext cx="3773128" cy="2807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9516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53612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69493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046160-9AA9-279D-0BC1-7B489755B22C}"/>
              </a:ext>
            </a:extLst>
          </p:cNvPr>
          <p:cNvGraphicFramePr>
            <a:graphicFrameLocks noGrp="1"/>
          </p:cNvGraphicFramePr>
          <p:nvPr/>
        </p:nvGraphicFramePr>
        <p:xfrm>
          <a:off x="9204224" y="2555346"/>
          <a:ext cx="2834149" cy="32494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50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123640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936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David Bowie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76813"/>
                  </a:ext>
                </a:extLst>
              </a:tr>
              <a:tr h="3963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Taylor Swift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Elvis Presley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74527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Lulu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015385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Prince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502179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Lewis Capaldi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0403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Britney Spears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3868971-C59A-6494-9D7D-CEE07C9F9DE8}"/>
              </a:ext>
            </a:extLst>
          </p:cNvPr>
          <p:cNvSpPr txBox="1"/>
          <p:nvPr/>
        </p:nvSpPr>
        <p:spPr>
          <a:xfrm>
            <a:off x="153627" y="1808088"/>
            <a:ext cx="11782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Using an outer join means all the information from both datasets ends up in the final dataset. 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1BE316A-EF1F-AAAC-0BE6-99452E750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592199"/>
              </p:ext>
            </p:extLst>
          </p:nvPr>
        </p:nvGraphicFramePr>
        <p:xfrm>
          <a:off x="4369211" y="3002765"/>
          <a:ext cx="4439264" cy="36093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1164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95286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865237">
                  <a:extLst>
                    <a:ext uri="{9D8B030D-6E8A-4147-A177-3AD203B41FA5}">
                      <a16:colId xmlns:a16="http://schemas.microsoft.com/office/drawing/2014/main" val="1407570301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 of 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Taylor Swift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December 1989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June 1958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Britney Spears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02 December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Beyonce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04 September 1981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320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Lewis Capaldi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07 October 1996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Elvis Presley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08 January 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424099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David Bowie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949270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Lulu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36445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E7F357-B2CE-90C2-ED04-DABCB579E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3805084" y="4503174"/>
            <a:ext cx="564127" cy="30426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E1DED87-AE9D-2620-F301-AB02E273C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711381" y="4414684"/>
            <a:ext cx="2310580" cy="20781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7DC3E075-D06D-E916-5EDE-D72A18BA8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8572" y="556232"/>
            <a:ext cx="1349633" cy="87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21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7D09B-233D-4C9C-71CD-3A3D6F60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Combining datasets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592CC-7C6E-AA2E-9BE6-2EA5A291F8F4}"/>
              </a:ext>
            </a:extLst>
          </p:cNvPr>
          <p:cNvSpPr txBox="1"/>
          <p:nvPr/>
        </p:nvSpPr>
        <p:spPr>
          <a:xfrm>
            <a:off x="2164066" y="2521465"/>
            <a:ext cx="227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…adding rows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A6E556-FBCC-6E7D-90F4-68E04C878F6C}"/>
              </a:ext>
            </a:extLst>
          </p:cNvPr>
          <p:cNvSpPr txBox="1"/>
          <p:nvPr/>
        </p:nvSpPr>
        <p:spPr>
          <a:xfrm>
            <a:off x="6486834" y="2489490"/>
            <a:ext cx="3683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…or adding columns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6A0D9A-413E-1A16-6E67-D92AD2B45C6E}"/>
              </a:ext>
            </a:extLst>
          </p:cNvPr>
          <p:cNvSpPr txBox="1"/>
          <p:nvPr/>
        </p:nvSpPr>
        <p:spPr>
          <a:xfrm>
            <a:off x="195181" y="1847221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Data items can be combined into a dataset by either,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018031E0-3B55-C26F-70A8-CF64B3DC6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218483"/>
              </p:ext>
            </p:extLst>
          </p:nvPr>
        </p:nvGraphicFramePr>
        <p:xfrm>
          <a:off x="2008251" y="2985439"/>
          <a:ext cx="2776184" cy="3369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046">
                  <a:extLst>
                    <a:ext uri="{9D8B030D-6E8A-4147-A177-3AD203B41FA5}">
                      <a16:colId xmlns:a16="http://schemas.microsoft.com/office/drawing/2014/main" val="2601954427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1842654200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880203769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3235817697"/>
                    </a:ext>
                  </a:extLst>
                </a:gridCol>
              </a:tblGrid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7674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836871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1241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CE67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27514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988806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E110980-337C-8CA1-27E0-B4D9E3ADC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315652"/>
              </p:ext>
            </p:extLst>
          </p:nvPr>
        </p:nvGraphicFramePr>
        <p:xfrm>
          <a:off x="7065160" y="2951155"/>
          <a:ext cx="2776184" cy="3369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046">
                  <a:extLst>
                    <a:ext uri="{9D8B030D-6E8A-4147-A177-3AD203B41FA5}">
                      <a16:colId xmlns:a16="http://schemas.microsoft.com/office/drawing/2014/main" val="2601954427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1842654200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880203769"/>
                    </a:ext>
                  </a:extLst>
                </a:gridCol>
                <a:gridCol w="694046">
                  <a:extLst>
                    <a:ext uri="{9D8B030D-6E8A-4147-A177-3AD203B41FA5}">
                      <a16:colId xmlns:a16="http://schemas.microsoft.com/office/drawing/2014/main" val="3235817697"/>
                    </a:ext>
                  </a:extLst>
                </a:gridCol>
              </a:tblGrid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7674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836871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1241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275140"/>
                  </a:ext>
                </a:extLst>
              </a:tr>
              <a:tr h="673905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6A9CA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988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62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81A8-AD43-3CDA-0966-926CF366C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Comparing the joins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EEAFB6-C87C-F9D2-84E5-06D09817B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stCxn id="2" idx="2"/>
          </p:cNvCxnSpPr>
          <p:nvPr/>
        </p:nvCxnSpPr>
        <p:spPr>
          <a:xfrm>
            <a:off x="6096000" y="1690688"/>
            <a:ext cx="0" cy="516731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F88FBE-F675-6ED0-A8F5-BBDF0B31E9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0" y="42672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C0082CA-12EB-71B6-E732-F603C8D62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979" y="1874377"/>
            <a:ext cx="797524" cy="520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8897C6-64B2-9DCC-78CD-2F0419C793C2}"/>
              </a:ext>
            </a:extLst>
          </p:cNvPr>
          <p:cNvSpPr txBox="1"/>
          <p:nvPr/>
        </p:nvSpPr>
        <p:spPr>
          <a:xfrm>
            <a:off x="81630" y="2393800"/>
            <a:ext cx="1024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Left join</a:t>
            </a:r>
          </a:p>
        </p:txBody>
      </p:sp>
      <p:pic>
        <p:nvPicPr>
          <p:cNvPr id="9" name="Picture 8" descr="Dataset with missing values in the height column. ">
            <a:extLst>
              <a:ext uri="{FF2B5EF4-FFF2-40B4-BE49-F238E27FC236}">
                <a16:creationId xmlns:a16="http://schemas.microsoft.com/office/drawing/2014/main" id="{E2A48CA8-E0FD-C8DC-C49E-E95ECCAAF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732" y="1863753"/>
            <a:ext cx="3792746" cy="1730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06079B3-726B-A8C6-7BF4-9F4DAB805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958" y="1874696"/>
            <a:ext cx="796545" cy="5197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2DEF021-A334-948C-0423-0E5EB367D83D}"/>
              </a:ext>
            </a:extLst>
          </p:cNvPr>
          <p:cNvSpPr txBox="1"/>
          <p:nvPr/>
        </p:nvSpPr>
        <p:spPr>
          <a:xfrm>
            <a:off x="6154993" y="2393800"/>
            <a:ext cx="1225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Right join</a:t>
            </a:r>
          </a:p>
        </p:txBody>
      </p:sp>
      <p:pic>
        <p:nvPicPr>
          <p:cNvPr id="12" name="Picture 11" descr="Dataset with missing values in the Date of Birth column. ">
            <a:extLst>
              <a:ext uri="{FF2B5EF4-FFF2-40B4-BE49-F238E27FC236}">
                <a16:creationId xmlns:a16="http://schemas.microsoft.com/office/drawing/2014/main" id="{61A9EEA3-7E28-E28A-6414-457F279C9A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687" y="1850814"/>
            <a:ext cx="3781896" cy="21713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84EB63-3BAE-5E81-55C5-35E287996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978" y="4407356"/>
            <a:ext cx="797524" cy="5375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599D80A-DFE9-289C-7247-F49AEFA0D798}"/>
              </a:ext>
            </a:extLst>
          </p:cNvPr>
          <p:cNvSpPr txBox="1"/>
          <p:nvPr/>
        </p:nvSpPr>
        <p:spPr>
          <a:xfrm>
            <a:off x="-34038" y="4940048"/>
            <a:ext cx="125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Inner join</a:t>
            </a:r>
          </a:p>
        </p:txBody>
      </p:sp>
      <p:pic>
        <p:nvPicPr>
          <p:cNvPr id="18" name="Picture 17" descr="Dataset with no missing values. ">
            <a:extLst>
              <a:ext uri="{FF2B5EF4-FFF2-40B4-BE49-F238E27FC236}">
                <a16:creationId xmlns:a16="http://schemas.microsoft.com/office/drawing/2014/main" id="{AD8ABEAE-E72D-7C5B-1EE2-7E57A89FE2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316" y="4508796"/>
            <a:ext cx="3853162" cy="1517576"/>
          </a:xfrm>
          <a:prstGeom prst="rect">
            <a:avLst/>
          </a:prstGeom>
        </p:spPr>
      </p:pic>
      <p:pic>
        <p:nvPicPr>
          <p:cNvPr id="20" name="Picture 19" descr="Dataset with missing values in the Date of Birth column and Height column.">
            <a:extLst>
              <a:ext uri="{FF2B5EF4-FFF2-40B4-BE49-F238E27FC236}">
                <a16:creationId xmlns:a16="http://schemas.microsoft.com/office/drawing/2014/main" id="{3A24242C-5D72-1191-5C66-45FA0C9E1D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072" y="4345743"/>
            <a:ext cx="3851125" cy="24763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022CD86-7158-1EEA-29D4-BA5C3F513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016" y="4424804"/>
            <a:ext cx="838198" cy="54616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780F234-4F91-EB71-BE10-712B1BF6F031}"/>
              </a:ext>
            </a:extLst>
          </p:cNvPr>
          <p:cNvSpPr txBox="1"/>
          <p:nvPr/>
        </p:nvSpPr>
        <p:spPr>
          <a:xfrm>
            <a:off x="6125007" y="5000505"/>
            <a:ext cx="125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Outer join</a:t>
            </a:r>
          </a:p>
        </p:txBody>
      </p:sp>
    </p:spTree>
    <p:extLst>
      <p:ext uri="{BB962C8B-B14F-4D97-AF65-F5344CB8AC3E}">
        <p14:creationId xmlns:p14="http://schemas.microsoft.com/office/powerpoint/2010/main" val="21347962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r>
              <a:rPr lang="en-GB" sz="3600"/>
              <a:t>Complete </a:t>
            </a:r>
            <a:r>
              <a:rPr lang="en-GB" sz="3600" b="1"/>
              <a:t>questions 1 to 9</a:t>
            </a:r>
          </a:p>
          <a:p>
            <a:pPr marL="0" indent="0" algn="ctr">
              <a:buNone/>
            </a:pPr>
            <a:r>
              <a:rPr lang="en-GB" sz="3600"/>
              <a:t>in </a:t>
            </a:r>
            <a:r>
              <a:rPr lang="en-GB" sz="3600" b="1"/>
              <a:t>section 3 </a:t>
            </a:r>
            <a:r>
              <a:rPr lang="en-GB" sz="3600"/>
              <a:t>of the </a:t>
            </a:r>
          </a:p>
          <a:p>
            <a:pPr marL="0" indent="0" algn="ctr">
              <a:buNone/>
            </a:pPr>
            <a:r>
              <a:rPr lang="en-GB" sz="3600"/>
              <a:t>‘Combining </a:t>
            </a:r>
            <a:r>
              <a:rPr lang="en-GB" sz="3600" err="1"/>
              <a:t>datasets’</a:t>
            </a:r>
            <a:r>
              <a:rPr lang="en-GB" sz="3600"/>
              <a:t> workbook.</a:t>
            </a:r>
            <a:endParaRPr lang="en-GB" sz="3600">
              <a:cs typeface="Calibri"/>
            </a:endParaRPr>
          </a:p>
          <a:p>
            <a:pPr marL="0" indent="0" algn="ctr">
              <a:buNone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27715856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80E9-7B17-29AC-10BD-8AC94A35D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What happens if combining goes wrong…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04282-E913-D90C-F65C-2160CD83907C}"/>
              </a:ext>
            </a:extLst>
          </p:cNvPr>
          <p:cNvSpPr txBox="1"/>
          <p:nvPr/>
        </p:nvSpPr>
        <p:spPr>
          <a:xfrm>
            <a:off x="580102" y="2792360"/>
            <a:ext cx="48571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When manipulating datasets there is the possibility that the final dataset may not look as you expect.</a:t>
            </a:r>
          </a:p>
          <a:p>
            <a:endParaRPr lang="en-GB" sz="2000"/>
          </a:p>
          <a:p>
            <a:r>
              <a:rPr lang="en-GB" sz="2000"/>
              <a:t>We are going to look at some of </a:t>
            </a:r>
            <a:r>
              <a:rPr lang="en-GB" sz="2000" b="1"/>
              <a:t>common issues that can arise when combining datasets.</a:t>
            </a:r>
          </a:p>
        </p:txBody>
      </p:sp>
      <p:pic>
        <p:nvPicPr>
          <p:cNvPr id="5" name="Picture 4" descr="Smaller arrows pointing towards a bigger arrow">
            <a:extLst>
              <a:ext uri="{FF2B5EF4-FFF2-40B4-BE49-F238E27FC236}">
                <a16:creationId xmlns:a16="http://schemas.microsoft.com/office/drawing/2014/main" id="{467397D2-DA47-C198-D302-F92DAC0BF4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589" y="2458064"/>
            <a:ext cx="4822722" cy="321514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699088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80E9-7B17-29AC-10BD-8AC94A35D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Common causes of joining issues</a:t>
            </a:r>
          </a:p>
        </p:txBody>
      </p:sp>
      <p:graphicFrame>
        <p:nvGraphicFramePr>
          <p:cNvPr id="5" name="Diagram 4" descr="1. Duplicate rows&#10;2. Extra spaces between text&#10;3. Data types not matching&#10;4. Incorrect join type used">
            <a:extLst>
              <a:ext uri="{FF2B5EF4-FFF2-40B4-BE49-F238E27FC236}">
                <a16:creationId xmlns:a16="http://schemas.microsoft.com/office/drawing/2014/main" id="{44501AA6-6E6C-A254-6C2C-3D2C9DDC8F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1891829"/>
              </p:ext>
            </p:extLst>
          </p:nvPr>
        </p:nvGraphicFramePr>
        <p:xfrm>
          <a:off x="1170038" y="2774446"/>
          <a:ext cx="9851923" cy="350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DAEA1FE-A0FE-3961-6DA3-74FFCDC379B7}"/>
              </a:ext>
            </a:extLst>
          </p:cNvPr>
          <p:cNvSpPr txBox="1"/>
          <p:nvPr/>
        </p:nvSpPr>
        <p:spPr>
          <a:xfrm>
            <a:off x="275303" y="1840549"/>
            <a:ext cx="11208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Sometimes when you join datasets, the final dataset doesn’t look as you expect. Here are some common issues that can cause problems when joining datasets. </a:t>
            </a:r>
          </a:p>
        </p:txBody>
      </p:sp>
    </p:spTree>
    <p:extLst>
      <p:ext uri="{BB962C8B-B14F-4D97-AF65-F5344CB8AC3E}">
        <p14:creationId xmlns:p14="http://schemas.microsoft.com/office/powerpoint/2010/main" val="9612519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79522B6-A35E-DDBD-8AE4-A171BBCCDB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483510" y="4836139"/>
            <a:ext cx="1986116" cy="8374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6312DE-64EB-F764-3251-CBAF617C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 duplicate rows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E84CD1-F326-D8EF-C6E4-49A2A58AE6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517" y="1831353"/>
            <a:ext cx="11944965" cy="7857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/>
              <a:t>If one of the datasets has duplicate rows, when you join them you will end up with extra rows that you were not expecting.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51227B-95F2-2296-2356-7596EEC97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159323"/>
              </p:ext>
            </p:extLst>
          </p:nvPr>
        </p:nvGraphicFramePr>
        <p:xfrm>
          <a:off x="172683" y="4965450"/>
          <a:ext cx="4677696" cy="1723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0123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087573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447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ReleaseYear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shape of you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SHAPE OF YOU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Uptown Funk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97199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Happy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666000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1A56CC-4CD1-C31B-1B9A-EEB48E44F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708430" y="3464264"/>
            <a:ext cx="1761196" cy="10487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0DAD9AF-C840-BA0F-BB76-47EBD4614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923754"/>
              </p:ext>
            </p:extLst>
          </p:nvPr>
        </p:nvGraphicFramePr>
        <p:xfrm>
          <a:off x="6469625" y="3604929"/>
          <a:ext cx="4994787" cy="2068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4929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664929">
                  <a:extLst>
                    <a:ext uri="{9D8B030D-6E8A-4147-A177-3AD203B41FA5}">
                      <a16:colId xmlns:a16="http://schemas.microsoft.com/office/drawing/2014/main" val="3216844749"/>
                    </a:ext>
                  </a:extLst>
                </a:gridCol>
                <a:gridCol w="1664929">
                  <a:extLst>
                    <a:ext uri="{9D8B030D-6E8A-4147-A177-3AD203B41FA5}">
                      <a16:colId xmlns:a16="http://schemas.microsoft.com/office/drawing/2014/main" val="3508364770"/>
                    </a:ext>
                  </a:extLst>
                </a:gridCol>
              </a:tblGrid>
              <a:tr h="3447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Artist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ReleaseYear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Adele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Hello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 Sheeran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Shape of You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 Sheeran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SHAPE OF YOU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60226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Mark </a:t>
                      </a:r>
                      <a:r>
                        <a:rPr lang="en-GB" sz="1800" b="0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Ronson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Uptown Funk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Pharrell Williams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Happy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06470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3D6C3B-9AE9-ACB8-90E9-4DBC4029D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46143"/>
              </p:ext>
            </p:extLst>
          </p:nvPr>
        </p:nvGraphicFramePr>
        <p:xfrm>
          <a:off x="172683" y="2740941"/>
          <a:ext cx="4677696" cy="1723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135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2156340">
                  <a:extLst>
                    <a:ext uri="{9D8B030D-6E8A-4147-A177-3AD203B41FA5}">
                      <a16:colId xmlns:a16="http://schemas.microsoft.com/office/drawing/2014/main" val="3495835406"/>
                    </a:ext>
                  </a:extLst>
                </a:gridCol>
              </a:tblGrid>
              <a:tr h="3447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Artist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Adele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Hello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 Sheeran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Shape of You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Mark </a:t>
                      </a:r>
                      <a:r>
                        <a:rPr lang="en-GB" sz="1800" b="0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Ronson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Uptown Funk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4477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Pharrell Williams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Happy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064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0461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312DE-64EB-F764-3251-CBAF617C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 extra spaces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E84CD1-F326-D8EF-C6E4-49A2A58AE6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110" y="1806030"/>
            <a:ext cx="11697928" cy="7230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/>
              <a:t>When joining these datasets, the data items for the movie “Mary Poppins” would not be combined as there are extra spaces between ‘Mary’ and ‘Poppins’ in the bottom dataset.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873BA8-4229-3965-CFCF-15A550FF8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669291"/>
              </p:ext>
            </p:extLst>
          </p:nvPr>
        </p:nvGraphicFramePr>
        <p:xfrm>
          <a:off x="5989074" y="3565495"/>
          <a:ext cx="6039462" cy="1979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90692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874385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874385">
                  <a:extLst>
                    <a:ext uri="{9D8B030D-6E8A-4147-A177-3AD203B41FA5}">
                      <a16:colId xmlns:a16="http://schemas.microsoft.com/office/drawing/2014/main" val="1646781040"/>
                    </a:ext>
                  </a:extLst>
                </a:gridCol>
              </a:tblGrid>
              <a:tr h="32985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movie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year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budget_$_million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Toy Story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Mary Poppins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08367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Lion King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Moana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064703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C60F842-E6DF-5378-DA2B-882880CF3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17806" y="3728589"/>
            <a:ext cx="1171268" cy="10128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3D6C3B-9AE9-ACB8-90E9-4DBC4029D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745032"/>
              </p:ext>
            </p:extLst>
          </p:nvPr>
        </p:nvGraphicFramePr>
        <p:xfrm>
          <a:off x="267931" y="2645666"/>
          <a:ext cx="4677696" cy="1979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262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0507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2985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movie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year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Toy Story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Mary Poppins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08367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Lion King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2985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Moana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064703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7F192FF-2D7E-3893-8D84-BF0ABAB81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945626" y="4787908"/>
            <a:ext cx="1043448" cy="11530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B1E54C-A4D9-44E7-13DD-64888D724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632486"/>
              </p:ext>
            </p:extLst>
          </p:nvPr>
        </p:nvGraphicFramePr>
        <p:xfrm>
          <a:off x="267931" y="4919322"/>
          <a:ext cx="4677695" cy="1824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261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0507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0402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movie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budget_$_million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0402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Toy Story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0402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0402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Mary              Poppins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08367"/>
                  </a:ext>
                </a:extLst>
              </a:tr>
              <a:tr h="30402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Lion King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  <a:tr h="30402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Moana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064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64898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312DE-64EB-F764-3251-CBAF617C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 data types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222F567-057B-B73A-72D6-35EF815F7F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7036" y="1795045"/>
            <a:ext cx="11697928" cy="1325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/>
              <a:t>These datasets below contain customer information and </a:t>
            </a:r>
            <a:r>
              <a:rPr lang="en-GB" sz="2000" b="1" err="1"/>
              <a:t>phone_number</a:t>
            </a:r>
            <a:r>
              <a:rPr lang="en-GB" sz="2000" b="1"/>
              <a:t> </a:t>
            </a:r>
            <a:r>
              <a:rPr lang="en-GB" sz="2000"/>
              <a:t>is the key column. However in the top dataset the key column data is stored as a string and in the bottom it is stored as an integer. </a:t>
            </a:r>
          </a:p>
          <a:p>
            <a:pPr marL="0" indent="0">
              <a:buNone/>
            </a:pPr>
            <a:r>
              <a:rPr lang="en-GB" sz="2000"/>
              <a:t>The datasets would not be able to be combined as the </a:t>
            </a:r>
            <a:r>
              <a:rPr lang="en-GB" sz="2000" b="1"/>
              <a:t>data items are in different data types</a:t>
            </a:r>
            <a:r>
              <a:rPr lang="en-GB" sz="2000"/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DA1DB2-DE39-8203-83B9-7E3FFE55E3CA}"/>
              </a:ext>
            </a:extLst>
          </p:cNvPr>
          <p:cNvSpPr txBox="1"/>
          <p:nvPr/>
        </p:nvSpPr>
        <p:spPr>
          <a:xfrm>
            <a:off x="2730912" y="4778753"/>
            <a:ext cx="2399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/>
              <a:t>Stored as a string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92AFFD-C156-C2CA-9DCB-475FE122F52E}"/>
              </a:ext>
            </a:extLst>
          </p:cNvPr>
          <p:cNvSpPr txBox="1"/>
          <p:nvPr/>
        </p:nvSpPr>
        <p:spPr>
          <a:xfrm>
            <a:off x="322007" y="6410494"/>
            <a:ext cx="2399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/>
              <a:t>Stored as an integer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7C5D29-877D-1154-FAF6-FAFD60E33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555985"/>
              </p:ext>
            </p:extLst>
          </p:nvPr>
        </p:nvGraphicFramePr>
        <p:xfrm>
          <a:off x="6096000" y="4100412"/>
          <a:ext cx="5683045" cy="16952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5507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763769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763769">
                  <a:extLst>
                    <a:ext uri="{9D8B030D-6E8A-4147-A177-3AD203B41FA5}">
                      <a16:colId xmlns:a16="http://schemas.microsoft.com/office/drawing/2014/main" val="694418472"/>
                    </a:ext>
                  </a:extLst>
                </a:gridCol>
              </a:tblGrid>
              <a:tr h="33904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customer_name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phone_number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cost_month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Frank Terry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07700 900531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Paula Oliver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07700 900597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Reagan Hudson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07700 900391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08367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Ashley Hawthorne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07700 900981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MISSING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26950C7-DE0F-8D61-0006-4190ED1C7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59594" y="3337968"/>
            <a:ext cx="1236405" cy="8085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6AE237D-F27F-61C4-DC78-97056BD2D8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75646"/>
              </p:ext>
            </p:extLst>
          </p:nvPr>
        </p:nvGraphicFramePr>
        <p:xfrm>
          <a:off x="322007" y="3120604"/>
          <a:ext cx="4677696" cy="16952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2620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0507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33904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customer_name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phone_number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Frank Terry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07700 900531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Paula Oliver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07700 900597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Reagan Hudson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07700 900391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08367"/>
                  </a:ext>
                </a:extLst>
              </a:tr>
              <a:tr h="3390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Ashley Hawthorne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07700 900981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6E9EB04-9170-0A9B-3680-15992D09A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859594" y="4300901"/>
            <a:ext cx="1236405" cy="13919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06899C1-D6F3-F3C4-5B9E-D5D926F87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913212"/>
              </p:ext>
            </p:extLst>
          </p:nvPr>
        </p:nvGraphicFramePr>
        <p:xfrm>
          <a:off x="322007" y="5480903"/>
          <a:ext cx="4677695" cy="891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261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2105076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29715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phone_number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cost_month</a:t>
                      </a:r>
                      <a:endParaRPr lang="en-GB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29715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7700900531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21.99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29715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7700900597</a:t>
                      </a:r>
                      <a:endParaRPr lang="en-GB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31.99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5636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EB16E20-4E67-8430-1838-8CF7AB410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4155969" y="3720704"/>
            <a:ext cx="2724156" cy="87637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D6BC221-8BA0-B711-3314-1DE1F73F9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155969" y="4998121"/>
            <a:ext cx="2724156" cy="9143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6312DE-64EB-F764-3251-CBAF617C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 wrong join type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5C7788-E3C0-290E-A542-F96EDEEC6B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785044"/>
              </p:ext>
            </p:extLst>
          </p:nvPr>
        </p:nvGraphicFramePr>
        <p:xfrm>
          <a:off x="550606" y="3051697"/>
          <a:ext cx="3819213" cy="1604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0475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718738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flower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colour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Rose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50391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Tulip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Purple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Heather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White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3478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D30C497-273F-76DB-5E5C-C1885D7AA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209449"/>
              </p:ext>
            </p:extLst>
          </p:nvPr>
        </p:nvGraphicFramePr>
        <p:xfrm>
          <a:off x="646468" y="5399159"/>
          <a:ext cx="3723351" cy="802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1836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681515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flower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quantity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Tulip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2DF1B09-993A-845C-4CF0-EE12227B0525}"/>
              </a:ext>
            </a:extLst>
          </p:cNvPr>
          <p:cNvSpPr txBox="1"/>
          <p:nvPr/>
        </p:nvSpPr>
        <p:spPr>
          <a:xfrm>
            <a:off x="248267" y="1768060"/>
            <a:ext cx="11518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These datasets have been joined, and we were expecting 3 rows, however the final dataset only has 1.</a:t>
            </a:r>
          </a:p>
          <a:p>
            <a:endParaRPr lang="en-GB" sz="2000"/>
          </a:p>
          <a:p>
            <a:r>
              <a:rPr lang="en-GB" sz="2000"/>
              <a:t>They were meant to use a LEFT join, but used an INNER join instead. 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6D290A5-B8DB-7EE0-076E-BAB47DFCD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896331"/>
              </p:ext>
            </p:extLst>
          </p:nvPr>
        </p:nvGraphicFramePr>
        <p:xfrm>
          <a:off x="6880125" y="4196045"/>
          <a:ext cx="4761269" cy="802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5889">
                  <a:extLst>
                    <a:ext uri="{9D8B030D-6E8A-4147-A177-3AD203B41FA5}">
                      <a16:colId xmlns:a16="http://schemas.microsoft.com/office/drawing/2014/main" val="2751770325"/>
                    </a:ext>
                  </a:extLst>
                </a:gridCol>
                <a:gridCol w="1477690">
                  <a:extLst>
                    <a:ext uri="{9D8B030D-6E8A-4147-A177-3AD203B41FA5}">
                      <a16:colId xmlns:a16="http://schemas.microsoft.com/office/drawing/2014/main" val="838421797"/>
                    </a:ext>
                  </a:extLst>
                </a:gridCol>
                <a:gridCol w="1477690">
                  <a:extLst>
                    <a:ext uri="{9D8B030D-6E8A-4147-A177-3AD203B41FA5}">
                      <a16:colId xmlns:a16="http://schemas.microsoft.com/office/drawing/2014/main" val="1475835384"/>
                    </a:ext>
                  </a:extLst>
                </a:gridCol>
              </a:tblGrid>
              <a:tr h="40103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flower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colour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quantity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948862"/>
                  </a:ext>
                </a:extLst>
              </a:tr>
              <a:tr h="40103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Tulip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Purple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549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6914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0F468-B108-D5AF-A53C-07747E3F8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Joining datasets checklist</a:t>
            </a:r>
          </a:p>
        </p:txBody>
      </p:sp>
      <p:pic>
        <p:nvPicPr>
          <p:cNvPr id="4" name="Graphic 3" descr="Clipboard Partially Checked outline">
            <a:extLst>
              <a:ext uri="{FF2B5EF4-FFF2-40B4-BE49-F238E27FC236}">
                <a16:creationId xmlns:a16="http://schemas.microsoft.com/office/drawing/2014/main" id="{CB61DABA-5EFC-1328-4678-9E1CAA356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91520" y="570706"/>
            <a:ext cx="914400" cy="914400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999BD78-97E2-F706-D427-1E5E40D27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419510"/>
              </p:ext>
            </p:extLst>
          </p:nvPr>
        </p:nvGraphicFramePr>
        <p:xfrm>
          <a:off x="1610524" y="2290106"/>
          <a:ext cx="9479116" cy="4277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3956">
                  <a:extLst>
                    <a:ext uri="{9D8B030D-6E8A-4147-A177-3AD203B41FA5}">
                      <a16:colId xmlns:a16="http://schemas.microsoft.com/office/drawing/2014/main" val="192237920"/>
                    </a:ext>
                  </a:extLst>
                </a:gridCol>
                <a:gridCol w="8265160">
                  <a:extLst>
                    <a:ext uri="{9D8B030D-6E8A-4147-A177-3AD203B41FA5}">
                      <a16:colId xmlns:a16="http://schemas.microsoft.com/office/drawing/2014/main" val="824743614"/>
                    </a:ext>
                  </a:extLst>
                </a:gridCol>
              </a:tblGrid>
              <a:tr h="702035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Have you identified the </a:t>
                      </a:r>
                      <a:r>
                        <a:rPr lang="en-GB" sz="2000" b="1"/>
                        <a:t>key</a:t>
                      </a:r>
                      <a:r>
                        <a:rPr lang="en-GB" sz="2000"/>
                        <a:t> column(s)?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730704"/>
                  </a:ext>
                </a:extLst>
              </a:tr>
              <a:tr h="715192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/>
                        <a:t>Are they data items in the key column(s) in the </a:t>
                      </a:r>
                      <a:r>
                        <a:rPr lang="en-GB" sz="2000" b="1"/>
                        <a:t>same data type</a:t>
                      </a:r>
                      <a:r>
                        <a:rPr lang="en-GB" sz="2000"/>
                        <a:t>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287170"/>
                  </a:ext>
                </a:extLst>
              </a:tr>
              <a:tr h="715192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Have you checked for </a:t>
                      </a:r>
                      <a:r>
                        <a:rPr lang="en-GB" sz="2000" b="1"/>
                        <a:t>duplicate rows</a:t>
                      </a:r>
                      <a:r>
                        <a:rPr lang="en-GB" sz="2000"/>
                        <a:t>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476368"/>
                  </a:ext>
                </a:extLst>
              </a:tr>
              <a:tr h="715192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Do you know how </a:t>
                      </a:r>
                      <a:r>
                        <a:rPr lang="en-GB" sz="2000" b="1"/>
                        <a:t>many rows </a:t>
                      </a:r>
                      <a:r>
                        <a:rPr lang="en-GB" sz="2000"/>
                        <a:t>you expect in the final dataset?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500443"/>
                  </a:ext>
                </a:extLst>
              </a:tr>
              <a:tr h="715192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Do you know how </a:t>
                      </a:r>
                      <a:r>
                        <a:rPr lang="en-GB" sz="2000" b="1"/>
                        <a:t>many columns </a:t>
                      </a:r>
                      <a:r>
                        <a:rPr lang="en-GB" sz="2000"/>
                        <a:t>you expect in the final dataset?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8857"/>
                  </a:ext>
                </a:extLst>
              </a:tr>
              <a:tr h="715192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/>
                        <a:t>Do you expect </a:t>
                      </a:r>
                      <a:r>
                        <a:rPr lang="en-GB" sz="2000" b="1"/>
                        <a:t>gaps/missing data items </a:t>
                      </a:r>
                      <a:r>
                        <a:rPr lang="en-GB" sz="2000" b="0"/>
                        <a:t>in your final dataset?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4239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2D394A1-E511-2B5D-973D-ADF7F17F773B}"/>
              </a:ext>
            </a:extLst>
          </p:cNvPr>
          <p:cNvSpPr txBox="1"/>
          <p:nvPr/>
        </p:nvSpPr>
        <p:spPr>
          <a:xfrm>
            <a:off x="116676" y="1842118"/>
            <a:ext cx="1168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Before joining data it is useful to work through this checklist, </a:t>
            </a:r>
            <a:endParaRPr lang="en-GB" sz="2000">
              <a:highlight>
                <a:srgbClr val="FFFF00"/>
              </a:highlight>
            </a:endParaRPr>
          </a:p>
        </p:txBody>
      </p:sp>
      <p:pic>
        <p:nvPicPr>
          <p:cNvPr id="7" name="Graphic 6" descr="Checkbox Checked with solid fill">
            <a:extLst>
              <a:ext uri="{FF2B5EF4-FFF2-40B4-BE49-F238E27FC236}">
                <a16:creationId xmlns:a16="http://schemas.microsoft.com/office/drawing/2014/main" id="{B6F55BCB-BC4B-8919-1C97-B6BDC5226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3072582"/>
            <a:ext cx="645324" cy="645324"/>
          </a:xfrm>
          <a:prstGeom prst="rect">
            <a:avLst/>
          </a:prstGeom>
        </p:spPr>
      </p:pic>
      <p:pic>
        <p:nvPicPr>
          <p:cNvPr id="8" name="Graphic 7" descr="Checkbox Checked with solid fill">
            <a:extLst>
              <a:ext uri="{FF2B5EF4-FFF2-40B4-BE49-F238E27FC236}">
                <a16:creationId xmlns:a16="http://schemas.microsoft.com/office/drawing/2014/main" id="{94705CCC-F4B0-3E15-FE1F-788ED210D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3783780"/>
            <a:ext cx="645324" cy="645324"/>
          </a:xfrm>
          <a:prstGeom prst="rect">
            <a:avLst/>
          </a:prstGeom>
        </p:spPr>
      </p:pic>
      <p:pic>
        <p:nvPicPr>
          <p:cNvPr id="9" name="Graphic 8" descr="Checkbox Checked with solid fill">
            <a:extLst>
              <a:ext uri="{FF2B5EF4-FFF2-40B4-BE49-F238E27FC236}">
                <a16:creationId xmlns:a16="http://schemas.microsoft.com/office/drawing/2014/main" id="{F5F1659B-0210-C6B7-5FF0-9B2A2DF90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4494978"/>
            <a:ext cx="645324" cy="645324"/>
          </a:xfrm>
          <a:prstGeom prst="rect">
            <a:avLst/>
          </a:prstGeom>
        </p:spPr>
      </p:pic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7EC8CBB0-13DD-DB4F-A7F9-963EE3287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5206176"/>
            <a:ext cx="645324" cy="645324"/>
          </a:xfrm>
          <a:prstGeom prst="rect">
            <a:avLst/>
          </a:prstGeom>
        </p:spPr>
      </p:pic>
      <p:pic>
        <p:nvPicPr>
          <p:cNvPr id="11" name="Graphic 10" descr="Checkbox Checked with solid fill">
            <a:extLst>
              <a:ext uri="{FF2B5EF4-FFF2-40B4-BE49-F238E27FC236}">
                <a16:creationId xmlns:a16="http://schemas.microsoft.com/office/drawing/2014/main" id="{E38069F3-6D92-0B15-C7EB-0AF0C9E23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5917374"/>
            <a:ext cx="645324" cy="645324"/>
          </a:xfrm>
          <a:prstGeom prst="rect">
            <a:avLst/>
          </a:prstGeom>
        </p:spPr>
      </p:pic>
      <p:pic>
        <p:nvPicPr>
          <p:cNvPr id="12" name="Graphic 11" descr="Checkbox Checked with solid fill">
            <a:extLst>
              <a:ext uri="{FF2B5EF4-FFF2-40B4-BE49-F238E27FC236}">
                <a16:creationId xmlns:a16="http://schemas.microsoft.com/office/drawing/2014/main" id="{076B6D95-4C54-339A-62FF-D031C020DB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25156" y="2345348"/>
            <a:ext cx="645324" cy="64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964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endParaRPr lang="en-GB" sz="3600"/>
          </a:p>
          <a:p>
            <a:pPr marL="0" indent="0" algn="ctr">
              <a:buNone/>
            </a:pPr>
            <a:r>
              <a:rPr lang="en-GB" sz="3600"/>
              <a:t>Complete </a:t>
            </a:r>
            <a:r>
              <a:rPr lang="en-GB" sz="3600" b="1"/>
              <a:t>questions 1 to 4</a:t>
            </a:r>
          </a:p>
          <a:p>
            <a:pPr marL="0" indent="0" algn="ctr">
              <a:buNone/>
            </a:pPr>
            <a:r>
              <a:rPr lang="en-GB" sz="3600"/>
              <a:t>in </a:t>
            </a:r>
            <a:r>
              <a:rPr lang="en-GB" sz="3600" b="1"/>
              <a:t>section 4 </a:t>
            </a:r>
            <a:r>
              <a:rPr lang="en-GB" sz="3600"/>
              <a:t>of the </a:t>
            </a:r>
          </a:p>
          <a:p>
            <a:pPr marL="0" indent="0" algn="ctr">
              <a:buNone/>
            </a:pPr>
            <a:r>
              <a:rPr lang="en-GB" sz="3600"/>
              <a:t>‘Combining </a:t>
            </a:r>
            <a:r>
              <a:rPr lang="en-GB" sz="3600" err="1"/>
              <a:t>datasets’</a:t>
            </a:r>
            <a:r>
              <a:rPr lang="en-GB" sz="3600"/>
              <a:t> workbook.</a:t>
            </a:r>
            <a:endParaRPr lang="en-GB" sz="3600">
              <a:cs typeface="Calibri"/>
            </a:endParaRPr>
          </a:p>
          <a:p>
            <a:pPr marL="0" indent="0" algn="ctr">
              <a:buNone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1837998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Why it’s important to combine datasets?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7B1809-64D1-0949-45ED-378E364C3F7D}"/>
              </a:ext>
            </a:extLst>
          </p:cNvPr>
          <p:cNvSpPr txBox="1"/>
          <p:nvPr/>
        </p:nvSpPr>
        <p:spPr>
          <a:xfrm>
            <a:off x="2135311" y="2145549"/>
            <a:ext cx="87040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/>
              <a:t>Allows you to</a:t>
            </a:r>
            <a:r>
              <a:rPr lang="en-GB" sz="2800" b="1"/>
              <a:t> fill in gaps </a:t>
            </a:r>
            <a:r>
              <a:rPr lang="en-GB" sz="2800"/>
              <a:t>in your dataset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7B057B-9350-9BD2-A2E4-B790B52EFD83}"/>
              </a:ext>
            </a:extLst>
          </p:cNvPr>
          <p:cNvSpPr txBox="1"/>
          <p:nvPr/>
        </p:nvSpPr>
        <p:spPr>
          <a:xfrm>
            <a:off x="2135312" y="3380586"/>
            <a:ext cx="9077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/>
              <a:t>Improves decision-making </a:t>
            </a:r>
            <a:r>
              <a:rPr lang="en-GB" sz="2800"/>
              <a:t>by seeing all your data together</a:t>
            </a:r>
            <a:endParaRPr lang="en-GB" sz="2800" i="0">
              <a:effectLst/>
            </a:endParaRPr>
          </a:p>
        </p:txBody>
      </p:sp>
      <p:pic>
        <p:nvPicPr>
          <p:cNvPr id="15" name="Graphic 14" descr="Puzzle with solid fill">
            <a:extLst>
              <a:ext uri="{FF2B5EF4-FFF2-40B4-BE49-F238E27FC236}">
                <a16:creationId xmlns:a16="http://schemas.microsoft.com/office/drawing/2014/main" id="{439AF01E-C8A0-17C1-FB39-C5A4C2F83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3434" y="1949959"/>
            <a:ext cx="914400" cy="914400"/>
          </a:xfrm>
          <a:prstGeom prst="rect">
            <a:avLst/>
          </a:prstGeom>
        </p:spPr>
      </p:pic>
      <p:pic>
        <p:nvPicPr>
          <p:cNvPr id="21" name="Graphic 20" descr="Head with gears with solid fill">
            <a:extLst>
              <a:ext uri="{FF2B5EF4-FFF2-40B4-BE49-F238E27FC236}">
                <a16:creationId xmlns:a16="http://schemas.microsoft.com/office/drawing/2014/main" id="{3AEDC197-D245-83AB-E863-379199E665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3434" y="3068064"/>
            <a:ext cx="914400" cy="914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4387D4-8BE4-7594-AC92-B5997C10D7AB}"/>
              </a:ext>
            </a:extLst>
          </p:cNvPr>
          <p:cNvSpPr txBox="1"/>
          <p:nvPr/>
        </p:nvSpPr>
        <p:spPr>
          <a:xfrm>
            <a:off x="2135311" y="4548476"/>
            <a:ext cx="78282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/>
              <a:t>To </a:t>
            </a:r>
            <a:r>
              <a:rPr lang="en-GB" sz="2800" b="1"/>
              <a:t>add newer data </a:t>
            </a:r>
            <a:r>
              <a:rPr lang="en-GB" sz="2800"/>
              <a:t>to an existing dataset</a:t>
            </a:r>
          </a:p>
        </p:txBody>
      </p:sp>
      <p:pic>
        <p:nvPicPr>
          <p:cNvPr id="4" name="Graphic 3" descr="Add with solid fill">
            <a:extLst>
              <a:ext uri="{FF2B5EF4-FFF2-40B4-BE49-F238E27FC236}">
                <a16:creationId xmlns:a16="http://schemas.microsoft.com/office/drawing/2014/main" id="{7E2EE989-2D93-2424-616C-F6159B8C0A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33434" y="4350932"/>
            <a:ext cx="914400" cy="914400"/>
          </a:xfrm>
          <a:prstGeom prst="rect">
            <a:avLst/>
          </a:prstGeom>
        </p:spPr>
      </p:pic>
      <p:pic>
        <p:nvPicPr>
          <p:cNvPr id="6" name="Graphic 5" descr="Acquisition with solid fill">
            <a:extLst>
              <a:ext uri="{FF2B5EF4-FFF2-40B4-BE49-F238E27FC236}">
                <a16:creationId xmlns:a16="http://schemas.microsoft.com/office/drawing/2014/main" id="{7C301238-9EDC-ED2D-832B-7AB35DFD3D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54182" y="5357014"/>
            <a:ext cx="1237672" cy="15332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6995C1-168C-EBB3-271E-DBC3CBDE3050}"/>
              </a:ext>
            </a:extLst>
          </p:cNvPr>
          <p:cNvSpPr txBox="1"/>
          <p:nvPr/>
        </p:nvSpPr>
        <p:spPr>
          <a:xfrm>
            <a:off x="2135311" y="5783513"/>
            <a:ext cx="78282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/>
              <a:t>To </a:t>
            </a:r>
            <a:r>
              <a:rPr lang="en-GB" sz="2800" b="1"/>
              <a:t>supplement </a:t>
            </a:r>
            <a:r>
              <a:rPr lang="en-GB" sz="2800"/>
              <a:t>the dataset you have with other data</a:t>
            </a:r>
          </a:p>
        </p:txBody>
      </p:sp>
    </p:spTree>
    <p:extLst>
      <p:ext uri="{BB962C8B-B14F-4D97-AF65-F5344CB8AC3E}">
        <p14:creationId xmlns:p14="http://schemas.microsoft.com/office/powerpoint/2010/main" val="1613477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checklist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877A67-5EEF-4642-95EC-7141C8574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873006"/>
              </p:ext>
            </p:extLst>
          </p:nvPr>
        </p:nvGraphicFramePr>
        <p:xfrm>
          <a:off x="491614" y="1986751"/>
          <a:ext cx="11464412" cy="4239556"/>
        </p:xfrm>
        <a:graphic>
          <a:graphicData uri="http://schemas.openxmlformats.org/drawingml/2006/table">
            <a:tbl>
              <a:tblPr/>
              <a:tblGrid>
                <a:gridCol w="11464412">
                  <a:extLst>
                    <a:ext uri="{9D8B030D-6E8A-4147-A177-3AD203B41FA5}">
                      <a16:colId xmlns:a16="http://schemas.microsoft.com/office/drawing/2014/main" val="2327535807"/>
                    </a:ext>
                  </a:extLst>
                </a:gridCol>
              </a:tblGrid>
              <a:tr h="4239556">
                <a:tc>
                  <a:txBody>
                    <a:bodyPr/>
                    <a:lstStyle/>
                    <a:p>
                      <a:r>
                        <a:rPr lang="en-US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describe </a:t>
                      </a:r>
                      <a:r>
                        <a:rPr lang="en-US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to append rows to a dataset</a:t>
                      </a:r>
                    </a:p>
                    <a:p>
                      <a:endParaRPr lang="en-US" sz="2800" i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describe </a:t>
                      </a:r>
                      <a:r>
                        <a:rPr lang="en-US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to join columns to a dataset</a:t>
                      </a:r>
                    </a:p>
                    <a:p>
                      <a:endParaRPr lang="en-US" sz="2800" i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GB" sz="280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explain </a:t>
                      </a:r>
                      <a:r>
                        <a:rPr lang="en-GB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difference between the types of joins (left, right, inner, outer)</a:t>
                      </a:r>
                    </a:p>
                    <a:p>
                      <a:endParaRPr lang="en-GB" sz="2800" i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GB" sz="280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explain </a:t>
                      </a:r>
                      <a:r>
                        <a:rPr lang="en-GB" sz="2800" i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 are the common causes of issues when combining datasets</a:t>
                      </a:r>
                    </a:p>
                    <a:p>
                      <a:endParaRPr lang="en-GB" sz="2800" i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/>
              <a:t>© 2023. This work is licensed under a </a:t>
            </a:r>
            <a:r>
              <a:rPr lang="en-US" sz="1600" b="0" i="1" u="none" strike="noStrike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>
              <a:effectLst/>
            </a:endParaRPr>
          </a:p>
          <a:p>
            <a:pPr marL="0" indent="0" algn="l">
              <a:buNone/>
            </a:pPr>
            <a:endParaRPr lang="en-US" sz="1600" b="0" i="0"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Share</a:t>
            </a:r>
            <a:r>
              <a:rPr lang="en-GB"/>
              <a:t> – copy and redistribute the material in any medium or format</a:t>
            </a:r>
            <a:endParaRPr lang="en-GB" sz="5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Adapt</a:t>
            </a:r>
            <a:r>
              <a:rPr lang="en-GB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r>
              <a:rPr lang="en-GB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>
                <a:effectLst/>
              </a:rPr>
              <a:t>Attribution</a:t>
            </a:r>
            <a:r>
              <a:rPr lang="en-US" b="0" i="0">
                <a:effectLst/>
              </a:rPr>
              <a:t> — You must give </a:t>
            </a:r>
            <a:r>
              <a:rPr lang="en-US">
                <a:latin typeface="source sans pro"/>
                <a:ea typeface="source sans pro"/>
                <a:hlinkClick r:id="rId4"/>
              </a:rPr>
              <a:t>appropriate credit</a:t>
            </a:r>
            <a:r>
              <a:rPr lang="en-US" b="0" i="0">
                <a:effectLst/>
                <a:latin typeface="source sans pro"/>
                <a:ea typeface="source sans pro"/>
              </a:rPr>
              <a:t>, </a:t>
            </a:r>
            <a:r>
              <a:rPr lang="en-US" b="0" i="0">
                <a:effectLst/>
              </a:rPr>
              <a:t>provide a link to the license, and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4"/>
              </a:rPr>
              <a:t>indicate if changes were made</a:t>
            </a:r>
            <a:r>
              <a:rPr lang="en-US" b="0" i="0">
                <a:effectLst/>
                <a:latin typeface="source sans pro"/>
                <a:ea typeface="source sans pro"/>
              </a:rPr>
              <a:t>. </a:t>
            </a:r>
            <a:r>
              <a:rPr lang="en-US" b="0" i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err="1">
                <a:effectLst/>
              </a:rPr>
              <a:t>NonCommercial</a:t>
            </a:r>
            <a:r>
              <a:rPr lang="en-US" b="0" i="0">
                <a:effectLst/>
              </a:rPr>
              <a:t> — You may not use the material for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commercial purposes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 err="1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5"/>
              </a:rPr>
              <a:t>same license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/>
              <a:t>Created by effini in partnership with The Data Lab.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53B55EC-3F18-4045-9096-D60E46441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9127" y="5853516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ome - The Data Lab">
            <a:extLst>
              <a:ext uri="{FF2B5EF4-FFF2-40B4-BE49-F238E27FC236}">
                <a16:creationId xmlns:a16="http://schemas.microsoft.com/office/drawing/2014/main" id="{29BF61A3-0A28-609F-E0FE-FDE8D4D69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8288" y="5895414"/>
            <a:ext cx="2684585" cy="85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Alternative format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5D6FC-410F-47AB-AE9D-D7B0ABBD7D85}"/>
              </a:ext>
            </a:extLst>
          </p:cNvPr>
          <p:cNvSpPr txBox="1"/>
          <p:nvPr/>
        </p:nvSpPr>
        <p:spPr>
          <a:xfrm>
            <a:off x="1790955" y="2116176"/>
            <a:ext cx="8610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require this document in an alternative format, such as large print or a coloured background, please contact </a:t>
            </a:r>
          </a:p>
          <a:p>
            <a:endParaRPr lang="en-GB" sz="1400" b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hello</a:t>
            </a:r>
            <a:r>
              <a:rPr lang="en-GB" sz="1400" b="1" err="1">
                <a:latin typeface="Arial" panose="020B0604020202020204" pitchFamily="34" charset="0"/>
                <a:cs typeface="Arial" panose="020B0604020202020204" pitchFamily="34" charset="0"/>
              </a:rPr>
              <a:t>@effini.com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</a:p>
          <a:p>
            <a:pPr algn="ctr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4th Floor, The Bayes Centre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47 </a:t>
            </a:r>
            <a:r>
              <a:rPr lang="en-US" sz="1400" b="1" err="1">
                <a:latin typeface="Arial" panose="020B0604020202020204" pitchFamily="34" charset="0"/>
                <a:cs typeface="Arial" panose="020B0604020202020204" pitchFamily="34" charset="0"/>
              </a:rPr>
              <a:t>Potterrow</a:t>
            </a:r>
            <a:endParaRPr 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Edinburgh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EH8 9BT</a:t>
            </a: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664BB56-6F0C-2B5B-58DC-F1DE9BF62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9127" y="5853516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ome - The Data Lab">
            <a:extLst>
              <a:ext uri="{FF2B5EF4-FFF2-40B4-BE49-F238E27FC236}">
                <a16:creationId xmlns:a16="http://schemas.microsoft.com/office/drawing/2014/main" id="{812F7533-4D61-EED5-E410-B57D32953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8288" y="5895414"/>
            <a:ext cx="2684585" cy="85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049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95A95-ABB2-6968-3C9A-9D874C106277}"/>
              </a:ext>
            </a:extLst>
          </p:cNvPr>
          <p:cNvSpPr txBox="1"/>
          <p:nvPr/>
        </p:nvSpPr>
        <p:spPr>
          <a:xfrm>
            <a:off x="3220064" y="2640816"/>
            <a:ext cx="5751871" cy="251983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a typeface="Times New Roman" panose="02020603050405020304" pitchFamily="18" charset="0"/>
                <a:cs typeface="Times New Roman" panose="02020603050405020304" pitchFamily="18" charset="0"/>
              </a:rPr>
              <a:t>Append</a:t>
            </a:r>
          </a:p>
          <a:p>
            <a:pPr algn="ctr">
              <a:spcAft>
                <a:spcPts val="600"/>
              </a:spcAft>
            </a:pPr>
            <a:r>
              <a:rPr lang="en-GB" sz="44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GB" sz="4400">
                <a:ea typeface="Calibri" panose="020F0502020204030204" pitchFamily="34" charset="0"/>
                <a:cs typeface="Times New Roman" panose="02020603050405020304" pitchFamily="18" charset="0"/>
              </a:rPr>
              <a:t>add rows to the </a:t>
            </a:r>
          </a:p>
          <a:p>
            <a:pPr algn="ctr">
              <a:spcAft>
                <a:spcPts val="600"/>
              </a:spcAft>
            </a:pPr>
            <a:r>
              <a:rPr lang="en-GB" sz="4400">
                <a:ea typeface="Calibri" panose="020F0502020204030204" pitchFamily="34" charset="0"/>
                <a:cs typeface="Times New Roman" panose="02020603050405020304" pitchFamily="18" charset="0"/>
              </a:rPr>
              <a:t>end of a dataset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</p:spTree>
    <p:extLst>
      <p:ext uri="{BB962C8B-B14F-4D97-AF65-F5344CB8AC3E}">
        <p14:creationId xmlns:p14="http://schemas.microsoft.com/office/powerpoint/2010/main" val="4156201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CEEC225-1031-E350-3E81-96904D51A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361407" y="4818319"/>
            <a:ext cx="1544891" cy="7945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D62B241-92A5-8DB0-54E0-DA0F5AF8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me…adding rows</a:t>
            </a:r>
          </a:p>
        </p:txBody>
      </p:sp>
      <p:graphicFrame>
        <p:nvGraphicFramePr>
          <p:cNvPr id="12" name="Table 5">
            <a:extLst>
              <a:ext uri="{FF2B5EF4-FFF2-40B4-BE49-F238E27FC236}">
                <a16:creationId xmlns:a16="http://schemas.microsoft.com/office/drawing/2014/main" id="{10D49E92-E1DB-6E7A-9BE6-1B777FEAA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536012"/>
              </p:ext>
            </p:extLst>
          </p:nvPr>
        </p:nvGraphicFramePr>
        <p:xfrm>
          <a:off x="314334" y="2872740"/>
          <a:ext cx="3116825" cy="2219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219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2074606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year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visitors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9,919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10,033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10,004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9,891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535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9,739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01026"/>
                  </a:ext>
                </a:extLst>
              </a:tr>
            </a:tbl>
          </a:graphicData>
        </a:graphic>
      </p:graphicFrame>
      <p:graphicFrame>
        <p:nvGraphicFramePr>
          <p:cNvPr id="13" name="Table 5">
            <a:extLst>
              <a:ext uri="{FF2B5EF4-FFF2-40B4-BE49-F238E27FC236}">
                <a16:creationId xmlns:a16="http://schemas.microsoft.com/office/drawing/2014/main" id="{B8501B9A-EFD0-9DA5-B74D-62F85A3C4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710888"/>
              </p:ext>
            </p:extLst>
          </p:nvPr>
        </p:nvGraphicFramePr>
        <p:xfrm>
          <a:off x="4906298" y="3716082"/>
          <a:ext cx="3116825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219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2074606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year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visitors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9,919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10,033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10,004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9,891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535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9,739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01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2020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1,456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494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2021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4,478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95386"/>
                  </a:ext>
                </a:extLst>
              </a:tr>
            </a:tbl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2A93710-B97A-3AC3-646F-9BA93D083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809269" y="4436225"/>
            <a:ext cx="1758745" cy="19014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292B7DE-469F-5CDD-3F98-864620FBA8D3}"/>
              </a:ext>
            </a:extLst>
          </p:cNvPr>
          <p:cNvSpPr txBox="1"/>
          <p:nvPr/>
        </p:nvSpPr>
        <p:spPr>
          <a:xfrm>
            <a:off x="8788805" y="5494571"/>
            <a:ext cx="2497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New rows are added</a:t>
            </a:r>
            <a:r>
              <a:rPr lang="en-GB" sz="2000"/>
              <a:t> to the end of the dataset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CFC23E20-D989-64F3-E377-FA7FAFCC5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406896"/>
              </p:ext>
            </p:extLst>
          </p:nvPr>
        </p:nvGraphicFramePr>
        <p:xfrm>
          <a:off x="8788805" y="3429000"/>
          <a:ext cx="3116825" cy="110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219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2074606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year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visitors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2020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1,456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2021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4,478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BC092C4-61CB-1737-473F-C8A3FC4057CA}"/>
              </a:ext>
            </a:extLst>
          </p:cNvPr>
          <p:cNvSpPr txBox="1"/>
          <p:nvPr/>
        </p:nvSpPr>
        <p:spPr>
          <a:xfrm>
            <a:off x="210168" y="1752939"/>
            <a:ext cx="11382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 museum has a dataset that shows the number of visitors, they have </a:t>
            </a:r>
            <a:r>
              <a:rPr lang="en-GB" sz="2400" b="1"/>
              <a:t>appended the most recent visitor numbers </a:t>
            </a:r>
            <a:r>
              <a:rPr lang="en-GB" sz="2400"/>
              <a:t>to their dataset.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A4B90B-3482-CA75-E455-B4FE1C7AC10A}"/>
              </a:ext>
            </a:extLst>
          </p:cNvPr>
          <p:cNvSpPr txBox="1"/>
          <p:nvPr/>
        </p:nvSpPr>
        <p:spPr>
          <a:xfrm>
            <a:off x="314334" y="5112365"/>
            <a:ext cx="3116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/>
              <a:t>Original dataset</a:t>
            </a:r>
          </a:p>
        </p:txBody>
      </p:sp>
    </p:spTree>
    <p:extLst>
      <p:ext uri="{BB962C8B-B14F-4D97-AF65-F5344CB8AC3E}">
        <p14:creationId xmlns:p14="http://schemas.microsoft.com/office/powerpoint/2010/main" val="4156158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C02D28-D3E6-7760-5BDC-D0CBFF042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980C10AA-651E-FA17-3CAC-AE7E414801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096032"/>
              </p:ext>
            </p:extLst>
          </p:nvPr>
        </p:nvGraphicFramePr>
        <p:xfrm>
          <a:off x="1513867" y="4838550"/>
          <a:ext cx="3353099" cy="14773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875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151527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248697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Event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Winner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</a:tbl>
          </a:graphicData>
        </a:graphic>
      </p:graphicFrame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C912C24-BAE8-C214-B43E-2204087B2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421494"/>
              </p:ext>
            </p:extLst>
          </p:nvPr>
        </p:nvGraphicFramePr>
        <p:xfrm>
          <a:off x="1513867" y="2886846"/>
          <a:ext cx="3353099" cy="14773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875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151527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248697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Event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Winner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Great Britain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Sweden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Canada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8591CE-8749-AB79-C8A3-EF5353591C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17967"/>
              </p:ext>
            </p:extLst>
          </p:nvPr>
        </p:nvGraphicFramePr>
        <p:xfrm>
          <a:off x="7015015" y="2987356"/>
          <a:ext cx="3353099" cy="25898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875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151527">
                  <a:extLst>
                    <a:ext uri="{9D8B030D-6E8A-4147-A177-3AD203B41FA5}">
                      <a16:colId xmlns:a16="http://schemas.microsoft.com/office/drawing/2014/main" val="308022552"/>
                    </a:ext>
                  </a:extLst>
                </a:gridCol>
                <a:gridCol w="1248697">
                  <a:extLst>
                    <a:ext uri="{9D8B030D-6E8A-4147-A177-3AD203B41FA5}">
                      <a16:colId xmlns:a16="http://schemas.microsoft.com/office/drawing/2014/main" val="2131710372"/>
                    </a:ext>
                  </a:extLst>
                </a:gridCol>
              </a:tblGrid>
              <a:tr h="36482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Event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Winner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Great Britain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Sweden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Women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Canada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77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477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843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10909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E163C2A-3FCC-704E-C49C-AF259F2CFFB6}"/>
              </a:ext>
            </a:extLst>
          </p:cNvPr>
          <p:cNvSpPr txBox="1"/>
          <p:nvPr/>
        </p:nvSpPr>
        <p:spPr>
          <a:xfrm>
            <a:off x="176981" y="1831585"/>
            <a:ext cx="11572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The gold medal winners of the Winter Olympics Curling are held in two datasets. They have been </a:t>
            </a:r>
            <a:r>
              <a:rPr lang="en-GB" sz="2000" b="1"/>
              <a:t>combined into one dataset by appending the rows</a:t>
            </a:r>
            <a:r>
              <a:rPr lang="en-GB" sz="2000"/>
              <a:t>. 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7B4C99B-F534-FF7A-0534-879BF7CA3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4866966" y="5004620"/>
            <a:ext cx="2148049" cy="5726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9317000-8FA8-D055-0144-99D940A86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4866966" y="3625519"/>
            <a:ext cx="2148049" cy="3860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6847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8" ma:contentTypeDescription="Create a new document." ma:contentTypeScope="" ma:versionID="a428845fe3d4881e0a198dc7c9b0561f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5d227dac0b4a3bc91bd0b5f386a95fd7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E9DB8A-6628-413F-BA4F-19B2DD611012}">
  <ds:schemaRefs>
    <ds:schemaRef ds:uri="4297454b-9d9d-4311-9194-cdf6c01c0e7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dfb93d2d-490e-4f2a-a6aa-d151a9c5263f"/>
    <ds:schemaRef ds:uri="http://schemas.microsoft.com/office/2006/metadata/properties"/>
    <ds:schemaRef ds:uri="http://purl.org/dc/dcmitype/"/>
    <ds:schemaRef ds:uri="3f5ced86-acf9-4106-9bfe-b7f58564dbb7"/>
    <ds:schemaRef ds:uri="415d1151-ba9d-4af3-8064-fbed8c171f14"/>
  </ds:schemaRefs>
</ds:datastoreItem>
</file>

<file path=customXml/itemProps2.xml><?xml version="1.0" encoding="utf-8"?>
<ds:datastoreItem xmlns:ds="http://schemas.openxmlformats.org/officeDocument/2006/customXml" ds:itemID="{3A77295D-1EC8-412E-95DA-8F77654D2E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5ced86-acf9-4106-9bfe-b7f58564dbb7"/>
    <ds:schemaRef ds:uri="415d1151-ba9d-4af3-8064-fbed8c171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3805</Words>
  <Application>Microsoft Office PowerPoint</Application>
  <PresentationFormat>Widescreen</PresentationFormat>
  <Paragraphs>1290</Paragraphs>
  <Slides>62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</vt:lpstr>
      <vt:lpstr>Calibri Light</vt:lpstr>
      <vt:lpstr>source sans pro</vt:lpstr>
      <vt:lpstr>Times New Roman</vt:lpstr>
      <vt:lpstr>1_Office Theme</vt:lpstr>
      <vt:lpstr>Combining datasets</vt:lpstr>
      <vt:lpstr>Learning intentions</vt:lpstr>
      <vt:lpstr>Background </vt:lpstr>
      <vt:lpstr>Combining multiple datasets</vt:lpstr>
      <vt:lpstr>Combining datasets</vt:lpstr>
      <vt:lpstr>Why it’s important to combine datasets?</vt:lpstr>
      <vt:lpstr>Definition</vt:lpstr>
      <vt:lpstr>Show me…adding rows</vt:lpstr>
      <vt:lpstr>Example</vt:lpstr>
      <vt:lpstr>Your turn…</vt:lpstr>
      <vt:lpstr>Your turn…</vt:lpstr>
      <vt:lpstr>Checks before appending a dataset</vt:lpstr>
      <vt:lpstr>Example… number of columns</vt:lpstr>
      <vt:lpstr>Example</vt:lpstr>
      <vt:lpstr>Example</vt:lpstr>
      <vt:lpstr>Example…order of columns</vt:lpstr>
      <vt:lpstr>Example…order of columns</vt:lpstr>
      <vt:lpstr>Your turn…</vt:lpstr>
      <vt:lpstr>Your turn…</vt:lpstr>
      <vt:lpstr>Next steps</vt:lpstr>
      <vt:lpstr>Combining datasets by adding columns</vt:lpstr>
      <vt:lpstr>Definition</vt:lpstr>
      <vt:lpstr>Show me…</vt:lpstr>
      <vt:lpstr>Example</vt:lpstr>
      <vt:lpstr>Definition</vt:lpstr>
      <vt:lpstr>Show me… key columns</vt:lpstr>
      <vt:lpstr>Properties of a key column</vt:lpstr>
      <vt:lpstr>Show me…</vt:lpstr>
      <vt:lpstr>Your turn…</vt:lpstr>
      <vt:lpstr>Your turn…</vt:lpstr>
      <vt:lpstr>Next steps</vt:lpstr>
      <vt:lpstr>Joining columns to a dataset</vt:lpstr>
      <vt:lpstr>Definition</vt:lpstr>
      <vt:lpstr>Show me…left join</vt:lpstr>
      <vt:lpstr>Show me…left join</vt:lpstr>
      <vt:lpstr>Show me…left join</vt:lpstr>
      <vt:lpstr>Definition</vt:lpstr>
      <vt:lpstr>Show me…right join</vt:lpstr>
      <vt:lpstr>Show me…right join</vt:lpstr>
      <vt:lpstr>Show me…right join</vt:lpstr>
      <vt:lpstr>Left vs. right join</vt:lpstr>
      <vt:lpstr>Your turn…</vt:lpstr>
      <vt:lpstr>Your turn…</vt:lpstr>
      <vt:lpstr>Definition</vt:lpstr>
      <vt:lpstr>Show me…</vt:lpstr>
      <vt:lpstr>Show me…inner join</vt:lpstr>
      <vt:lpstr>Definition</vt:lpstr>
      <vt:lpstr>Show me…</vt:lpstr>
      <vt:lpstr>Show me… outer join</vt:lpstr>
      <vt:lpstr>Comparing the joins</vt:lpstr>
      <vt:lpstr>Next steps</vt:lpstr>
      <vt:lpstr>What happens if combining goes wrong…</vt:lpstr>
      <vt:lpstr>Common causes of joining issues</vt:lpstr>
      <vt:lpstr>Show me… duplicate rows</vt:lpstr>
      <vt:lpstr>Show me… extra spaces</vt:lpstr>
      <vt:lpstr>Show me… data types</vt:lpstr>
      <vt:lpstr>Show me… wrong join type</vt:lpstr>
      <vt:lpstr>Joining datasets checklist</vt:lpstr>
      <vt:lpstr>Next steps</vt:lpstr>
      <vt:lpstr>Learning checklist</vt:lpstr>
      <vt:lpstr>How you can use this lesson</vt:lpstr>
      <vt:lpstr>Alternative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Antonia Sewell</cp:lastModifiedBy>
  <cp:revision>1</cp:revision>
  <dcterms:created xsi:type="dcterms:W3CDTF">2021-04-26T06:41:53Z</dcterms:created>
  <dcterms:modified xsi:type="dcterms:W3CDTF">2024-11-14T10:21:23Z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  <property fmtid="{D5CDD505-2E9C-101B-9397-08002B2CF9AE}" pid="3" name="MediaServiceImageTags">
    <vt:lpwstr/>
  </property>
</Properties>
</file>