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8"/>
  </p:notesMasterIdLst>
  <p:sldIdLst>
    <p:sldId id="552" r:id="rId5"/>
    <p:sldId id="530" r:id="rId6"/>
    <p:sldId id="269" r:id="rId7"/>
    <p:sldId id="897" r:id="rId8"/>
    <p:sldId id="822" r:id="rId9"/>
    <p:sldId id="929" r:id="rId10"/>
    <p:sldId id="926" r:id="rId11"/>
    <p:sldId id="927" r:id="rId12"/>
    <p:sldId id="938" r:id="rId13"/>
    <p:sldId id="935" r:id="rId14"/>
    <p:sldId id="936" r:id="rId15"/>
    <p:sldId id="913" r:id="rId16"/>
    <p:sldId id="917" r:id="rId17"/>
    <p:sldId id="939" r:id="rId18"/>
    <p:sldId id="940" r:id="rId19"/>
    <p:sldId id="924" r:id="rId20"/>
    <p:sldId id="905" r:id="rId21"/>
    <p:sldId id="867" r:id="rId22"/>
    <p:sldId id="906" r:id="rId23"/>
    <p:sldId id="933" r:id="rId24"/>
    <p:sldId id="918" r:id="rId25"/>
    <p:sldId id="937" r:id="rId26"/>
    <p:sldId id="858" r:id="rId27"/>
    <p:sldId id="928" r:id="rId28"/>
    <p:sldId id="934" r:id="rId29"/>
    <p:sldId id="930" r:id="rId30"/>
    <p:sldId id="909" r:id="rId31"/>
    <p:sldId id="910" r:id="rId32"/>
    <p:sldId id="919" r:id="rId33"/>
    <p:sldId id="846" r:id="rId34"/>
    <p:sldId id="348" r:id="rId35"/>
    <p:sldId id="351" r:id="rId36"/>
    <p:sldId id="47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09C914-9CEC-9300-D839-001D87C79C4D}" name="Emma Nylk" initials="EN" userId="S::emma@effini.com::55b2440a-9e28-4c70-bd2e-709c92f993be" providerId="AD"/>
  <p188:author id="{7208391E-158C-86D6-A16B-1B44961C402D}" name="Jo Watts" initials="JW" userId="S::jo.watts@effini.com::eea66f16-67e2-44e4-9e64-0beb12162bd8" providerId="AD"/>
  <p188:author id="{212F487B-0D66-C222-300F-3C6D775CDFF0}" name="Emma Nylk" initials="EN" userId="Emma Nylk" providerId="None"/>
  <p188:author id="{4DB380DD-4D2F-EB3D-9717-0B1786562343}" name="John Bell" initials="JB" userId="S::john@effini.com::f70f6676-4d37-4a98-a7ac-a82923374731" providerId="AD"/>
  <p188:author id="{351A98F0-2E9B-89FA-783A-4D0E4628B704}" name="John Bell" initials="JB" userId="S::john.bell@effini.com::f70f6676-4d37-4a98-a7ac-a8292337473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Nylk" initials="EN" lastIdx="14" clrIdx="0">
    <p:extLst>
      <p:ext uri="{19B8F6BF-5375-455C-9EA6-DF929625EA0E}">
        <p15:presenceInfo xmlns:p15="http://schemas.microsoft.com/office/powerpoint/2012/main" userId="Emma Nylk" providerId="None"/>
      </p:ext>
    </p:extLst>
  </p:cmAuthor>
  <p:cmAuthor id="2" name="John Bell" initials="JB" lastIdx="6" clrIdx="1">
    <p:extLst>
      <p:ext uri="{19B8F6BF-5375-455C-9EA6-DF929625EA0E}">
        <p15:presenceInfo xmlns:p15="http://schemas.microsoft.com/office/powerpoint/2012/main" userId="S::john@effini.com::f70f6676-4d37-4a98-a7ac-a82923374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049"/>
    <a:srgbClr val="CE673B"/>
    <a:srgbClr val="EAC036"/>
    <a:srgbClr val="6A9CA1"/>
    <a:srgbClr val="6C5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8E9956-7C18-406C-9C3C-9565F5506DBA}" v="1" dt="2024-11-14T10:08:22.5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3" autoAdjust="0"/>
    <p:restoredTop sz="94626"/>
  </p:normalViewPr>
  <p:slideViewPr>
    <p:cSldViewPr snapToGrid="0">
      <p:cViewPr varScale="1">
        <p:scale>
          <a:sx n="105" d="100"/>
          <a:sy n="105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Nylk" userId="55b2440a-9e28-4c70-bd2e-709c92f993be" providerId="ADAL" clId="{8EF784D0-9E7B-4A49-B9F9-FF7DCCB4E4F1}"/>
    <pc:docChg chg="modSld">
      <pc:chgData name="Emma Nylk" userId="55b2440a-9e28-4c70-bd2e-709c92f993be" providerId="ADAL" clId="{8EF784D0-9E7B-4A49-B9F9-FF7DCCB4E4F1}" dt="2022-07-27T06:10:32.743" v="4" actId="20577"/>
      <pc:docMkLst>
        <pc:docMk/>
      </pc:docMkLst>
      <pc:sldChg chg="modSp mod">
        <pc:chgData name="Emma Nylk" userId="55b2440a-9e28-4c70-bd2e-709c92f993be" providerId="ADAL" clId="{8EF784D0-9E7B-4A49-B9F9-FF7DCCB4E4F1}" dt="2022-07-27T06:10:32.743" v="4" actId="20577"/>
        <pc:sldMkLst>
          <pc:docMk/>
          <pc:sldMk cId="3333363248" sldId="552"/>
        </pc:sldMkLst>
        <pc:spChg chg="mod">
          <ac:chgData name="Emma Nylk" userId="55b2440a-9e28-4c70-bd2e-709c92f993be" providerId="ADAL" clId="{8EF784D0-9E7B-4A49-B9F9-FF7DCCB4E4F1}" dt="2022-07-27T06:10:32.743" v="4" actId="20577"/>
          <ac:spMkLst>
            <pc:docMk/>
            <pc:sldMk cId="3333363248" sldId="552"/>
            <ac:spMk id="3" creationId="{41B4B7AB-0A22-4861-BDA6-284B696F1EF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c0ba4a8366aeaf6c6cf-my.sharepoint.com/personal/emma_effini_com/Documents/GitHub/NPA-Learning-Resources/Lesson-Graphs-in-R/datasets/data_created_by_yea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Volume</a:t>
            </a:r>
            <a:r>
              <a:rPr lang="en-US" sz="1800" baseline="0" dirty="0"/>
              <a:t> of data created, consumed and stored worldwide from 2010-2025</a:t>
            </a:r>
          </a:p>
          <a:p>
            <a:pPr>
              <a:defRPr sz="1800"/>
            </a:pPr>
            <a:r>
              <a:rPr lang="en-US" sz="1200" baseline="0" dirty="0"/>
              <a:t>(source: Statista) </a:t>
            </a:r>
            <a:endParaRPr lang="en-US" sz="1200" dirty="0"/>
          </a:p>
        </c:rich>
      </c:tx>
      <c:layout>
        <c:manualLayout>
          <c:xMode val="edge"/>
          <c:yMode val="edge"/>
          <c:x val="0.17766784586709269"/>
          <c:y val="2.91186157930132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amount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Sheet1!$A$2:$A$17</c:f>
              <c:strCache>
                <c:ptCount val="1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2018*</c:v>
                </c:pt>
                <c:pt idx="9">
                  <c:v>2019*</c:v>
                </c:pt>
                <c:pt idx="10">
                  <c:v>2020*</c:v>
                </c:pt>
                <c:pt idx="11">
                  <c:v>2021*</c:v>
                </c:pt>
                <c:pt idx="12">
                  <c:v>2022*</c:v>
                </c:pt>
                <c:pt idx="13">
                  <c:v>2023*</c:v>
                </c:pt>
                <c:pt idx="14">
                  <c:v>2024*</c:v>
                </c:pt>
                <c:pt idx="15">
                  <c:v>2025*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2</c:v>
                </c:pt>
                <c:pt idx="1">
                  <c:v>5</c:v>
                </c:pt>
                <c:pt idx="2">
                  <c:v>6.5</c:v>
                </c:pt>
                <c:pt idx="3">
                  <c:v>9</c:v>
                </c:pt>
                <c:pt idx="4">
                  <c:v>12.5</c:v>
                </c:pt>
                <c:pt idx="5">
                  <c:v>15.5</c:v>
                </c:pt>
                <c:pt idx="6">
                  <c:v>18</c:v>
                </c:pt>
                <c:pt idx="7">
                  <c:v>26</c:v>
                </c:pt>
                <c:pt idx="8">
                  <c:v>33</c:v>
                </c:pt>
                <c:pt idx="9">
                  <c:v>41</c:v>
                </c:pt>
                <c:pt idx="10">
                  <c:v>64.2</c:v>
                </c:pt>
                <c:pt idx="11">
                  <c:v>79</c:v>
                </c:pt>
                <c:pt idx="12">
                  <c:v>97</c:v>
                </c:pt>
                <c:pt idx="13">
                  <c:v>120</c:v>
                </c:pt>
                <c:pt idx="14">
                  <c:v>147</c:v>
                </c:pt>
                <c:pt idx="15">
                  <c:v>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39-41B9-A0FB-1C7E807C50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7"/>
        <c:overlap val="-27"/>
        <c:axId val="1673912752"/>
        <c:axId val="1797028144"/>
      </c:barChart>
      <c:catAx>
        <c:axId val="167391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7028144"/>
        <c:crosses val="autoZero"/>
        <c:auto val="0"/>
        <c:lblAlgn val="ctr"/>
        <c:lblOffset val="100"/>
        <c:tickMarkSkip val="5"/>
        <c:noMultiLvlLbl val="0"/>
      </c:catAx>
      <c:valAx>
        <c:axId val="17970281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Data</a:t>
                </a:r>
                <a:r>
                  <a:rPr lang="en-GB" baseline="0"/>
                  <a:t> volume in zetabytes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3912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AA10A3-C32F-46B1-A12A-1299BBE80328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64F44-E541-4459-BCCF-1DA830618287}">
      <dgm:prSet phldrT="[Text]" custT="1"/>
      <dgm:spPr/>
      <dgm:t>
        <a:bodyPr/>
        <a:lstStyle/>
        <a:p>
          <a:r>
            <a:rPr lang="en-GB" sz="2000" dirty="0"/>
            <a:t>Bank employee </a:t>
          </a:r>
          <a:r>
            <a:rPr lang="en-GB" sz="2000" b="1" dirty="0"/>
            <a:t>looking at a friend’s account </a:t>
          </a:r>
          <a:r>
            <a:rPr lang="en-GB" sz="2000" dirty="0"/>
            <a:t>balance </a:t>
          </a:r>
        </a:p>
      </dgm:t>
    </dgm:pt>
    <dgm:pt modelId="{A09BD9F9-96A5-4B0E-B32B-CC313DE2CC73}" type="parTrans" cxnId="{859F5851-495E-4A47-8D4A-D95E6D26E2C1}">
      <dgm:prSet/>
      <dgm:spPr/>
      <dgm:t>
        <a:bodyPr/>
        <a:lstStyle/>
        <a:p>
          <a:endParaRPr lang="en-GB" sz="2000"/>
        </a:p>
      </dgm:t>
    </dgm:pt>
    <dgm:pt modelId="{CF5152F9-10B3-4B82-A7CE-D6040B403CC3}" type="sibTrans" cxnId="{859F5851-495E-4A47-8D4A-D95E6D26E2C1}">
      <dgm:prSet/>
      <dgm:spPr/>
      <dgm:t>
        <a:bodyPr/>
        <a:lstStyle/>
        <a:p>
          <a:endParaRPr lang="en-GB" sz="2000"/>
        </a:p>
      </dgm:t>
    </dgm:pt>
    <dgm:pt modelId="{62818528-E40D-40E8-8882-689EFC9C5281}">
      <dgm:prSet phldrT="[Text]" custT="1"/>
      <dgm:spPr/>
      <dgm:t>
        <a:bodyPr/>
        <a:lstStyle/>
        <a:p>
          <a:r>
            <a:rPr lang="en-GB" sz="2000" dirty="0"/>
            <a:t>Company </a:t>
          </a:r>
          <a:r>
            <a:rPr lang="en-GB" sz="2000" b="1" dirty="0"/>
            <a:t>sells personal details </a:t>
          </a:r>
          <a:r>
            <a:rPr lang="en-GB" sz="2000" dirty="0"/>
            <a:t>to another company without permission</a:t>
          </a:r>
        </a:p>
      </dgm:t>
    </dgm:pt>
    <dgm:pt modelId="{FBBD7EF0-1F10-493E-AF8F-D8E0E77B6C54}" type="parTrans" cxnId="{E73CBBCC-8A91-487A-90E6-0F36A731BB58}">
      <dgm:prSet/>
      <dgm:spPr/>
      <dgm:t>
        <a:bodyPr/>
        <a:lstStyle/>
        <a:p>
          <a:endParaRPr lang="en-GB" sz="2000"/>
        </a:p>
      </dgm:t>
    </dgm:pt>
    <dgm:pt modelId="{26DFF568-E3A1-4BBF-B190-9B252DE12515}" type="sibTrans" cxnId="{E73CBBCC-8A91-487A-90E6-0F36A731BB58}">
      <dgm:prSet/>
      <dgm:spPr/>
      <dgm:t>
        <a:bodyPr/>
        <a:lstStyle/>
        <a:p>
          <a:endParaRPr lang="en-GB" sz="2000"/>
        </a:p>
      </dgm:t>
    </dgm:pt>
    <dgm:pt modelId="{67764E08-6813-4B9D-B30D-E68192839C21}">
      <dgm:prSet phldrT="[Text]" custT="1"/>
      <dgm:spPr/>
      <dgm:t>
        <a:bodyPr/>
        <a:lstStyle/>
        <a:p>
          <a:r>
            <a:rPr lang="en-GB" sz="2000" dirty="0"/>
            <a:t>Applications that can </a:t>
          </a:r>
          <a:r>
            <a:rPr lang="en-GB" sz="2000" b="1" dirty="0"/>
            <a:t>track your movements </a:t>
          </a:r>
          <a:r>
            <a:rPr lang="en-GB" sz="2000" dirty="0"/>
            <a:t>without you agreeing to it </a:t>
          </a:r>
        </a:p>
      </dgm:t>
    </dgm:pt>
    <dgm:pt modelId="{1ED0C59C-3F34-4320-8AA3-9A223C756B71}" type="parTrans" cxnId="{63C557B8-E779-42E9-A1BC-80F3A8F49C42}">
      <dgm:prSet/>
      <dgm:spPr/>
      <dgm:t>
        <a:bodyPr/>
        <a:lstStyle/>
        <a:p>
          <a:endParaRPr lang="en-GB" sz="2000"/>
        </a:p>
      </dgm:t>
    </dgm:pt>
    <dgm:pt modelId="{9328E25C-07FF-4777-8410-AC07611DD197}" type="sibTrans" cxnId="{63C557B8-E779-42E9-A1BC-80F3A8F49C42}">
      <dgm:prSet/>
      <dgm:spPr/>
      <dgm:t>
        <a:bodyPr/>
        <a:lstStyle/>
        <a:p>
          <a:endParaRPr lang="en-GB" sz="2000"/>
        </a:p>
      </dgm:t>
    </dgm:pt>
    <dgm:pt modelId="{83ADEE6A-EE00-4FE2-B555-F6C70F4483FD}">
      <dgm:prSet phldrT="[Text]" custT="1"/>
      <dgm:spPr/>
      <dgm:t>
        <a:bodyPr/>
        <a:lstStyle/>
        <a:p>
          <a:r>
            <a:rPr lang="en-GB" sz="2000" b="1" dirty="0"/>
            <a:t>Fake social media profile </a:t>
          </a:r>
          <a:r>
            <a:rPr lang="en-GB" sz="2000" b="0" dirty="0"/>
            <a:t>created</a:t>
          </a:r>
          <a:r>
            <a:rPr lang="en-GB" sz="2000" b="1" dirty="0"/>
            <a:t> </a:t>
          </a:r>
          <a:r>
            <a:rPr lang="en-GB" sz="2000" dirty="0"/>
            <a:t>using information copied from a real person</a:t>
          </a:r>
        </a:p>
      </dgm:t>
    </dgm:pt>
    <dgm:pt modelId="{DBFC1406-C363-4F8F-A32D-677F4697CCE5}" type="parTrans" cxnId="{5C1A26B2-1486-4A03-8339-50DE8AEB338D}">
      <dgm:prSet/>
      <dgm:spPr/>
      <dgm:t>
        <a:bodyPr/>
        <a:lstStyle/>
        <a:p>
          <a:endParaRPr lang="en-GB" sz="2000"/>
        </a:p>
      </dgm:t>
    </dgm:pt>
    <dgm:pt modelId="{672BE6BE-550B-4EB5-B4D2-51CBE5C23259}" type="sibTrans" cxnId="{5C1A26B2-1486-4A03-8339-50DE8AEB338D}">
      <dgm:prSet/>
      <dgm:spPr/>
      <dgm:t>
        <a:bodyPr/>
        <a:lstStyle/>
        <a:p>
          <a:endParaRPr lang="en-GB" sz="2000"/>
        </a:p>
      </dgm:t>
    </dgm:pt>
    <dgm:pt modelId="{F3C1321A-7F54-4665-AEFB-48A327B34951}" type="pres">
      <dgm:prSet presAssocID="{1EAA10A3-C32F-46B1-A12A-1299BBE80328}" presName="Name0" presStyleCnt="0">
        <dgm:presLayoutVars>
          <dgm:dir/>
          <dgm:resizeHandles val="exact"/>
        </dgm:presLayoutVars>
      </dgm:prSet>
      <dgm:spPr/>
    </dgm:pt>
    <dgm:pt modelId="{1E84CF64-8F54-4275-B6D1-FC01DF1F2E9C}" type="pres">
      <dgm:prSet presAssocID="{17B64F44-E541-4459-BCCF-1DA830618287}" presName="compNode" presStyleCnt="0"/>
      <dgm:spPr/>
    </dgm:pt>
    <dgm:pt modelId="{DD73D2E2-2CC2-47ED-A098-6632ABC0A2EB}" type="pres">
      <dgm:prSet presAssocID="{17B64F44-E541-4459-BCCF-1DA830618287}" presName="pict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fferent sizes of piggybanks in pastel colors"/>
        </a:ext>
      </dgm:extLst>
    </dgm:pt>
    <dgm:pt modelId="{640E0DC7-0BC6-43A6-A846-F2F801F4C503}" type="pres">
      <dgm:prSet presAssocID="{17B64F44-E541-4459-BCCF-1DA830618287}" presName="textRect" presStyleLbl="revTx" presStyleIdx="0" presStyleCnt="4">
        <dgm:presLayoutVars>
          <dgm:bulletEnabled val="1"/>
        </dgm:presLayoutVars>
      </dgm:prSet>
      <dgm:spPr/>
    </dgm:pt>
    <dgm:pt modelId="{087E6470-FA21-45EB-B55C-5BD3FB19AB6B}" type="pres">
      <dgm:prSet presAssocID="{CF5152F9-10B3-4B82-A7CE-D6040B403CC3}" presName="sibTrans" presStyleLbl="sibTrans2D1" presStyleIdx="0" presStyleCnt="0"/>
      <dgm:spPr/>
    </dgm:pt>
    <dgm:pt modelId="{CCFC8F06-96F6-44B2-AA18-9F3BF7CA1993}" type="pres">
      <dgm:prSet presAssocID="{62818528-E40D-40E8-8882-689EFC9C5281}" presName="compNode" presStyleCnt="0"/>
      <dgm:spPr/>
    </dgm:pt>
    <dgm:pt modelId="{6D0D7D7B-E43B-4595-8673-3B3AF31C1294}" type="pres">
      <dgm:prSet presAssocID="{62818528-E40D-40E8-8882-689EFC9C5281}" presName="pictRect" presStyleLbl="node1" presStyleIdx="1" presStyleCnt="4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 under the table"/>
        </a:ext>
      </dgm:extLst>
    </dgm:pt>
    <dgm:pt modelId="{B619AF3A-462D-4728-B4F5-3929C284CA1F}" type="pres">
      <dgm:prSet presAssocID="{62818528-E40D-40E8-8882-689EFC9C5281}" presName="textRect" presStyleLbl="revTx" presStyleIdx="1" presStyleCnt="4">
        <dgm:presLayoutVars>
          <dgm:bulletEnabled val="1"/>
        </dgm:presLayoutVars>
      </dgm:prSet>
      <dgm:spPr/>
    </dgm:pt>
    <dgm:pt modelId="{12303435-1408-4CD0-B716-BA0E75033D5A}" type="pres">
      <dgm:prSet presAssocID="{26DFF568-E3A1-4BBF-B190-9B252DE12515}" presName="sibTrans" presStyleLbl="sibTrans2D1" presStyleIdx="0" presStyleCnt="0"/>
      <dgm:spPr/>
    </dgm:pt>
    <dgm:pt modelId="{3C3E7777-0D0B-4FBC-8AB7-38488243DF13}" type="pres">
      <dgm:prSet presAssocID="{67764E08-6813-4B9D-B30D-E68192839C21}" presName="compNode" presStyleCnt="0"/>
      <dgm:spPr/>
    </dgm:pt>
    <dgm:pt modelId="{7B16414D-44AF-424D-8CB2-1C3E67A81F1A}" type="pres">
      <dgm:prSet presAssocID="{67764E08-6813-4B9D-B30D-E68192839C21}" presName="pictRect" presStyleLbl="node1" presStyleIdx="2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Yellow paper ship leading among white ships"/>
        </a:ext>
      </dgm:extLst>
    </dgm:pt>
    <dgm:pt modelId="{F58AAA24-F7F9-459C-9B0B-22C895905E0A}" type="pres">
      <dgm:prSet presAssocID="{67764E08-6813-4B9D-B30D-E68192839C21}" presName="textRect" presStyleLbl="revTx" presStyleIdx="2" presStyleCnt="4">
        <dgm:presLayoutVars>
          <dgm:bulletEnabled val="1"/>
        </dgm:presLayoutVars>
      </dgm:prSet>
      <dgm:spPr/>
    </dgm:pt>
    <dgm:pt modelId="{D9A4717C-B95B-43A9-9BFE-AD363A862C27}" type="pres">
      <dgm:prSet presAssocID="{9328E25C-07FF-4777-8410-AC07611DD197}" presName="sibTrans" presStyleLbl="sibTrans2D1" presStyleIdx="0" presStyleCnt="0"/>
      <dgm:spPr/>
    </dgm:pt>
    <dgm:pt modelId="{F320F012-D0A5-499A-9FE2-DFAEAD3BEC08}" type="pres">
      <dgm:prSet presAssocID="{83ADEE6A-EE00-4FE2-B555-F6C70F4483FD}" presName="compNode" presStyleCnt="0"/>
      <dgm:spPr/>
    </dgm:pt>
    <dgm:pt modelId="{736CA60F-AD03-4ABE-9FF7-A23A895D7273}" type="pres">
      <dgm:prSet presAssocID="{83ADEE6A-EE00-4FE2-B555-F6C70F4483FD}" presName="pictRect" presStyleLbl="node1" presStyleIdx="3" presStyleCnt="4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 robot with human face"/>
        </a:ext>
      </dgm:extLst>
    </dgm:pt>
    <dgm:pt modelId="{85F77BDB-6A85-4BC9-9620-B753A8A926E1}" type="pres">
      <dgm:prSet presAssocID="{83ADEE6A-EE00-4FE2-B555-F6C70F4483FD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C074E606-050B-4933-A270-056B8A8C1D9A}" type="presOf" srcId="{CF5152F9-10B3-4B82-A7CE-D6040B403CC3}" destId="{087E6470-FA21-45EB-B55C-5BD3FB19AB6B}" srcOrd="0" destOrd="0" presId="urn:microsoft.com/office/officeart/2005/8/layout/pList1"/>
    <dgm:cxn modelId="{95729248-BCBB-44E0-9EB6-8A0F17DA5AA6}" type="presOf" srcId="{1EAA10A3-C32F-46B1-A12A-1299BBE80328}" destId="{F3C1321A-7F54-4665-AEFB-48A327B34951}" srcOrd="0" destOrd="0" presId="urn:microsoft.com/office/officeart/2005/8/layout/pList1"/>
    <dgm:cxn modelId="{E8131F6C-B35B-4CCF-8DCF-FE3CCD7E137A}" type="presOf" srcId="{67764E08-6813-4B9D-B30D-E68192839C21}" destId="{F58AAA24-F7F9-459C-9B0B-22C895905E0A}" srcOrd="0" destOrd="0" presId="urn:microsoft.com/office/officeart/2005/8/layout/pList1"/>
    <dgm:cxn modelId="{859F5851-495E-4A47-8D4A-D95E6D26E2C1}" srcId="{1EAA10A3-C32F-46B1-A12A-1299BBE80328}" destId="{17B64F44-E541-4459-BCCF-1DA830618287}" srcOrd="0" destOrd="0" parTransId="{A09BD9F9-96A5-4B0E-B32B-CC313DE2CC73}" sibTransId="{CF5152F9-10B3-4B82-A7CE-D6040B403CC3}"/>
    <dgm:cxn modelId="{B8AB457D-05F4-4D91-920C-2243C44DBE20}" type="presOf" srcId="{83ADEE6A-EE00-4FE2-B555-F6C70F4483FD}" destId="{85F77BDB-6A85-4BC9-9620-B753A8A926E1}" srcOrd="0" destOrd="0" presId="urn:microsoft.com/office/officeart/2005/8/layout/pList1"/>
    <dgm:cxn modelId="{5CEFA6A0-C22A-4D0E-9D8B-75A365F9C6DA}" type="presOf" srcId="{26DFF568-E3A1-4BBF-B190-9B252DE12515}" destId="{12303435-1408-4CD0-B716-BA0E75033D5A}" srcOrd="0" destOrd="0" presId="urn:microsoft.com/office/officeart/2005/8/layout/pList1"/>
    <dgm:cxn modelId="{FF252AA2-D854-489D-8A5D-B526920A415A}" type="presOf" srcId="{62818528-E40D-40E8-8882-689EFC9C5281}" destId="{B619AF3A-462D-4728-B4F5-3929C284CA1F}" srcOrd="0" destOrd="0" presId="urn:microsoft.com/office/officeart/2005/8/layout/pList1"/>
    <dgm:cxn modelId="{5C1A26B2-1486-4A03-8339-50DE8AEB338D}" srcId="{1EAA10A3-C32F-46B1-A12A-1299BBE80328}" destId="{83ADEE6A-EE00-4FE2-B555-F6C70F4483FD}" srcOrd="3" destOrd="0" parTransId="{DBFC1406-C363-4F8F-A32D-677F4697CCE5}" sibTransId="{672BE6BE-550B-4EB5-B4D2-51CBE5C23259}"/>
    <dgm:cxn modelId="{63C557B8-E779-42E9-A1BC-80F3A8F49C42}" srcId="{1EAA10A3-C32F-46B1-A12A-1299BBE80328}" destId="{67764E08-6813-4B9D-B30D-E68192839C21}" srcOrd="2" destOrd="0" parTransId="{1ED0C59C-3F34-4320-8AA3-9A223C756B71}" sibTransId="{9328E25C-07FF-4777-8410-AC07611DD197}"/>
    <dgm:cxn modelId="{E73CBBCC-8A91-487A-90E6-0F36A731BB58}" srcId="{1EAA10A3-C32F-46B1-A12A-1299BBE80328}" destId="{62818528-E40D-40E8-8882-689EFC9C5281}" srcOrd="1" destOrd="0" parTransId="{FBBD7EF0-1F10-493E-AF8F-D8E0E77B6C54}" sibTransId="{26DFF568-E3A1-4BBF-B190-9B252DE12515}"/>
    <dgm:cxn modelId="{B4C9E6D0-07C7-42D0-97F9-18D49E3C1640}" type="presOf" srcId="{17B64F44-E541-4459-BCCF-1DA830618287}" destId="{640E0DC7-0BC6-43A6-A846-F2F801F4C503}" srcOrd="0" destOrd="0" presId="urn:microsoft.com/office/officeart/2005/8/layout/pList1"/>
    <dgm:cxn modelId="{3442FBFD-2B49-4F84-BE61-50CFD19909B9}" type="presOf" srcId="{9328E25C-07FF-4777-8410-AC07611DD197}" destId="{D9A4717C-B95B-43A9-9BFE-AD363A862C27}" srcOrd="0" destOrd="0" presId="urn:microsoft.com/office/officeart/2005/8/layout/pList1"/>
    <dgm:cxn modelId="{1564CDF7-D495-40EF-966D-CEC1D73FC0A9}" type="presParOf" srcId="{F3C1321A-7F54-4665-AEFB-48A327B34951}" destId="{1E84CF64-8F54-4275-B6D1-FC01DF1F2E9C}" srcOrd="0" destOrd="0" presId="urn:microsoft.com/office/officeart/2005/8/layout/pList1"/>
    <dgm:cxn modelId="{F114BDC8-69BB-437E-B95D-A2E4EBE2AD9E}" type="presParOf" srcId="{1E84CF64-8F54-4275-B6D1-FC01DF1F2E9C}" destId="{DD73D2E2-2CC2-47ED-A098-6632ABC0A2EB}" srcOrd="0" destOrd="0" presId="urn:microsoft.com/office/officeart/2005/8/layout/pList1"/>
    <dgm:cxn modelId="{0B8CE3FB-F7A5-49C9-BD97-C32614C9870B}" type="presParOf" srcId="{1E84CF64-8F54-4275-B6D1-FC01DF1F2E9C}" destId="{640E0DC7-0BC6-43A6-A846-F2F801F4C503}" srcOrd="1" destOrd="0" presId="urn:microsoft.com/office/officeart/2005/8/layout/pList1"/>
    <dgm:cxn modelId="{339E6662-4CE6-4F1C-A180-16A4B41FAEB1}" type="presParOf" srcId="{F3C1321A-7F54-4665-AEFB-48A327B34951}" destId="{087E6470-FA21-45EB-B55C-5BD3FB19AB6B}" srcOrd="1" destOrd="0" presId="urn:microsoft.com/office/officeart/2005/8/layout/pList1"/>
    <dgm:cxn modelId="{5812EAF4-0751-46D6-9BE2-BA1CB22D49A8}" type="presParOf" srcId="{F3C1321A-7F54-4665-AEFB-48A327B34951}" destId="{CCFC8F06-96F6-44B2-AA18-9F3BF7CA1993}" srcOrd="2" destOrd="0" presId="urn:microsoft.com/office/officeart/2005/8/layout/pList1"/>
    <dgm:cxn modelId="{CB762F69-D53D-42A1-BFA0-500149EEC318}" type="presParOf" srcId="{CCFC8F06-96F6-44B2-AA18-9F3BF7CA1993}" destId="{6D0D7D7B-E43B-4595-8673-3B3AF31C1294}" srcOrd="0" destOrd="0" presId="urn:microsoft.com/office/officeart/2005/8/layout/pList1"/>
    <dgm:cxn modelId="{324C0759-F2D0-41FB-A603-EBF5529D0B82}" type="presParOf" srcId="{CCFC8F06-96F6-44B2-AA18-9F3BF7CA1993}" destId="{B619AF3A-462D-4728-B4F5-3929C284CA1F}" srcOrd="1" destOrd="0" presId="urn:microsoft.com/office/officeart/2005/8/layout/pList1"/>
    <dgm:cxn modelId="{21817C9E-4FDC-49FB-A45B-B78039ED6238}" type="presParOf" srcId="{F3C1321A-7F54-4665-AEFB-48A327B34951}" destId="{12303435-1408-4CD0-B716-BA0E75033D5A}" srcOrd="3" destOrd="0" presId="urn:microsoft.com/office/officeart/2005/8/layout/pList1"/>
    <dgm:cxn modelId="{4A48B6ED-4F5F-41EB-A983-6DA5DB1695FE}" type="presParOf" srcId="{F3C1321A-7F54-4665-AEFB-48A327B34951}" destId="{3C3E7777-0D0B-4FBC-8AB7-38488243DF13}" srcOrd="4" destOrd="0" presId="urn:microsoft.com/office/officeart/2005/8/layout/pList1"/>
    <dgm:cxn modelId="{3A704B2F-578B-4105-B336-16AB00FCAAA8}" type="presParOf" srcId="{3C3E7777-0D0B-4FBC-8AB7-38488243DF13}" destId="{7B16414D-44AF-424D-8CB2-1C3E67A81F1A}" srcOrd="0" destOrd="0" presId="urn:microsoft.com/office/officeart/2005/8/layout/pList1"/>
    <dgm:cxn modelId="{EC533A99-B5D2-480C-B59F-0D068757C1C8}" type="presParOf" srcId="{3C3E7777-0D0B-4FBC-8AB7-38488243DF13}" destId="{F58AAA24-F7F9-459C-9B0B-22C895905E0A}" srcOrd="1" destOrd="0" presId="urn:microsoft.com/office/officeart/2005/8/layout/pList1"/>
    <dgm:cxn modelId="{1F9D441D-3A82-46D3-9678-3618343430F4}" type="presParOf" srcId="{F3C1321A-7F54-4665-AEFB-48A327B34951}" destId="{D9A4717C-B95B-43A9-9BFE-AD363A862C27}" srcOrd="5" destOrd="0" presId="urn:microsoft.com/office/officeart/2005/8/layout/pList1"/>
    <dgm:cxn modelId="{F05B44FA-6610-48A7-8821-6CEADD8DF833}" type="presParOf" srcId="{F3C1321A-7F54-4665-AEFB-48A327B34951}" destId="{F320F012-D0A5-499A-9FE2-DFAEAD3BEC08}" srcOrd="6" destOrd="0" presId="urn:microsoft.com/office/officeart/2005/8/layout/pList1"/>
    <dgm:cxn modelId="{4B572B20-575C-477F-95B2-C181BEC28168}" type="presParOf" srcId="{F320F012-D0A5-499A-9FE2-DFAEAD3BEC08}" destId="{736CA60F-AD03-4ABE-9FF7-A23A895D7273}" srcOrd="0" destOrd="0" presId="urn:microsoft.com/office/officeart/2005/8/layout/pList1"/>
    <dgm:cxn modelId="{0B4551B0-CD2A-42B5-96E9-5DBA66C66C9E}" type="presParOf" srcId="{F320F012-D0A5-499A-9FE2-DFAEAD3BEC08}" destId="{85F77BDB-6A85-4BC9-9620-B753A8A926E1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B946A4-B9C7-4E19-96D4-5BCEACDA56E1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3E81D0C5-2BB2-4DB6-8D15-8852663F6A56}">
      <dgm:prSet phldrT="[Text]" custT="1"/>
      <dgm:spPr>
        <a:solidFill>
          <a:srgbClr val="384049"/>
        </a:solidFill>
      </dgm:spPr>
      <dgm:t>
        <a:bodyPr/>
        <a:lstStyle/>
        <a:p>
          <a:r>
            <a:rPr lang="en-GB" sz="3600"/>
            <a:t>Malicious</a:t>
          </a:r>
        </a:p>
        <a:p>
          <a:endParaRPr lang="en-GB" sz="3600" dirty="0"/>
        </a:p>
      </dgm:t>
    </dgm:pt>
    <dgm:pt modelId="{45E58035-67EC-460E-9643-011BBF85FA28}" type="parTrans" cxnId="{18193790-8157-4890-BABA-A31863D244C4}">
      <dgm:prSet/>
      <dgm:spPr/>
      <dgm:t>
        <a:bodyPr/>
        <a:lstStyle/>
        <a:p>
          <a:endParaRPr lang="en-GB" sz="3600"/>
        </a:p>
      </dgm:t>
    </dgm:pt>
    <dgm:pt modelId="{DB720A1C-C876-46C1-863A-3DDF5CC71674}" type="sibTrans" cxnId="{18193790-8157-4890-BABA-A31863D244C4}">
      <dgm:prSet/>
      <dgm:spPr/>
      <dgm:t>
        <a:bodyPr/>
        <a:lstStyle/>
        <a:p>
          <a:endParaRPr lang="en-GB" sz="3600"/>
        </a:p>
      </dgm:t>
    </dgm:pt>
    <dgm:pt modelId="{135EAA43-86FB-4CE8-9905-5F84D9A80870}">
      <dgm:prSet phldrT="[Text]" custT="1"/>
      <dgm:spPr>
        <a:solidFill>
          <a:srgbClr val="384049"/>
        </a:solidFill>
      </dgm:spPr>
      <dgm:t>
        <a:bodyPr/>
        <a:lstStyle/>
        <a:p>
          <a:r>
            <a:rPr lang="en-GB" sz="3600"/>
            <a:t>Accidental</a:t>
          </a:r>
        </a:p>
        <a:p>
          <a:r>
            <a:rPr lang="en-GB" sz="3600"/>
            <a:t> </a:t>
          </a:r>
          <a:endParaRPr lang="en-GB" sz="3600" dirty="0"/>
        </a:p>
      </dgm:t>
    </dgm:pt>
    <dgm:pt modelId="{6626E284-7374-46A1-9651-A7F5D8399A0D}" type="parTrans" cxnId="{EF208E77-E3F0-405D-8621-B15D8EFA3808}">
      <dgm:prSet/>
      <dgm:spPr/>
      <dgm:t>
        <a:bodyPr/>
        <a:lstStyle/>
        <a:p>
          <a:endParaRPr lang="en-GB" sz="3600"/>
        </a:p>
      </dgm:t>
    </dgm:pt>
    <dgm:pt modelId="{3C3296C0-92E4-4820-88CE-0E8F56A70524}" type="sibTrans" cxnId="{EF208E77-E3F0-405D-8621-B15D8EFA3808}">
      <dgm:prSet/>
      <dgm:spPr/>
      <dgm:t>
        <a:bodyPr/>
        <a:lstStyle/>
        <a:p>
          <a:endParaRPr lang="en-GB" sz="3600"/>
        </a:p>
      </dgm:t>
    </dgm:pt>
    <dgm:pt modelId="{31F33796-6AFB-4CC6-8B4E-A575B8F2AF27}">
      <dgm:prSet phldrT="[Text]" custT="1"/>
      <dgm:spPr/>
      <dgm:t>
        <a:bodyPr/>
        <a:lstStyle/>
        <a:p>
          <a:r>
            <a:rPr lang="en-GB" sz="4800"/>
            <a:t>Data misuse</a:t>
          </a:r>
          <a:endParaRPr lang="en-GB" sz="4800" dirty="0"/>
        </a:p>
      </dgm:t>
    </dgm:pt>
    <dgm:pt modelId="{801C55AC-CD0D-4BC0-B643-13F5A6697CF9}" type="sibTrans" cxnId="{DDA663D5-2704-4556-B2EE-167A4D720A3E}">
      <dgm:prSet/>
      <dgm:spPr/>
      <dgm:t>
        <a:bodyPr/>
        <a:lstStyle/>
        <a:p>
          <a:endParaRPr lang="en-GB" sz="3600"/>
        </a:p>
      </dgm:t>
    </dgm:pt>
    <dgm:pt modelId="{A043E41D-6AEC-48C1-923C-F9642AFC6093}" type="parTrans" cxnId="{DDA663D5-2704-4556-B2EE-167A4D720A3E}">
      <dgm:prSet/>
      <dgm:spPr/>
      <dgm:t>
        <a:bodyPr/>
        <a:lstStyle/>
        <a:p>
          <a:endParaRPr lang="en-GB" sz="3600"/>
        </a:p>
      </dgm:t>
    </dgm:pt>
    <dgm:pt modelId="{BE390081-125C-44B3-BCE3-860BEEABA4E0}" type="pres">
      <dgm:prSet presAssocID="{5EB946A4-B9C7-4E19-96D4-5BCEACDA56E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515B8BD-843F-40AD-AE82-C4F93CED521D}" type="pres">
      <dgm:prSet presAssocID="{31F33796-6AFB-4CC6-8B4E-A575B8F2AF27}" presName="vertOne" presStyleCnt="0"/>
      <dgm:spPr/>
    </dgm:pt>
    <dgm:pt modelId="{07F3F4BE-8805-4CB6-B888-AC67C7A630C6}" type="pres">
      <dgm:prSet presAssocID="{31F33796-6AFB-4CC6-8B4E-A575B8F2AF27}" presName="txOne" presStyleLbl="node0" presStyleIdx="0" presStyleCnt="1" custLinFactNeighborX="-37" custLinFactNeighborY="-6036">
        <dgm:presLayoutVars>
          <dgm:chPref val="3"/>
        </dgm:presLayoutVars>
      </dgm:prSet>
      <dgm:spPr/>
    </dgm:pt>
    <dgm:pt modelId="{F4731C9F-A622-4654-803E-37B32B0EA241}" type="pres">
      <dgm:prSet presAssocID="{31F33796-6AFB-4CC6-8B4E-A575B8F2AF27}" presName="parTransOne" presStyleCnt="0"/>
      <dgm:spPr/>
    </dgm:pt>
    <dgm:pt modelId="{43C7E4C8-528D-45AA-BD4C-0AA42C953B2B}" type="pres">
      <dgm:prSet presAssocID="{31F33796-6AFB-4CC6-8B4E-A575B8F2AF27}" presName="horzOne" presStyleCnt="0"/>
      <dgm:spPr/>
    </dgm:pt>
    <dgm:pt modelId="{E706748D-6CD8-4877-BECF-131AE1759AC3}" type="pres">
      <dgm:prSet presAssocID="{3E81D0C5-2BB2-4DB6-8D15-8852663F6A56}" presName="vertTwo" presStyleCnt="0"/>
      <dgm:spPr/>
    </dgm:pt>
    <dgm:pt modelId="{3CF54702-A57A-4403-A8C5-76C91C1EAB77}" type="pres">
      <dgm:prSet presAssocID="{3E81D0C5-2BB2-4DB6-8D15-8852663F6A56}" presName="txTwo" presStyleLbl="node2" presStyleIdx="0" presStyleCnt="2">
        <dgm:presLayoutVars>
          <dgm:chPref val="3"/>
        </dgm:presLayoutVars>
      </dgm:prSet>
      <dgm:spPr/>
    </dgm:pt>
    <dgm:pt modelId="{FE234ABD-AB34-4A57-9ABB-5380222BEE6C}" type="pres">
      <dgm:prSet presAssocID="{3E81D0C5-2BB2-4DB6-8D15-8852663F6A56}" presName="horzTwo" presStyleCnt="0"/>
      <dgm:spPr/>
    </dgm:pt>
    <dgm:pt modelId="{1B66D079-EB73-4329-B159-94ED4CA31DCA}" type="pres">
      <dgm:prSet presAssocID="{DB720A1C-C876-46C1-863A-3DDF5CC71674}" presName="sibSpaceTwo" presStyleCnt="0"/>
      <dgm:spPr/>
    </dgm:pt>
    <dgm:pt modelId="{CBDE698A-1B8D-49FF-A57C-07016822CD49}" type="pres">
      <dgm:prSet presAssocID="{135EAA43-86FB-4CE8-9905-5F84D9A80870}" presName="vertTwo" presStyleCnt="0"/>
      <dgm:spPr/>
    </dgm:pt>
    <dgm:pt modelId="{724343F6-2360-4297-984C-42669EAE2E5F}" type="pres">
      <dgm:prSet presAssocID="{135EAA43-86FB-4CE8-9905-5F84D9A80870}" presName="txTwo" presStyleLbl="node2" presStyleIdx="1" presStyleCnt="2">
        <dgm:presLayoutVars>
          <dgm:chPref val="3"/>
        </dgm:presLayoutVars>
      </dgm:prSet>
      <dgm:spPr/>
    </dgm:pt>
    <dgm:pt modelId="{42C7A65B-A8CC-4A22-B8A8-61D3713ACE7B}" type="pres">
      <dgm:prSet presAssocID="{135EAA43-86FB-4CE8-9905-5F84D9A80870}" presName="horzTwo" presStyleCnt="0"/>
      <dgm:spPr/>
    </dgm:pt>
  </dgm:ptLst>
  <dgm:cxnLst>
    <dgm:cxn modelId="{8A332330-EBF6-470F-B1B0-E64AC15B84D8}" type="presOf" srcId="{135EAA43-86FB-4CE8-9905-5F84D9A80870}" destId="{724343F6-2360-4297-984C-42669EAE2E5F}" srcOrd="0" destOrd="0" presId="urn:microsoft.com/office/officeart/2005/8/layout/hierarchy4"/>
    <dgm:cxn modelId="{2F4D2E35-D13F-4C35-8CBD-EF9D3C245995}" type="presOf" srcId="{5EB946A4-B9C7-4E19-96D4-5BCEACDA56E1}" destId="{BE390081-125C-44B3-BCE3-860BEEABA4E0}" srcOrd="0" destOrd="0" presId="urn:microsoft.com/office/officeart/2005/8/layout/hierarchy4"/>
    <dgm:cxn modelId="{C8C49F69-B442-43F9-BE31-2258694465C6}" type="presOf" srcId="{31F33796-6AFB-4CC6-8B4E-A575B8F2AF27}" destId="{07F3F4BE-8805-4CB6-B888-AC67C7A630C6}" srcOrd="0" destOrd="0" presId="urn:microsoft.com/office/officeart/2005/8/layout/hierarchy4"/>
    <dgm:cxn modelId="{EF208E77-E3F0-405D-8621-B15D8EFA3808}" srcId="{31F33796-6AFB-4CC6-8B4E-A575B8F2AF27}" destId="{135EAA43-86FB-4CE8-9905-5F84D9A80870}" srcOrd="1" destOrd="0" parTransId="{6626E284-7374-46A1-9651-A7F5D8399A0D}" sibTransId="{3C3296C0-92E4-4820-88CE-0E8F56A70524}"/>
    <dgm:cxn modelId="{18193790-8157-4890-BABA-A31863D244C4}" srcId="{31F33796-6AFB-4CC6-8B4E-A575B8F2AF27}" destId="{3E81D0C5-2BB2-4DB6-8D15-8852663F6A56}" srcOrd="0" destOrd="0" parTransId="{45E58035-67EC-460E-9643-011BBF85FA28}" sibTransId="{DB720A1C-C876-46C1-863A-3DDF5CC71674}"/>
    <dgm:cxn modelId="{D37E9FA4-6A79-44BF-AB4A-CD29CFE41C8B}" type="presOf" srcId="{3E81D0C5-2BB2-4DB6-8D15-8852663F6A56}" destId="{3CF54702-A57A-4403-A8C5-76C91C1EAB77}" srcOrd="0" destOrd="0" presId="urn:microsoft.com/office/officeart/2005/8/layout/hierarchy4"/>
    <dgm:cxn modelId="{DDA663D5-2704-4556-B2EE-167A4D720A3E}" srcId="{5EB946A4-B9C7-4E19-96D4-5BCEACDA56E1}" destId="{31F33796-6AFB-4CC6-8B4E-A575B8F2AF27}" srcOrd="0" destOrd="0" parTransId="{A043E41D-6AEC-48C1-923C-F9642AFC6093}" sibTransId="{801C55AC-CD0D-4BC0-B643-13F5A6697CF9}"/>
    <dgm:cxn modelId="{9312BF06-1083-4B75-AD61-CC8AFE5CFC84}" type="presParOf" srcId="{BE390081-125C-44B3-BCE3-860BEEABA4E0}" destId="{C515B8BD-843F-40AD-AE82-C4F93CED521D}" srcOrd="0" destOrd="0" presId="urn:microsoft.com/office/officeart/2005/8/layout/hierarchy4"/>
    <dgm:cxn modelId="{732FA029-3E20-474B-A193-AA6D329A1DFF}" type="presParOf" srcId="{C515B8BD-843F-40AD-AE82-C4F93CED521D}" destId="{07F3F4BE-8805-4CB6-B888-AC67C7A630C6}" srcOrd="0" destOrd="0" presId="urn:microsoft.com/office/officeart/2005/8/layout/hierarchy4"/>
    <dgm:cxn modelId="{8354AC6F-B49F-4536-AC3D-ED9939202C58}" type="presParOf" srcId="{C515B8BD-843F-40AD-AE82-C4F93CED521D}" destId="{F4731C9F-A622-4654-803E-37B32B0EA241}" srcOrd="1" destOrd="0" presId="urn:microsoft.com/office/officeart/2005/8/layout/hierarchy4"/>
    <dgm:cxn modelId="{AFBF5101-5B9E-499C-B32A-E95522AE79B6}" type="presParOf" srcId="{C515B8BD-843F-40AD-AE82-C4F93CED521D}" destId="{43C7E4C8-528D-45AA-BD4C-0AA42C953B2B}" srcOrd="2" destOrd="0" presId="urn:microsoft.com/office/officeart/2005/8/layout/hierarchy4"/>
    <dgm:cxn modelId="{C38A2F81-D42D-44E4-891C-956496BB08D1}" type="presParOf" srcId="{43C7E4C8-528D-45AA-BD4C-0AA42C953B2B}" destId="{E706748D-6CD8-4877-BECF-131AE1759AC3}" srcOrd="0" destOrd="0" presId="urn:microsoft.com/office/officeart/2005/8/layout/hierarchy4"/>
    <dgm:cxn modelId="{773911C8-8827-4A55-80CF-745DF0E721DA}" type="presParOf" srcId="{E706748D-6CD8-4877-BECF-131AE1759AC3}" destId="{3CF54702-A57A-4403-A8C5-76C91C1EAB77}" srcOrd="0" destOrd="0" presId="urn:microsoft.com/office/officeart/2005/8/layout/hierarchy4"/>
    <dgm:cxn modelId="{607E0094-8933-4D55-86D4-D13887EA7EB4}" type="presParOf" srcId="{E706748D-6CD8-4877-BECF-131AE1759AC3}" destId="{FE234ABD-AB34-4A57-9ABB-5380222BEE6C}" srcOrd="1" destOrd="0" presId="urn:microsoft.com/office/officeart/2005/8/layout/hierarchy4"/>
    <dgm:cxn modelId="{03AACDD7-6F09-4258-AEBA-A00F4F0CE9DE}" type="presParOf" srcId="{43C7E4C8-528D-45AA-BD4C-0AA42C953B2B}" destId="{1B66D079-EB73-4329-B159-94ED4CA31DCA}" srcOrd="1" destOrd="0" presId="urn:microsoft.com/office/officeart/2005/8/layout/hierarchy4"/>
    <dgm:cxn modelId="{5874F686-A7C0-4986-95F1-B48DA7AF55CA}" type="presParOf" srcId="{43C7E4C8-528D-45AA-BD4C-0AA42C953B2B}" destId="{CBDE698A-1B8D-49FF-A57C-07016822CD49}" srcOrd="2" destOrd="0" presId="urn:microsoft.com/office/officeart/2005/8/layout/hierarchy4"/>
    <dgm:cxn modelId="{821BE228-5638-4120-9AE3-B2F60DAEE771}" type="presParOf" srcId="{CBDE698A-1B8D-49FF-A57C-07016822CD49}" destId="{724343F6-2360-4297-984C-42669EAE2E5F}" srcOrd="0" destOrd="0" presId="urn:microsoft.com/office/officeart/2005/8/layout/hierarchy4"/>
    <dgm:cxn modelId="{0C856BA7-33A6-4676-A2F5-02E9778D35EE}" type="presParOf" srcId="{CBDE698A-1B8D-49FF-A57C-07016822CD49}" destId="{42C7A65B-A8CC-4A22-B8A8-61D3713ACE7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AA10A3-C32F-46B1-A12A-1299BBE80328}" type="doc">
      <dgm:prSet loTypeId="urn:microsoft.com/office/officeart/2005/8/layout/pList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7B64F44-E541-4459-BCCF-1DA830618287}">
      <dgm:prSet phldrT="[Text]" custT="1"/>
      <dgm:spPr/>
      <dgm:t>
        <a:bodyPr/>
        <a:lstStyle/>
        <a:p>
          <a:r>
            <a:rPr lang="en-GB" sz="2800" dirty="0"/>
            <a:t>Personal gain</a:t>
          </a:r>
        </a:p>
      </dgm:t>
    </dgm:pt>
    <dgm:pt modelId="{A09BD9F9-96A5-4B0E-B32B-CC313DE2CC73}" type="parTrans" cxnId="{859F5851-495E-4A47-8D4A-D95E6D26E2C1}">
      <dgm:prSet/>
      <dgm:spPr/>
      <dgm:t>
        <a:bodyPr/>
        <a:lstStyle/>
        <a:p>
          <a:endParaRPr lang="en-GB"/>
        </a:p>
      </dgm:t>
    </dgm:pt>
    <dgm:pt modelId="{CF5152F9-10B3-4B82-A7CE-D6040B403CC3}" type="sibTrans" cxnId="{859F5851-495E-4A47-8D4A-D95E6D26E2C1}">
      <dgm:prSet/>
      <dgm:spPr/>
      <dgm:t>
        <a:bodyPr/>
        <a:lstStyle/>
        <a:p>
          <a:endParaRPr lang="en-GB"/>
        </a:p>
      </dgm:t>
    </dgm:pt>
    <dgm:pt modelId="{62818528-E40D-40E8-8882-689EFC9C5281}">
      <dgm:prSet phldrT="[Text]" custT="1"/>
      <dgm:spPr/>
      <dgm:t>
        <a:bodyPr/>
        <a:lstStyle/>
        <a:p>
          <a:r>
            <a:rPr lang="en-GB" sz="2800" dirty="0"/>
            <a:t>Political gain</a:t>
          </a:r>
        </a:p>
      </dgm:t>
    </dgm:pt>
    <dgm:pt modelId="{FBBD7EF0-1F10-493E-AF8F-D8E0E77B6C54}" type="parTrans" cxnId="{E73CBBCC-8A91-487A-90E6-0F36A731BB58}">
      <dgm:prSet/>
      <dgm:spPr/>
      <dgm:t>
        <a:bodyPr/>
        <a:lstStyle/>
        <a:p>
          <a:endParaRPr lang="en-GB"/>
        </a:p>
      </dgm:t>
    </dgm:pt>
    <dgm:pt modelId="{26DFF568-E3A1-4BBF-B190-9B252DE12515}" type="sibTrans" cxnId="{E73CBBCC-8A91-487A-90E6-0F36A731BB58}">
      <dgm:prSet/>
      <dgm:spPr/>
      <dgm:t>
        <a:bodyPr/>
        <a:lstStyle/>
        <a:p>
          <a:endParaRPr lang="en-GB"/>
        </a:p>
      </dgm:t>
    </dgm:pt>
    <dgm:pt modelId="{67764E08-6813-4B9D-B30D-E68192839C21}">
      <dgm:prSet phldrT="[Text]" custT="1"/>
      <dgm:spPr/>
      <dgm:t>
        <a:bodyPr/>
        <a:lstStyle/>
        <a:p>
          <a:r>
            <a:rPr lang="en-GB" sz="2800" dirty="0"/>
            <a:t>Commercial gain</a:t>
          </a:r>
        </a:p>
      </dgm:t>
    </dgm:pt>
    <dgm:pt modelId="{1ED0C59C-3F34-4320-8AA3-9A223C756B71}" type="parTrans" cxnId="{63C557B8-E779-42E9-A1BC-80F3A8F49C42}">
      <dgm:prSet/>
      <dgm:spPr/>
      <dgm:t>
        <a:bodyPr/>
        <a:lstStyle/>
        <a:p>
          <a:endParaRPr lang="en-GB"/>
        </a:p>
      </dgm:t>
    </dgm:pt>
    <dgm:pt modelId="{9328E25C-07FF-4777-8410-AC07611DD197}" type="sibTrans" cxnId="{63C557B8-E779-42E9-A1BC-80F3A8F49C42}">
      <dgm:prSet/>
      <dgm:spPr/>
      <dgm:t>
        <a:bodyPr/>
        <a:lstStyle/>
        <a:p>
          <a:endParaRPr lang="en-GB"/>
        </a:p>
      </dgm:t>
    </dgm:pt>
    <dgm:pt modelId="{F3C1321A-7F54-4665-AEFB-48A327B34951}" type="pres">
      <dgm:prSet presAssocID="{1EAA10A3-C32F-46B1-A12A-1299BBE80328}" presName="Name0" presStyleCnt="0">
        <dgm:presLayoutVars>
          <dgm:dir/>
          <dgm:resizeHandles val="exact"/>
        </dgm:presLayoutVars>
      </dgm:prSet>
      <dgm:spPr/>
    </dgm:pt>
    <dgm:pt modelId="{1E84CF64-8F54-4275-B6D1-FC01DF1F2E9C}" type="pres">
      <dgm:prSet presAssocID="{17B64F44-E541-4459-BCCF-1DA830618287}" presName="compNode" presStyleCnt="0"/>
      <dgm:spPr/>
    </dgm:pt>
    <dgm:pt modelId="{DD73D2E2-2CC2-47ED-A098-6632ABC0A2EB}" type="pres">
      <dgm:prSet presAssocID="{17B64F44-E541-4459-BCCF-1DA830618287}" presName="pictRect" presStyleLbl="node1" presStyleIdx="0" presStyleCnt="3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le of American dollar banknotes"/>
        </a:ext>
      </dgm:extLst>
    </dgm:pt>
    <dgm:pt modelId="{640E0DC7-0BC6-43A6-A846-F2F801F4C503}" type="pres">
      <dgm:prSet presAssocID="{17B64F44-E541-4459-BCCF-1DA830618287}" presName="textRect" presStyleLbl="revTx" presStyleIdx="0" presStyleCnt="3">
        <dgm:presLayoutVars>
          <dgm:bulletEnabled val="1"/>
        </dgm:presLayoutVars>
      </dgm:prSet>
      <dgm:spPr/>
    </dgm:pt>
    <dgm:pt modelId="{087E6470-FA21-45EB-B55C-5BD3FB19AB6B}" type="pres">
      <dgm:prSet presAssocID="{CF5152F9-10B3-4B82-A7CE-D6040B403CC3}" presName="sibTrans" presStyleLbl="sibTrans2D1" presStyleIdx="0" presStyleCnt="0"/>
      <dgm:spPr/>
    </dgm:pt>
    <dgm:pt modelId="{CCFC8F06-96F6-44B2-AA18-9F3BF7CA1993}" type="pres">
      <dgm:prSet presAssocID="{62818528-E40D-40E8-8882-689EFC9C5281}" presName="compNode" presStyleCnt="0"/>
      <dgm:spPr/>
    </dgm:pt>
    <dgm:pt modelId="{6D0D7D7B-E43B-4595-8673-3B3AF31C1294}" type="pres">
      <dgm:prSet presAssocID="{62818528-E40D-40E8-8882-689EFC9C5281}" presName="pictRect" presStyleLbl="node1" presStyleIdx="1" presStyleCnt="3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n celebrating in the crowd"/>
        </a:ext>
      </dgm:extLst>
    </dgm:pt>
    <dgm:pt modelId="{B619AF3A-462D-4728-B4F5-3929C284CA1F}" type="pres">
      <dgm:prSet presAssocID="{62818528-E40D-40E8-8882-689EFC9C5281}" presName="textRect" presStyleLbl="revTx" presStyleIdx="1" presStyleCnt="3">
        <dgm:presLayoutVars>
          <dgm:bulletEnabled val="1"/>
        </dgm:presLayoutVars>
      </dgm:prSet>
      <dgm:spPr/>
    </dgm:pt>
    <dgm:pt modelId="{12303435-1408-4CD0-B716-BA0E75033D5A}" type="pres">
      <dgm:prSet presAssocID="{26DFF568-E3A1-4BBF-B190-9B252DE12515}" presName="sibTrans" presStyleLbl="sibTrans2D1" presStyleIdx="0" presStyleCnt="0"/>
      <dgm:spPr/>
    </dgm:pt>
    <dgm:pt modelId="{3C3E7777-0D0B-4FBC-8AB7-38488243DF13}" type="pres">
      <dgm:prSet presAssocID="{67764E08-6813-4B9D-B30D-E68192839C21}" presName="compNode" presStyleCnt="0"/>
      <dgm:spPr/>
    </dgm:pt>
    <dgm:pt modelId="{7B16414D-44AF-424D-8CB2-1C3E67A81F1A}" type="pres">
      <dgm:prSet presAssocID="{67764E08-6813-4B9D-B30D-E68192839C21}" presName="pictRect" presStyleLbl="node1" presStyleIdx="2" presStyleCnt="3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w angle view of modern skyscrapers rising straight up against a dramatic sky"/>
        </a:ext>
      </dgm:extLst>
    </dgm:pt>
    <dgm:pt modelId="{F58AAA24-F7F9-459C-9B0B-22C895905E0A}" type="pres">
      <dgm:prSet presAssocID="{67764E08-6813-4B9D-B30D-E68192839C21}" presName="textRect" presStyleLbl="revTx" presStyleIdx="2" presStyleCnt="3">
        <dgm:presLayoutVars>
          <dgm:bulletEnabled val="1"/>
        </dgm:presLayoutVars>
      </dgm:prSet>
      <dgm:spPr/>
    </dgm:pt>
  </dgm:ptLst>
  <dgm:cxnLst>
    <dgm:cxn modelId="{C074E606-050B-4933-A270-056B8A8C1D9A}" type="presOf" srcId="{CF5152F9-10B3-4B82-A7CE-D6040B403CC3}" destId="{087E6470-FA21-45EB-B55C-5BD3FB19AB6B}" srcOrd="0" destOrd="0" presId="urn:microsoft.com/office/officeart/2005/8/layout/pList1"/>
    <dgm:cxn modelId="{95729248-BCBB-44E0-9EB6-8A0F17DA5AA6}" type="presOf" srcId="{1EAA10A3-C32F-46B1-A12A-1299BBE80328}" destId="{F3C1321A-7F54-4665-AEFB-48A327B34951}" srcOrd="0" destOrd="0" presId="urn:microsoft.com/office/officeart/2005/8/layout/pList1"/>
    <dgm:cxn modelId="{E8131F6C-B35B-4CCF-8DCF-FE3CCD7E137A}" type="presOf" srcId="{67764E08-6813-4B9D-B30D-E68192839C21}" destId="{F58AAA24-F7F9-459C-9B0B-22C895905E0A}" srcOrd="0" destOrd="0" presId="urn:microsoft.com/office/officeart/2005/8/layout/pList1"/>
    <dgm:cxn modelId="{859F5851-495E-4A47-8D4A-D95E6D26E2C1}" srcId="{1EAA10A3-C32F-46B1-A12A-1299BBE80328}" destId="{17B64F44-E541-4459-BCCF-1DA830618287}" srcOrd="0" destOrd="0" parTransId="{A09BD9F9-96A5-4B0E-B32B-CC313DE2CC73}" sibTransId="{CF5152F9-10B3-4B82-A7CE-D6040B403CC3}"/>
    <dgm:cxn modelId="{5CEFA6A0-C22A-4D0E-9D8B-75A365F9C6DA}" type="presOf" srcId="{26DFF568-E3A1-4BBF-B190-9B252DE12515}" destId="{12303435-1408-4CD0-B716-BA0E75033D5A}" srcOrd="0" destOrd="0" presId="urn:microsoft.com/office/officeart/2005/8/layout/pList1"/>
    <dgm:cxn modelId="{FF252AA2-D854-489D-8A5D-B526920A415A}" type="presOf" srcId="{62818528-E40D-40E8-8882-689EFC9C5281}" destId="{B619AF3A-462D-4728-B4F5-3929C284CA1F}" srcOrd="0" destOrd="0" presId="urn:microsoft.com/office/officeart/2005/8/layout/pList1"/>
    <dgm:cxn modelId="{63C557B8-E779-42E9-A1BC-80F3A8F49C42}" srcId="{1EAA10A3-C32F-46B1-A12A-1299BBE80328}" destId="{67764E08-6813-4B9D-B30D-E68192839C21}" srcOrd="2" destOrd="0" parTransId="{1ED0C59C-3F34-4320-8AA3-9A223C756B71}" sibTransId="{9328E25C-07FF-4777-8410-AC07611DD197}"/>
    <dgm:cxn modelId="{E73CBBCC-8A91-487A-90E6-0F36A731BB58}" srcId="{1EAA10A3-C32F-46B1-A12A-1299BBE80328}" destId="{62818528-E40D-40E8-8882-689EFC9C5281}" srcOrd="1" destOrd="0" parTransId="{FBBD7EF0-1F10-493E-AF8F-D8E0E77B6C54}" sibTransId="{26DFF568-E3A1-4BBF-B190-9B252DE12515}"/>
    <dgm:cxn modelId="{B4C9E6D0-07C7-42D0-97F9-18D49E3C1640}" type="presOf" srcId="{17B64F44-E541-4459-BCCF-1DA830618287}" destId="{640E0DC7-0BC6-43A6-A846-F2F801F4C503}" srcOrd="0" destOrd="0" presId="urn:microsoft.com/office/officeart/2005/8/layout/pList1"/>
    <dgm:cxn modelId="{1564CDF7-D495-40EF-966D-CEC1D73FC0A9}" type="presParOf" srcId="{F3C1321A-7F54-4665-AEFB-48A327B34951}" destId="{1E84CF64-8F54-4275-B6D1-FC01DF1F2E9C}" srcOrd="0" destOrd="0" presId="urn:microsoft.com/office/officeart/2005/8/layout/pList1"/>
    <dgm:cxn modelId="{F114BDC8-69BB-437E-B95D-A2E4EBE2AD9E}" type="presParOf" srcId="{1E84CF64-8F54-4275-B6D1-FC01DF1F2E9C}" destId="{DD73D2E2-2CC2-47ED-A098-6632ABC0A2EB}" srcOrd="0" destOrd="0" presId="urn:microsoft.com/office/officeart/2005/8/layout/pList1"/>
    <dgm:cxn modelId="{0B8CE3FB-F7A5-49C9-BD97-C32614C9870B}" type="presParOf" srcId="{1E84CF64-8F54-4275-B6D1-FC01DF1F2E9C}" destId="{640E0DC7-0BC6-43A6-A846-F2F801F4C503}" srcOrd="1" destOrd="0" presId="urn:microsoft.com/office/officeart/2005/8/layout/pList1"/>
    <dgm:cxn modelId="{339E6662-4CE6-4F1C-A180-16A4B41FAEB1}" type="presParOf" srcId="{F3C1321A-7F54-4665-AEFB-48A327B34951}" destId="{087E6470-FA21-45EB-B55C-5BD3FB19AB6B}" srcOrd="1" destOrd="0" presId="urn:microsoft.com/office/officeart/2005/8/layout/pList1"/>
    <dgm:cxn modelId="{5812EAF4-0751-46D6-9BE2-BA1CB22D49A8}" type="presParOf" srcId="{F3C1321A-7F54-4665-AEFB-48A327B34951}" destId="{CCFC8F06-96F6-44B2-AA18-9F3BF7CA1993}" srcOrd="2" destOrd="0" presId="urn:microsoft.com/office/officeart/2005/8/layout/pList1"/>
    <dgm:cxn modelId="{CB762F69-D53D-42A1-BFA0-500149EEC318}" type="presParOf" srcId="{CCFC8F06-96F6-44B2-AA18-9F3BF7CA1993}" destId="{6D0D7D7B-E43B-4595-8673-3B3AF31C1294}" srcOrd="0" destOrd="0" presId="urn:microsoft.com/office/officeart/2005/8/layout/pList1"/>
    <dgm:cxn modelId="{324C0759-F2D0-41FB-A603-EBF5529D0B82}" type="presParOf" srcId="{CCFC8F06-96F6-44B2-AA18-9F3BF7CA1993}" destId="{B619AF3A-462D-4728-B4F5-3929C284CA1F}" srcOrd="1" destOrd="0" presId="urn:microsoft.com/office/officeart/2005/8/layout/pList1"/>
    <dgm:cxn modelId="{21817C9E-4FDC-49FB-A45B-B78039ED6238}" type="presParOf" srcId="{F3C1321A-7F54-4665-AEFB-48A327B34951}" destId="{12303435-1408-4CD0-B716-BA0E75033D5A}" srcOrd="3" destOrd="0" presId="urn:microsoft.com/office/officeart/2005/8/layout/pList1"/>
    <dgm:cxn modelId="{4A48B6ED-4F5F-41EB-A983-6DA5DB1695FE}" type="presParOf" srcId="{F3C1321A-7F54-4665-AEFB-48A327B34951}" destId="{3C3E7777-0D0B-4FBC-8AB7-38488243DF13}" srcOrd="4" destOrd="0" presId="urn:microsoft.com/office/officeart/2005/8/layout/pList1"/>
    <dgm:cxn modelId="{3A704B2F-578B-4105-B336-16AB00FCAAA8}" type="presParOf" srcId="{3C3E7777-0D0B-4FBC-8AB7-38488243DF13}" destId="{7B16414D-44AF-424D-8CB2-1C3E67A81F1A}" srcOrd="0" destOrd="0" presId="urn:microsoft.com/office/officeart/2005/8/layout/pList1"/>
    <dgm:cxn modelId="{EC533A99-B5D2-480C-B59F-0D068757C1C8}" type="presParOf" srcId="{3C3E7777-0D0B-4FBC-8AB7-38488243DF13}" destId="{F58AAA24-F7F9-459C-9B0B-22C895905E0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3D2E2-2CC2-47ED-A098-6632ABC0A2EB}">
      <dsp:nvSpPr>
        <dsp:cNvPr id="0" name=""/>
        <dsp:cNvSpPr/>
      </dsp:nvSpPr>
      <dsp:spPr>
        <a:xfrm>
          <a:off x="5628" y="674767"/>
          <a:ext cx="2678309" cy="1845355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0E0DC7-0BC6-43A6-A846-F2F801F4C503}">
      <dsp:nvSpPr>
        <dsp:cNvPr id="0" name=""/>
        <dsp:cNvSpPr/>
      </dsp:nvSpPr>
      <dsp:spPr>
        <a:xfrm>
          <a:off x="5628" y="2520122"/>
          <a:ext cx="2678309" cy="993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Bank employee </a:t>
          </a:r>
          <a:r>
            <a:rPr lang="en-GB" sz="2000" b="1" kern="1200" dirty="0"/>
            <a:t>looking at a friend’s account </a:t>
          </a:r>
          <a:r>
            <a:rPr lang="en-GB" sz="2000" kern="1200" dirty="0"/>
            <a:t>balance </a:t>
          </a:r>
        </a:p>
      </dsp:txBody>
      <dsp:txXfrm>
        <a:off x="5628" y="2520122"/>
        <a:ext cx="2678309" cy="993652"/>
      </dsp:txXfrm>
    </dsp:sp>
    <dsp:sp modelId="{6D0D7D7B-E43B-4595-8673-3B3AF31C1294}">
      <dsp:nvSpPr>
        <dsp:cNvPr id="0" name=""/>
        <dsp:cNvSpPr/>
      </dsp:nvSpPr>
      <dsp:spPr>
        <a:xfrm>
          <a:off x="2951880" y="674767"/>
          <a:ext cx="2678309" cy="1845355"/>
        </a:xfrm>
        <a:prstGeom prst="round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9AF3A-462D-4728-B4F5-3929C284CA1F}">
      <dsp:nvSpPr>
        <dsp:cNvPr id="0" name=""/>
        <dsp:cNvSpPr/>
      </dsp:nvSpPr>
      <dsp:spPr>
        <a:xfrm>
          <a:off x="2951880" y="2520122"/>
          <a:ext cx="2678309" cy="993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Company </a:t>
          </a:r>
          <a:r>
            <a:rPr lang="en-GB" sz="2000" b="1" kern="1200" dirty="0"/>
            <a:t>sells personal details </a:t>
          </a:r>
          <a:r>
            <a:rPr lang="en-GB" sz="2000" kern="1200" dirty="0"/>
            <a:t>to another company without permission</a:t>
          </a:r>
        </a:p>
      </dsp:txBody>
      <dsp:txXfrm>
        <a:off x="2951880" y="2520122"/>
        <a:ext cx="2678309" cy="993652"/>
      </dsp:txXfrm>
    </dsp:sp>
    <dsp:sp modelId="{7B16414D-44AF-424D-8CB2-1C3E67A81F1A}">
      <dsp:nvSpPr>
        <dsp:cNvPr id="0" name=""/>
        <dsp:cNvSpPr/>
      </dsp:nvSpPr>
      <dsp:spPr>
        <a:xfrm>
          <a:off x="5898133" y="674767"/>
          <a:ext cx="2678309" cy="1845355"/>
        </a:xfrm>
        <a:prstGeom prst="round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AAA24-F7F9-459C-9B0B-22C895905E0A}">
      <dsp:nvSpPr>
        <dsp:cNvPr id="0" name=""/>
        <dsp:cNvSpPr/>
      </dsp:nvSpPr>
      <dsp:spPr>
        <a:xfrm>
          <a:off x="5898133" y="2520122"/>
          <a:ext cx="2678309" cy="993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Applications that can </a:t>
          </a:r>
          <a:r>
            <a:rPr lang="en-GB" sz="2000" b="1" kern="1200" dirty="0"/>
            <a:t>track your movements </a:t>
          </a:r>
          <a:r>
            <a:rPr lang="en-GB" sz="2000" kern="1200" dirty="0"/>
            <a:t>without you agreeing to it </a:t>
          </a:r>
        </a:p>
      </dsp:txBody>
      <dsp:txXfrm>
        <a:off x="5898133" y="2520122"/>
        <a:ext cx="2678309" cy="993652"/>
      </dsp:txXfrm>
    </dsp:sp>
    <dsp:sp modelId="{736CA60F-AD03-4ABE-9FF7-A23A895D7273}">
      <dsp:nvSpPr>
        <dsp:cNvPr id="0" name=""/>
        <dsp:cNvSpPr/>
      </dsp:nvSpPr>
      <dsp:spPr>
        <a:xfrm>
          <a:off x="8844386" y="674767"/>
          <a:ext cx="2678309" cy="1845355"/>
        </a:xfrm>
        <a:prstGeom prst="roundRect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F77BDB-6A85-4BC9-9620-B753A8A926E1}">
      <dsp:nvSpPr>
        <dsp:cNvPr id="0" name=""/>
        <dsp:cNvSpPr/>
      </dsp:nvSpPr>
      <dsp:spPr>
        <a:xfrm>
          <a:off x="8844386" y="2520122"/>
          <a:ext cx="2678309" cy="993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Fake social media profile </a:t>
          </a:r>
          <a:r>
            <a:rPr lang="en-GB" sz="2000" b="0" kern="1200" dirty="0"/>
            <a:t>created</a:t>
          </a:r>
          <a:r>
            <a:rPr lang="en-GB" sz="2000" b="1" kern="1200" dirty="0"/>
            <a:t> </a:t>
          </a:r>
          <a:r>
            <a:rPr lang="en-GB" sz="2000" kern="1200" dirty="0"/>
            <a:t>using information copied from a real person</a:t>
          </a:r>
        </a:p>
      </dsp:txBody>
      <dsp:txXfrm>
        <a:off x="8844386" y="2520122"/>
        <a:ext cx="2678309" cy="9936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3F4BE-8805-4CB6-B888-AC67C7A630C6}">
      <dsp:nvSpPr>
        <dsp:cNvPr id="0" name=""/>
        <dsp:cNvSpPr/>
      </dsp:nvSpPr>
      <dsp:spPr>
        <a:xfrm>
          <a:off x="0" y="0"/>
          <a:ext cx="7457174" cy="140246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/>
            <a:t>Data misuse</a:t>
          </a:r>
          <a:endParaRPr lang="en-GB" sz="4800" kern="1200" dirty="0"/>
        </a:p>
      </dsp:txBody>
      <dsp:txXfrm>
        <a:off x="41077" y="41077"/>
        <a:ext cx="7375020" cy="1320307"/>
      </dsp:txXfrm>
    </dsp:sp>
    <dsp:sp modelId="{3CF54702-A57A-4403-A8C5-76C91C1EAB77}">
      <dsp:nvSpPr>
        <dsp:cNvPr id="0" name=""/>
        <dsp:cNvSpPr/>
      </dsp:nvSpPr>
      <dsp:spPr>
        <a:xfrm>
          <a:off x="2754" y="1598289"/>
          <a:ext cx="3578298" cy="1402461"/>
        </a:xfrm>
        <a:prstGeom prst="roundRect">
          <a:avLst>
            <a:gd name="adj" fmla="val 10000"/>
          </a:avLst>
        </a:prstGeom>
        <a:solidFill>
          <a:srgbClr val="3840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Malicious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43831" y="1639366"/>
        <a:ext cx="3496144" cy="1320307"/>
      </dsp:txXfrm>
    </dsp:sp>
    <dsp:sp modelId="{724343F6-2360-4297-984C-42669EAE2E5F}">
      <dsp:nvSpPr>
        <dsp:cNvPr id="0" name=""/>
        <dsp:cNvSpPr/>
      </dsp:nvSpPr>
      <dsp:spPr>
        <a:xfrm>
          <a:off x="3881630" y="1598289"/>
          <a:ext cx="3578298" cy="1402461"/>
        </a:xfrm>
        <a:prstGeom prst="roundRect">
          <a:avLst>
            <a:gd name="adj" fmla="val 10000"/>
          </a:avLst>
        </a:prstGeom>
        <a:solidFill>
          <a:srgbClr val="38404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Accidental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/>
            <a:t> </a:t>
          </a:r>
          <a:endParaRPr lang="en-GB" sz="3600" kern="1200" dirty="0"/>
        </a:p>
      </dsp:txBody>
      <dsp:txXfrm>
        <a:off x="3922707" y="1639366"/>
        <a:ext cx="3496144" cy="13203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3D2E2-2CC2-47ED-A098-6632ABC0A2EB}">
      <dsp:nvSpPr>
        <dsp:cNvPr id="0" name=""/>
        <dsp:cNvSpPr/>
      </dsp:nvSpPr>
      <dsp:spPr>
        <a:xfrm>
          <a:off x="1215010" y="644"/>
          <a:ext cx="2889231" cy="1990680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0E0DC7-0BC6-43A6-A846-F2F801F4C503}">
      <dsp:nvSpPr>
        <dsp:cNvPr id="0" name=""/>
        <dsp:cNvSpPr/>
      </dsp:nvSpPr>
      <dsp:spPr>
        <a:xfrm>
          <a:off x="1215010" y="1991325"/>
          <a:ext cx="2889231" cy="1071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Personal gain</a:t>
          </a:r>
        </a:p>
      </dsp:txBody>
      <dsp:txXfrm>
        <a:off x="1215010" y="1991325"/>
        <a:ext cx="2889231" cy="1071905"/>
      </dsp:txXfrm>
    </dsp:sp>
    <dsp:sp modelId="{6D0D7D7B-E43B-4595-8673-3B3AF31C1294}">
      <dsp:nvSpPr>
        <dsp:cNvPr id="0" name=""/>
        <dsp:cNvSpPr/>
      </dsp:nvSpPr>
      <dsp:spPr>
        <a:xfrm>
          <a:off x="4393286" y="644"/>
          <a:ext cx="2889231" cy="1990680"/>
        </a:xfrm>
        <a:prstGeom prst="round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9AF3A-462D-4728-B4F5-3929C284CA1F}">
      <dsp:nvSpPr>
        <dsp:cNvPr id="0" name=""/>
        <dsp:cNvSpPr/>
      </dsp:nvSpPr>
      <dsp:spPr>
        <a:xfrm>
          <a:off x="4393286" y="1991325"/>
          <a:ext cx="2889231" cy="1071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Political gain</a:t>
          </a:r>
        </a:p>
      </dsp:txBody>
      <dsp:txXfrm>
        <a:off x="4393286" y="1991325"/>
        <a:ext cx="2889231" cy="1071905"/>
      </dsp:txXfrm>
    </dsp:sp>
    <dsp:sp modelId="{7B16414D-44AF-424D-8CB2-1C3E67A81F1A}">
      <dsp:nvSpPr>
        <dsp:cNvPr id="0" name=""/>
        <dsp:cNvSpPr/>
      </dsp:nvSpPr>
      <dsp:spPr>
        <a:xfrm>
          <a:off x="7571563" y="644"/>
          <a:ext cx="2889231" cy="1990680"/>
        </a:xfrm>
        <a:prstGeom prst="round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AAA24-F7F9-459C-9B0B-22C895905E0A}">
      <dsp:nvSpPr>
        <dsp:cNvPr id="0" name=""/>
        <dsp:cNvSpPr/>
      </dsp:nvSpPr>
      <dsp:spPr>
        <a:xfrm>
          <a:off x="7571563" y="1991325"/>
          <a:ext cx="2889231" cy="1071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Commercial gain</a:t>
          </a:r>
        </a:p>
      </dsp:txBody>
      <dsp:txXfrm>
        <a:off x="7571563" y="1991325"/>
        <a:ext cx="2889231" cy="1071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32DFF-9A69-4CF3-905A-BFD153C5F59B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B2BEC-CF82-4C09-9201-E8A94A91E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5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496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280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584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324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388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932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918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112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4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169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619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614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21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3808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92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1363" y="63643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1363" y="311610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F22CF6-B432-4127-8727-92509BF66A0B}"/>
              </a:ext>
            </a:extLst>
          </p:cNvPr>
          <p:cNvSpPr/>
          <p:nvPr userDrawn="1"/>
        </p:nvSpPr>
        <p:spPr>
          <a:xfrm>
            <a:off x="34539" y="5218747"/>
            <a:ext cx="1686758" cy="159893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7435ED-A21A-4866-AA1D-EB145468B534}"/>
              </a:ext>
            </a:extLst>
          </p:cNvPr>
          <p:cNvSpPr/>
          <p:nvPr userDrawn="1"/>
        </p:nvSpPr>
        <p:spPr>
          <a:xfrm>
            <a:off x="34539" y="5590029"/>
            <a:ext cx="1331532" cy="12276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4D59AAAB-7C6B-4DD6-B5A8-F045571820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76069" y="5676629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6A54839-DD7D-4D43-B7B4-5A74388EC6DD}"/>
              </a:ext>
            </a:extLst>
          </p:cNvPr>
          <p:cNvSpPr/>
          <p:nvPr userDrawn="1"/>
        </p:nvSpPr>
        <p:spPr>
          <a:xfrm>
            <a:off x="0" y="536348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64C9410-0E98-42B6-9A7D-82908C7919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045" y="5717224"/>
            <a:ext cx="1922636" cy="853395"/>
          </a:xfrm>
          <a:prstGeom prst="rect">
            <a:avLst/>
          </a:prstGeom>
        </p:spPr>
      </p:pic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06D5327-B98E-4AC8-41A1-F53024B7D5F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555" y="5621190"/>
            <a:ext cx="1618488" cy="104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2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9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183188" cy="2057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107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183188" cy="2057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68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892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8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BD0DA7-BBDB-4BF4-9DD1-BE8DCD03695B}"/>
              </a:ext>
            </a:extLst>
          </p:cNvPr>
          <p:cNvSpPr txBox="1">
            <a:spLocks/>
          </p:cNvSpPr>
          <p:nvPr userDrawn="1"/>
        </p:nvSpPr>
        <p:spPr>
          <a:xfrm>
            <a:off x="142043" y="365124"/>
            <a:ext cx="11913833" cy="1325563"/>
          </a:xfrm>
          <a:prstGeom prst="rect">
            <a:avLst/>
          </a:prstGeom>
          <a:noFill/>
          <a:ln w="38100">
            <a:solidFill>
              <a:srgbClr val="6A9CA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1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FCF9DCF-4425-4748-A316-CF0BFB290CE0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6C587C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Definition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91017B-A279-4B83-A84B-B79DBB7D7C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27225"/>
            <a:ext cx="8686800" cy="4110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1" name="Graphic 10" descr="An open book">
            <a:extLst>
              <a:ext uri="{FF2B5EF4-FFF2-40B4-BE49-F238E27FC236}">
                <a16:creationId xmlns:a16="http://schemas.microsoft.com/office/drawing/2014/main" id="{C1209097-37ED-4D22-A6B8-01560ED364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704" y="-19660"/>
            <a:ext cx="2095129" cy="209512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6216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1C459A-0EA2-4F58-B130-CE5FAD9E3065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CE673B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5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D668AE1-2F2B-4D17-A393-76B469763C0F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EAC036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 descr="Person with idea with solid fill">
            <a:extLst>
              <a:ext uri="{FF2B5EF4-FFF2-40B4-BE49-F238E27FC236}">
                <a16:creationId xmlns:a16="http://schemas.microsoft.com/office/drawing/2014/main" id="{E25AACE2-3951-471B-8CFA-5CCC751F56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460" y="477175"/>
            <a:ext cx="1067540" cy="10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9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560192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 userDrawn="1"/>
        </p:nvSpPr>
        <p:spPr>
          <a:xfrm>
            <a:off x="698571" y="1052924"/>
            <a:ext cx="1371600" cy="13620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 userDrawn="1"/>
        </p:nvSpPr>
        <p:spPr>
          <a:xfrm>
            <a:off x="3629025" y="921544"/>
            <a:ext cx="1371600" cy="136207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9045676" y="1244797"/>
            <a:ext cx="3517557" cy="17587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4579" y="5631451"/>
            <a:ext cx="2389221" cy="106049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24BC5B0-ED93-4857-9385-89EF036174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79" y="5680255"/>
            <a:ext cx="1428592" cy="118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05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0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0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DF6F-4D60-4FD1-8EA1-73321BFA154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62" r:id="rId2"/>
    <p:sldLayoutId id="2147483672" r:id="rId3"/>
    <p:sldLayoutId id="2147483674" r:id="rId4"/>
    <p:sldLayoutId id="2147483675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2020_Twitter_account_hijackin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businessinsider.com/uber-settles-investigation-into-god-view-tool-2016-1?r=US&amp;IR=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n.wikipedia.org/wiki/Facebook%E2%80%93Cambridge_Analytica_data_scanda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uk-news/2017/aug/19/home-office-secret-emails-data-homeless-eu-national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2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theguardian.com/uk-news/2018/nov/06/arron-banks-firm-and-leave-eu-face-135k-fine-over-data-misus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co.org.uk/about-the-ico/news-and-events/news-and-blogs/2021/09/we-buy-any-car-sports-direct-and-saga-fined-495-000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25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co.org.uk/about-the-ico/news-and-events/news-and-blogs/2021/10/ico-warning-after-scottish-charity-reveals-personal-data-in-email-error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s://www.samaritans.org/about-samaritans/research-policy/internet-suicide/samaritans-radar/" TargetMode="Externa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data-protection/make-a-complaint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tatista.com/statistics/871513/worldwide-data-created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.png"/><Relationship Id="rId7" Type="http://schemas.openxmlformats.org/officeDocument/2006/relationships/hyperlink" Target="https://creativecommons.org/licenses/by-nc-sa/4.0/" TargetMode="External"/><Relationship Id="rId2" Type="http://schemas.openxmlformats.org/officeDocument/2006/relationships/hyperlink" Target="https://creativecommons.org/licenses/by-nc/4.0/legalco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/4.0/" TargetMode="External"/><Relationship Id="rId5" Type="http://schemas.openxmlformats.org/officeDocument/2006/relationships/image" Target="../media/image45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25.sv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2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2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3.svg"/><Relationship Id="rId9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74139"/>
            <a:ext cx="9144000" cy="1647084"/>
          </a:xfrm>
        </p:spPr>
        <p:txBody>
          <a:bodyPr>
            <a:normAutofit/>
          </a:bodyPr>
          <a:lstStyle/>
          <a:p>
            <a:r>
              <a:rPr lang="en-GB" dirty="0"/>
              <a:t>Data misuse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B4B7AB-0A22-4861-BDA6-284B696F1EFE}"/>
              </a:ext>
            </a:extLst>
          </p:cNvPr>
          <p:cNvSpPr txBox="1"/>
          <p:nvPr/>
        </p:nvSpPr>
        <p:spPr>
          <a:xfrm>
            <a:off x="9523379" y="5076084"/>
            <a:ext cx="2668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Version: 1.0</a:t>
            </a:r>
          </a:p>
        </p:txBody>
      </p:sp>
    </p:spTree>
    <p:extLst>
      <p:ext uri="{BB962C8B-B14F-4D97-AF65-F5344CB8AC3E}">
        <p14:creationId xmlns:p14="http://schemas.microsoft.com/office/powerpoint/2010/main" val="333336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639096" y="2144080"/>
            <a:ext cx="457937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Can you think of any reasons </a:t>
            </a:r>
            <a:r>
              <a:rPr lang="en-GB" sz="2400" b="1" dirty="0"/>
              <a:t>why someone might want to maliciously misuse data </a:t>
            </a:r>
            <a:r>
              <a:rPr lang="en-GB" sz="2400" dirty="0"/>
              <a:t>for personal gain?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i="1" dirty="0"/>
              <a:t>Reminder: Data misuse is w</a:t>
            </a:r>
            <a:r>
              <a:rPr lang="en-US" sz="2400" i="1" dirty="0"/>
              <a:t>hen data is used in a way that is different from what was originally intended</a:t>
            </a:r>
          </a:p>
        </p:txBody>
      </p:sp>
      <p:pic>
        <p:nvPicPr>
          <p:cNvPr id="6" name="Picture 5" descr="Different colored question marks">
            <a:extLst>
              <a:ext uri="{FF2B5EF4-FFF2-40B4-BE49-F238E27FC236}">
                <a16:creationId xmlns:a16="http://schemas.microsoft.com/office/drawing/2014/main" id="{386EFC6F-2777-07A7-EE76-B7C36B5D98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4777" y="2397739"/>
            <a:ext cx="5195778" cy="382966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79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307294" y="1908106"/>
            <a:ext cx="64671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Can you think of any reasons why someone might misuse data for personal gain?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To make </a:t>
            </a:r>
            <a:r>
              <a:rPr lang="en-GB" sz="2400" b="1" dirty="0"/>
              <a:t>money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To </a:t>
            </a:r>
            <a:r>
              <a:rPr lang="en-GB" sz="2400" b="1" dirty="0"/>
              <a:t>cause problems for organisations </a:t>
            </a:r>
            <a:r>
              <a:rPr lang="en-GB" sz="2400" dirty="0"/>
              <a:t>they don’t like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To </a:t>
            </a:r>
            <a:r>
              <a:rPr lang="en-GB" sz="2400" b="1" dirty="0"/>
              <a:t>find out information about other people </a:t>
            </a:r>
            <a:r>
              <a:rPr lang="en-GB" sz="2400" dirty="0"/>
              <a:t>without their knowledge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5" name="Picture 4" descr="Pile of American dollar banknotes">
            <a:extLst>
              <a:ext uri="{FF2B5EF4-FFF2-40B4-BE49-F238E27FC236}">
                <a16:creationId xmlns:a16="http://schemas.microsoft.com/office/drawing/2014/main" id="{62655C4D-6A07-2EFB-ADB9-A06D70A085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5227" y="2045757"/>
            <a:ext cx="2232000" cy="2232000"/>
          </a:xfrm>
          <a:prstGeom prst="ellipse">
            <a:avLst/>
          </a:prstGeom>
        </p:spPr>
      </p:pic>
      <p:pic>
        <p:nvPicPr>
          <p:cNvPr id="7" name="Picture 6" descr="People shaking hands">
            <a:extLst>
              <a:ext uri="{FF2B5EF4-FFF2-40B4-BE49-F238E27FC236}">
                <a16:creationId xmlns:a16="http://schemas.microsoft.com/office/drawing/2014/main" id="{58CEEB3D-1677-734F-FE79-A690CC2400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0613" y="2923345"/>
            <a:ext cx="2232000" cy="2232000"/>
          </a:xfrm>
          <a:prstGeom prst="ellipse">
            <a:avLst/>
          </a:prstGeom>
        </p:spPr>
      </p:pic>
      <p:pic>
        <p:nvPicPr>
          <p:cNvPr id="9" name="Picture 8" descr="City lights focused in magnifying glass">
            <a:extLst>
              <a:ext uri="{FF2B5EF4-FFF2-40B4-BE49-F238E27FC236}">
                <a16:creationId xmlns:a16="http://schemas.microsoft.com/office/drawing/2014/main" id="{9B9F0541-65A1-A0C5-C648-46EDF7AC8F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6099" y="3600551"/>
            <a:ext cx="2232000" cy="2232000"/>
          </a:xfrm>
          <a:prstGeom prst="ellipse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097EDD-7480-3CAD-3DF3-705DAD0EA350}"/>
              </a:ext>
            </a:extLst>
          </p:cNvPr>
          <p:cNvSpPr txBox="1"/>
          <p:nvPr/>
        </p:nvSpPr>
        <p:spPr>
          <a:xfrm>
            <a:off x="108155" y="6457890"/>
            <a:ext cx="9854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We are now going at examples where data has been misused for personal gain.</a:t>
            </a:r>
          </a:p>
        </p:txBody>
      </p:sp>
    </p:spTree>
    <p:extLst>
      <p:ext uri="{BB962C8B-B14F-4D97-AF65-F5344CB8AC3E}">
        <p14:creationId xmlns:p14="http://schemas.microsoft.com/office/powerpoint/2010/main" val="3568663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0CF61-6669-D18C-D10F-4E009C657D70}"/>
              </a:ext>
            </a:extLst>
          </p:cNvPr>
          <p:cNvSpPr txBox="1"/>
          <p:nvPr/>
        </p:nvSpPr>
        <p:spPr>
          <a:xfrm>
            <a:off x="5319252" y="6365730"/>
            <a:ext cx="6872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hlinkClick r:id="rId3"/>
              </a:rPr>
              <a:t>https://en.wikipedia.org/wiki/2020_Twitter_account_hijacking</a:t>
            </a:r>
            <a:r>
              <a:rPr lang="en-US" sz="1600" dirty="0"/>
              <a:t> </a:t>
            </a:r>
            <a:endParaRPr lang="en-GB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B8DD2E-FC11-38D6-66C1-6EE00E577CBE}"/>
              </a:ext>
            </a:extLst>
          </p:cNvPr>
          <p:cNvSpPr txBox="1"/>
          <p:nvPr/>
        </p:nvSpPr>
        <p:spPr>
          <a:xfrm>
            <a:off x="233491" y="2099023"/>
            <a:ext cx="600751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July 2020, a </a:t>
            </a:r>
            <a:r>
              <a:rPr lang="en-GB" sz="2000" b="1" dirty="0"/>
              <a:t>group of hackers </a:t>
            </a:r>
            <a:r>
              <a:rPr lang="en-GB" sz="2000" dirty="0"/>
              <a:t>led by a teenager convinced a </a:t>
            </a:r>
            <a:r>
              <a:rPr lang="en-GB" sz="2000" b="1" dirty="0"/>
              <a:t>Twitter employee into giving them access to administrative tools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r>
              <a:rPr lang="en-GB" sz="2000" dirty="0"/>
              <a:t>This allowed them to gain access to and manage any account, including resetting passwords. </a:t>
            </a:r>
          </a:p>
          <a:p>
            <a:endParaRPr lang="en-GB" sz="2000" dirty="0"/>
          </a:p>
          <a:p>
            <a:r>
              <a:rPr lang="en-GB" sz="2000" dirty="0"/>
              <a:t>They took over the accounts of people such as Barack Obama, Jeff Bezos and Elon Musk. Using these accounts they sent out scam tweets asking for bitcoins. </a:t>
            </a:r>
          </a:p>
          <a:p>
            <a:endParaRPr lang="en-GB" sz="2000" dirty="0"/>
          </a:p>
          <a:p>
            <a:r>
              <a:rPr lang="en-GB" sz="2000" dirty="0"/>
              <a:t>These individuals were able to </a:t>
            </a:r>
            <a:r>
              <a:rPr lang="en-GB" sz="2000" b="1" dirty="0"/>
              <a:t>maliciously misuse data to make money</a:t>
            </a:r>
            <a:r>
              <a:rPr lang="en-GB" sz="2000" dirty="0"/>
              <a:t>. </a:t>
            </a:r>
          </a:p>
        </p:txBody>
      </p:sp>
      <p:pic>
        <p:nvPicPr>
          <p:cNvPr id="13" name="Picture 12" descr="Hashtag and @ notification icons">
            <a:extLst>
              <a:ext uri="{FF2B5EF4-FFF2-40B4-BE49-F238E27FC236}">
                <a16:creationId xmlns:a16="http://schemas.microsoft.com/office/drawing/2014/main" id="{AE945D7C-A792-FA4D-9E16-49F476CB91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2846" y="2412701"/>
            <a:ext cx="5355663" cy="356957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62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B8DD2E-FC11-38D6-66C1-6EE00E577CBE}"/>
              </a:ext>
            </a:extLst>
          </p:cNvPr>
          <p:cNvSpPr txBox="1"/>
          <p:nvPr/>
        </p:nvSpPr>
        <p:spPr>
          <a:xfrm>
            <a:off x="253155" y="1994419"/>
            <a:ext cx="600751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Uber created and used to a tool called </a:t>
            </a:r>
            <a:r>
              <a:rPr lang="en-GB" sz="2000" b="1" dirty="0"/>
              <a:t>“God View”. </a:t>
            </a:r>
          </a:p>
          <a:p>
            <a:endParaRPr lang="en-GB" sz="2000" dirty="0"/>
          </a:p>
          <a:p>
            <a:r>
              <a:rPr lang="en-GB" sz="2000" dirty="0"/>
              <a:t>This allowed Uber employees to access and track the location and movements of Uber riders without their permission. </a:t>
            </a:r>
          </a:p>
          <a:p>
            <a:endParaRPr lang="en-GB" sz="2000" dirty="0"/>
          </a:p>
          <a:p>
            <a:r>
              <a:rPr lang="en-GB" sz="2000" dirty="0"/>
              <a:t>The issue was highlighted when a </a:t>
            </a:r>
            <a:r>
              <a:rPr lang="en-GB" sz="2000" b="1" dirty="0"/>
              <a:t>Buzzfeed journalist found out an Uber employee had been tracking her movements without her permission.</a:t>
            </a:r>
          </a:p>
          <a:p>
            <a:endParaRPr lang="en-GB" sz="2000" dirty="0"/>
          </a:p>
          <a:p>
            <a:r>
              <a:rPr lang="en-US" sz="2000" b="0" i="0" dirty="0">
                <a:solidFill>
                  <a:srgbClr val="000000"/>
                </a:solidFill>
                <a:effectLst/>
              </a:rPr>
              <a:t>Uber was fined and stopped using the tool. They also agreed to hire an outside </a:t>
            </a:r>
            <a:r>
              <a:rPr lang="en-US" sz="2000" dirty="0"/>
              <a:t>firm to audit their privacy practices every two years from 2014 through 2034. </a:t>
            </a:r>
            <a:endParaRPr lang="en-GB" sz="2000" dirty="0"/>
          </a:p>
        </p:txBody>
      </p:sp>
      <p:pic>
        <p:nvPicPr>
          <p:cNvPr id="13" name="Picture 12" descr="A taxi cab sign">
            <a:extLst>
              <a:ext uri="{FF2B5EF4-FFF2-40B4-BE49-F238E27FC236}">
                <a16:creationId xmlns:a16="http://schemas.microsoft.com/office/drawing/2014/main" id="{AE945D7C-A792-FA4D-9E16-49F476CB91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4859" y="2187865"/>
            <a:ext cx="5355663" cy="3569570"/>
          </a:xfrm>
          <a:prstGeom prst="round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40381-284C-6134-B405-C30BB86DD529}"/>
              </a:ext>
            </a:extLst>
          </p:cNvPr>
          <p:cNvSpPr txBox="1"/>
          <p:nvPr/>
        </p:nvSpPr>
        <p:spPr>
          <a:xfrm>
            <a:off x="76174" y="6377517"/>
            <a:ext cx="854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https://www.businessinsider.com/uber-settles-investigation-into-god-view-tool-2016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2399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661218" y="3409336"/>
            <a:ext cx="49530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Can you think </a:t>
            </a:r>
            <a:r>
              <a:rPr lang="en-GB" sz="2400" b="1" dirty="0"/>
              <a:t>how</a:t>
            </a:r>
            <a:r>
              <a:rPr lang="en-GB" sz="2400" dirty="0"/>
              <a:t> someone might misuse data for political gain?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5" name="Picture 4" descr="Many hands raising thumbs up">
            <a:extLst>
              <a:ext uri="{FF2B5EF4-FFF2-40B4-BE49-F238E27FC236}">
                <a16:creationId xmlns:a16="http://schemas.microsoft.com/office/drawing/2014/main" id="{36FECDB5-646F-9ABB-E7CD-918D58E9B6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178" y="2330246"/>
            <a:ext cx="5729748" cy="38198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49240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277759" y="1964353"/>
            <a:ext cx="73157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Can you think </a:t>
            </a:r>
            <a:r>
              <a:rPr lang="en-GB" sz="2400" b="1" dirty="0"/>
              <a:t>how</a:t>
            </a:r>
            <a:r>
              <a:rPr lang="en-GB" sz="2400" dirty="0"/>
              <a:t> someone might misuse data for political gain?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By </a:t>
            </a:r>
            <a:r>
              <a:rPr lang="en-GB" sz="2400" b="1" dirty="0"/>
              <a:t>“selectively” using facts </a:t>
            </a:r>
            <a:r>
              <a:rPr lang="en-GB" sz="2400" dirty="0"/>
              <a:t>to back up their 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By </a:t>
            </a:r>
            <a:r>
              <a:rPr lang="en-GB" sz="2400" b="1" dirty="0"/>
              <a:t>contacting people without their permission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By </a:t>
            </a:r>
            <a:r>
              <a:rPr lang="en-GB" sz="2400" b="1" dirty="0"/>
              <a:t>targeting adverts </a:t>
            </a:r>
            <a:r>
              <a:rPr lang="en-GB" sz="2400" dirty="0"/>
              <a:t>at people based on illegally collected personal data.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We are now going to look at examples where data has been misused for political gain.</a:t>
            </a:r>
          </a:p>
        </p:txBody>
      </p:sp>
      <p:pic>
        <p:nvPicPr>
          <p:cNvPr id="4" name="Picture 3" descr="People shaking hands">
            <a:extLst>
              <a:ext uri="{FF2B5EF4-FFF2-40B4-BE49-F238E27FC236}">
                <a16:creationId xmlns:a16="http://schemas.microsoft.com/office/drawing/2014/main" id="{BA736128-B63D-E2C4-9278-E0D84EE7A4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1730" y="2330246"/>
            <a:ext cx="4036196" cy="381983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6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B8DD2E-FC11-38D6-66C1-6EE00E577CBE}"/>
              </a:ext>
            </a:extLst>
          </p:cNvPr>
          <p:cNvSpPr txBox="1"/>
          <p:nvPr/>
        </p:nvSpPr>
        <p:spPr>
          <a:xfrm>
            <a:off x="243323" y="1988660"/>
            <a:ext cx="600751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During the 2010s, personal data belonging to millions of Facebook users was collected by political consulting firm </a:t>
            </a:r>
            <a:r>
              <a:rPr lang="en-GB" sz="2000" b="1" dirty="0"/>
              <a:t>Cambridge Analytica.</a:t>
            </a:r>
          </a:p>
          <a:p>
            <a:endParaRPr lang="en-GB" sz="2000" dirty="0"/>
          </a:p>
          <a:p>
            <a:r>
              <a:rPr lang="en-GB" sz="2000" dirty="0"/>
              <a:t>The data was collected through an app called “This Is Your Digital Life” which asked questions to build a psychological profile on users. However it also </a:t>
            </a:r>
            <a:r>
              <a:rPr lang="en-GB" sz="2000" b="1" dirty="0"/>
              <a:t>collected personal data of the users’ Facebook friends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r>
              <a:rPr lang="en-GB" sz="2000" dirty="0"/>
              <a:t>The data was used to assist the 2016 USA presidential campaigns of Ted Cruz and Donald Trump.</a:t>
            </a:r>
          </a:p>
          <a:p>
            <a:endParaRPr lang="en-GB" sz="2000" dirty="0"/>
          </a:p>
          <a:p>
            <a:r>
              <a:rPr lang="en-GB" sz="2000" b="1" dirty="0"/>
              <a:t>Facebook was fined $5 billion for the data misuse.</a:t>
            </a:r>
          </a:p>
        </p:txBody>
      </p:sp>
      <p:pic>
        <p:nvPicPr>
          <p:cNvPr id="13" name="Picture 12" descr="Top shot of a representation of networks with stick figures.">
            <a:extLst>
              <a:ext uri="{FF2B5EF4-FFF2-40B4-BE49-F238E27FC236}">
                <a16:creationId xmlns:a16="http://schemas.microsoft.com/office/drawing/2014/main" id="{AE945D7C-A792-FA4D-9E16-49F476CB91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4859" y="2249317"/>
            <a:ext cx="5355663" cy="3569570"/>
          </a:xfrm>
          <a:prstGeom prst="round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040381-284C-6134-B405-C30BB86DD529}"/>
              </a:ext>
            </a:extLst>
          </p:cNvPr>
          <p:cNvSpPr txBox="1"/>
          <p:nvPr/>
        </p:nvSpPr>
        <p:spPr>
          <a:xfrm>
            <a:off x="76174" y="6377517"/>
            <a:ext cx="8546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https://en.wikipedia.org/wiki/Facebook-Cambridge_Analytica_data_scandal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902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0CF61-6669-D18C-D10F-4E009C657D70}"/>
              </a:ext>
            </a:extLst>
          </p:cNvPr>
          <p:cNvSpPr txBox="1"/>
          <p:nvPr/>
        </p:nvSpPr>
        <p:spPr>
          <a:xfrm>
            <a:off x="6836337" y="6200487"/>
            <a:ext cx="53556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hlinkClick r:id="rId3"/>
              </a:rPr>
              <a:t>https://www.theguardian.com/uk-news/2017/aug/19/home-office-secret-emails-data-homeless-eu-nationals</a:t>
            </a:r>
            <a:r>
              <a:rPr lang="en-US" sz="1600" dirty="0"/>
              <a:t> </a:t>
            </a:r>
            <a:endParaRPr lang="en-GB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B8DD2E-FC11-38D6-66C1-6EE00E577CBE}"/>
              </a:ext>
            </a:extLst>
          </p:cNvPr>
          <p:cNvSpPr txBox="1"/>
          <p:nvPr/>
        </p:nvSpPr>
        <p:spPr>
          <a:xfrm>
            <a:off x="304799" y="1937929"/>
            <a:ext cx="6007511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/>
              <a:t>In 2017, it was discovered that the Home Office was misusing data.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Charities had been collecting personal </a:t>
            </a:r>
            <a:r>
              <a:rPr lang="en-GB" sz="2000" b="1" dirty="0"/>
              <a:t>data on homeless people to support them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Home Office immigration officials requested access to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Home office used the data to find and then deport EU nationals </a:t>
            </a:r>
            <a:r>
              <a:rPr lang="en-GB" sz="2000" dirty="0"/>
              <a:t>who were sleeping rough from Britain.</a:t>
            </a:r>
          </a:p>
          <a:p>
            <a:endParaRPr lang="en-GB" sz="2000" dirty="0"/>
          </a:p>
          <a:p>
            <a:r>
              <a:rPr lang="en-GB" sz="2000" dirty="0"/>
              <a:t>When the charities discovered that the data was being misused, they stopped sharing it. </a:t>
            </a:r>
          </a:p>
          <a:p>
            <a:endParaRPr lang="en-GB" sz="2000" dirty="0"/>
          </a:p>
        </p:txBody>
      </p:sp>
      <p:pic>
        <p:nvPicPr>
          <p:cNvPr id="13" name="Picture 12" descr="Pins in a map">
            <a:extLst>
              <a:ext uri="{FF2B5EF4-FFF2-40B4-BE49-F238E27FC236}">
                <a16:creationId xmlns:a16="http://schemas.microsoft.com/office/drawing/2014/main" id="{AE945D7C-A792-FA4D-9E16-49F476CB91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846" y="2412701"/>
            <a:ext cx="5355663" cy="356957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82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435075" y="2045757"/>
            <a:ext cx="5942533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How was the Home Office using the homeless data an example of data misuse? 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Some things to think about,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Whose data had been collected and why?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Who was allowed to use that data?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5" name="Picture 4" descr="Pins in a map">
            <a:extLst>
              <a:ext uri="{FF2B5EF4-FFF2-40B4-BE49-F238E27FC236}">
                <a16:creationId xmlns:a16="http://schemas.microsoft.com/office/drawing/2014/main" id="{948FA81F-7786-A7DC-CE30-A71C0841E7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846" y="2412701"/>
            <a:ext cx="5355663" cy="356957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609328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BC42DC-03F4-4D27-B223-3146C92584EA}"/>
              </a:ext>
            </a:extLst>
          </p:cNvPr>
          <p:cNvSpPr txBox="1"/>
          <p:nvPr/>
        </p:nvSpPr>
        <p:spPr>
          <a:xfrm>
            <a:off x="435075" y="2150772"/>
            <a:ext cx="56609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r>
              <a:rPr lang="en-GB" sz="2400" dirty="0"/>
              <a:t>When the data was collected it was,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To </a:t>
            </a:r>
            <a:r>
              <a:rPr lang="en-GB" sz="2400" b="1" dirty="0"/>
              <a:t>support homeless people </a:t>
            </a:r>
            <a:r>
              <a:rPr lang="en-GB" sz="2400" dirty="0"/>
              <a:t>be directed to the appropriate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To be used by charities and similar organisations.</a:t>
            </a:r>
          </a:p>
          <a:p>
            <a:endParaRPr lang="en-GB" sz="2400" dirty="0"/>
          </a:p>
          <a:p>
            <a:r>
              <a:rPr lang="en-GB" sz="2400" dirty="0"/>
              <a:t>Whereas the Home Office was using it to deport people. 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5" name="Picture 4" descr="Pins in a map">
            <a:extLst>
              <a:ext uri="{FF2B5EF4-FFF2-40B4-BE49-F238E27FC236}">
                <a16:creationId xmlns:a16="http://schemas.microsoft.com/office/drawing/2014/main" id="{948FA81F-7786-A7DC-CE30-A71C0841E7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846" y="2412701"/>
            <a:ext cx="5355663" cy="356957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33171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intentions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A5D003-952C-4CC8-8F5A-EC222DA6F0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921958"/>
              </p:ext>
            </p:extLst>
          </p:nvPr>
        </p:nvGraphicFramePr>
        <p:xfrm>
          <a:off x="510289" y="1922984"/>
          <a:ext cx="10843511" cy="4572000"/>
        </p:xfrm>
        <a:graphic>
          <a:graphicData uri="http://schemas.openxmlformats.org/drawingml/2006/table">
            <a:tbl>
              <a:tblPr/>
              <a:tblGrid>
                <a:gridCol w="10843511">
                  <a:extLst>
                    <a:ext uri="{9D8B030D-6E8A-4147-A177-3AD203B41FA5}">
                      <a16:colId xmlns:a16="http://schemas.microsoft.com/office/drawing/2014/main" val="803942006"/>
                    </a:ext>
                  </a:extLst>
                </a:gridCol>
              </a:tblGrid>
              <a:tr h="3630132"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 will be looking at 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data can be misused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specifically,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is data misuse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is malicious data misuse and how it can happen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is accidental data misuse and how it can happen</a:t>
                      </a:r>
                      <a:endParaRPr lang="en-GB" sz="2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b="1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44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676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Malicious</a:t>
            </a:r>
            <a:r>
              <a:rPr lang="en-GB" dirty="0">
                <a:solidFill>
                  <a:schemeClr val="tx1"/>
                </a:solidFill>
              </a:rPr>
              <a:t> data misuse for commercial gain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F2BBCD-2DC4-0178-24DF-FAAA9A5F4749}"/>
              </a:ext>
            </a:extLst>
          </p:cNvPr>
          <p:cNvSpPr txBox="1"/>
          <p:nvPr/>
        </p:nvSpPr>
        <p:spPr>
          <a:xfrm>
            <a:off x="202791" y="1798509"/>
            <a:ext cx="602780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Companies can misuse data for commercial gain.</a:t>
            </a:r>
          </a:p>
          <a:p>
            <a:endParaRPr lang="en-GB" sz="2400" dirty="0"/>
          </a:p>
          <a:p>
            <a:r>
              <a:rPr lang="en-GB" sz="2400" dirty="0"/>
              <a:t>This can be done by, 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Using data for </a:t>
            </a:r>
            <a:r>
              <a:rPr lang="en-GB" sz="2400" b="1" dirty="0"/>
              <a:t>purposes they haven’t told customers</a:t>
            </a:r>
            <a:r>
              <a:rPr lang="en-GB" sz="2400" dirty="0"/>
              <a:t> about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Sharing false information </a:t>
            </a:r>
            <a:r>
              <a:rPr lang="en-GB" sz="2400" dirty="0"/>
              <a:t>to benefit a company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Sending </a:t>
            </a:r>
            <a:r>
              <a:rPr lang="en-GB" sz="2400" b="1" dirty="0"/>
              <a:t>marketing promotions </a:t>
            </a:r>
            <a:r>
              <a:rPr lang="en-GB" sz="2400" dirty="0"/>
              <a:t>to customers who have not agreed to receive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Sharing personal data </a:t>
            </a:r>
            <a:r>
              <a:rPr lang="en-GB" sz="2400" dirty="0"/>
              <a:t>with other organisations </a:t>
            </a:r>
          </a:p>
        </p:txBody>
      </p:sp>
      <p:pic>
        <p:nvPicPr>
          <p:cNvPr id="12" name="Picture 6" descr="Devil face with solid fill with solid fill">
            <a:extLst>
              <a:ext uri="{FF2B5EF4-FFF2-40B4-BE49-F238E27FC236}">
                <a16:creationId xmlns:a16="http://schemas.microsoft.com/office/drawing/2014/main" id="{D4F004F1-C9B4-3835-30F1-EE535CA16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934700" y="608806"/>
            <a:ext cx="838200" cy="838200"/>
          </a:xfrm>
          <a:prstGeom prst="rect">
            <a:avLst/>
          </a:prstGeom>
        </p:spPr>
      </p:pic>
      <p:pic>
        <p:nvPicPr>
          <p:cNvPr id="5" name="Picture 4" descr="Office clerk searching for files">
            <a:extLst>
              <a:ext uri="{FF2B5EF4-FFF2-40B4-BE49-F238E27FC236}">
                <a16:creationId xmlns:a16="http://schemas.microsoft.com/office/drawing/2014/main" id="{FDEBF590-55F1-CAA1-DD1E-23D5888695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9251" y="2293683"/>
            <a:ext cx="5463649" cy="409728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255520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eople on a busy street">
            <a:extLst>
              <a:ext uri="{FF2B5EF4-FFF2-40B4-BE49-F238E27FC236}">
                <a16:creationId xmlns:a16="http://schemas.microsoft.com/office/drawing/2014/main" id="{AE945D7C-A792-FA4D-9E16-49F476CB91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2846" y="2412701"/>
            <a:ext cx="5355663" cy="3569570"/>
          </a:xfrm>
          <a:prstGeom prst="round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Show me…</a:t>
            </a:r>
            <a:endParaRPr lang="en-GB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426E06-720E-2A55-1D4B-6AA5DB3EC267}"/>
              </a:ext>
            </a:extLst>
          </p:cNvPr>
          <p:cNvSpPr txBox="1"/>
          <p:nvPr/>
        </p:nvSpPr>
        <p:spPr>
          <a:xfrm>
            <a:off x="373625" y="1970693"/>
            <a:ext cx="54667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2019, the information commission’s office fined two companies owned by Aaron Banks (Leave.EU and Eldon Insurance), for combining the customer data across the 2 organisations.</a:t>
            </a:r>
          </a:p>
          <a:p>
            <a:endParaRPr lang="en-GB" sz="2400" dirty="0"/>
          </a:p>
          <a:p>
            <a:r>
              <a:rPr lang="en-GB" sz="2400" dirty="0"/>
              <a:t>This meant that political data was used for insurance and insurance data for politics. </a:t>
            </a:r>
          </a:p>
          <a:p>
            <a:endParaRPr lang="en-GB" sz="2400" dirty="0"/>
          </a:p>
          <a:p>
            <a:r>
              <a:rPr lang="en-GB" sz="2400" dirty="0"/>
              <a:t>The companies were fined £135,000 for data misuse.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4051F3-53F7-35E5-C0D9-8EF703D01CB5}"/>
              </a:ext>
            </a:extLst>
          </p:cNvPr>
          <p:cNvSpPr txBox="1"/>
          <p:nvPr/>
        </p:nvSpPr>
        <p:spPr>
          <a:xfrm>
            <a:off x="0" y="6405683"/>
            <a:ext cx="11877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https://www.theguardian.com/uk-news/2018/nov/06/arron-banks-firm-and-leave-eu-face-135k-fine-over-data-misuse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650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Show me…</a:t>
            </a:r>
            <a:endParaRPr lang="en-GB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426E06-720E-2A55-1D4B-6AA5DB3EC267}"/>
              </a:ext>
            </a:extLst>
          </p:cNvPr>
          <p:cNvSpPr txBox="1"/>
          <p:nvPr/>
        </p:nvSpPr>
        <p:spPr>
          <a:xfrm>
            <a:off x="78658" y="6550223"/>
            <a:ext cx="10746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3"/>
              </a:rPr>
              <a:t>https://ico.org.uk/about-the-ico/news-and-events/news-and-blogs/2021/09/we-buy-any-car-sports-direct-and-saga-fined-495-000/</a:t>
            </a:r>
            <a:r>
              <a:rPr lang="en-GB" sz="14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B95B35-17B5-B840-47DD-371ADC922AFB}"/>
              </a:ext>
            </a:extLst>
          </p:cNvPr>
          <p:cNvSpPr txBox="1"/>
          <p:nvPr/>
        </p:nvSpPr>
        <p:spPr>
          <a:xfrm>
            <a:off x="373625" y="2412295"/>
            <a:ext cx="5466735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dirty="0"/>
              <a:t>We Buy Any Car was fined £200,000 for sending 191 million emails to potential customers between April 2019 and April 2020 without consent. </a:t>
            </a:r>
          </a:p>
          <a:p>
            <a:endParaRPr lang="en-GB" sz="2400" dirty="0"/>
          </a:p>
          <a:p>
            <a:r>
              <a:rPr lang="en-GB" sz="2400" dirty="0"/>
              <a:t>People had requested an online valuation of their vehicles, but were then sent marketing emails they had not agreed to.</a:t>
            </a:r>
            <a:endParaRPr lang="en-GB" sz="2400" dirty="0">
              <a:cs typeface="Calibri"/>
            </a:endParaRP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5" name="Picture 4" descr="Collection of vintage colorful toy cars">
            <a:extLst>
              <a:ext uri="{FF2B5EF4-FFF2-40B4-BE49-F238E27FC236}">
                <a16:creationId xmlns:a16="http://schemas.microsoft.com/office/drawing/2014/main" id="{916D3547-BBBE-129F-0045-E855537BD1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031" y="2303945"/>
            <a:ext cx="4844025" cy="363301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1425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5 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1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‘Data misuse’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29364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312594" y="2437301"/>
            <a:ext cx="7566811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cs typeface="Times New Roman" panose="02020603050405020304" pitchFamily="18" charset="0"/>
              </a:rPr>
              <a:t>Accidental data misuse</a:t>
            </a:r>
            <a:endParaRPr lang="en-US" sz="4400" dirty="0"/>
          </a:p>
          <a:p>
            <a:pPr algn="ctr">
              <a:spcAft>
                <a:spcPts val="600"/>
              </a:spcAft>
            </a:pPr>
            <a:r>
              <a:rPr lang="en-US" sz="4400" dirty="0"/>
              <a:t>When the unintended consequences of processing data results in misuse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E47E828-DE86-BFE7-05C4-0493E3980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32487" y="2091713"/>
            <a:ext cx="1044000" cy="1045138"/>
          </a:xfrm>
          <a:prstGeom prst="ellipse">
            <a:avLst/>
          </a:prstGeom>
          <a:solidFill>
            <a:schemeClr val="bg1"/>
          </a:solidFill>
          <a:ln>
            <a:solidFill>
              <a:srgbClr val="EAC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Spilt/Cracked Glass Of Milk with solid fill">
            <a:extLst>
              <a:ext uri="{FF2B5EF4-FFF2-40B4-BE49-F238E27FC236}">
                <a16:creationId xmlns:a16="http://schemas.microsoft.com/office/drawing/2014/main" id="{80ECF4A1-F30B-79C4-7369-67FF17678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338187" y="2224549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3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Causes of accidental data misuse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F2BBCD-2DC4-0178-24DF-FAAA9A5F4749}"/>
              </a:ext>
            </a:extLst>
          </p:cNvPr>
          <p:cNvSpPr txBox="1"/>
          <p:nvPr/>
        </p:nvSpPr>
        <p:spPr>
          <a:xfrm>
            <a:off x="270388" y="2314633"/>
            <a:ext cx="57494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Accidental data misuse can happen when,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Data is unintentionally shared </a:t>
            </a:r>
            <a:r>
              <a:rPr lang="en-GB" sz="2400" dirty="0"/>
              <a:t>with people who shouldn’t have access to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Data is shared legally, but the way it </a:t>
            </a:r>
            <a:r>
              <a:rPr lang="en-GB" sz="2400" b="1" dirty="0"/>
              <a:t>used by others </a:t>
            </a:r>
            <a:r>
              <a:rPr lang="en-GB" sz="2400" dirty="0"/>
              <a:t>is not what was expected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5" name="Picture 6" descr="Spilt/Cracked Glass Of Milk with solid fill">
            <a:extLst>
              <a:ext uri="{FF2B5EF4-FFF2-40B4-BE49-F238E27FC236}">
                <a16:creationId xmlns:a16="http://schemas.microsoft.com/office/drawing/2014/main" id="{7A1E2504-ADE6-A03C-F836-ED552789E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890852" y="550607"/>
            <a:ext cx="925896" cy="925896"/>
          </a:xfrm>
          <a:prstGeom prst="rect">
            <a:avLst/>
          </a:prstGeom>
        </p:spPr>
      </p:pic>
      <p:pic>
        <p:nvPicPr>
          <p:cNvPr id="8" name="Picture 7" descr="Person handing over a flower">
            <a:extLst>
              <a:ext uri="{FF2B5EF4-FFF2-40B4-BE49-F238E27FC236}">
                <a16:creationId xmlns:a16="http://schemas.microsoft.com/office/drawing/2014/main" id="{ED32B888-6FD8-CD67-4867-66A9A86133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275" y="2635045"/>
            <a:ext cx="5123473" cy="304698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268609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Show me…</a:t>
            </a:r>
            <a:endParaRPr lang="en-GB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426E06-720E-2A55-1D4B-6AA5DB3EC267}"/>
              </a:ext>
            </a:extLst>
          </p:cNvPr>
          <p:cNvSpPr txBox="1"/>
          <p:nvPr/>
        </p:nvSpPr>
        <p:spPr>
          <a:xfrm>
            <a:off x="314634" y="2091670"/>
            <a:ext cx="53684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charity </a:t>
            </a:r>
            <a:r>
              <a:rPr lang="en-GB" sz="2000" b="1" dirty="0"/>
              <a:t>‘HIV Scotland</a:t>
            </a:r>
            <a:r>
              <a:rPr lang="en-GB" sz="2000" dirty="0"/>
              <a:t>’ sent out an email to 105 people. All the </a:t>
            </a:r>
            <a:r>
              <a:rPr lang="en-GB" sz="2000" b="1" dirty="0"/>
              <a:t>email addresses were visible </a:t>
            </a:r>
            <a:r>
              <a:rPr lang="en-GB" sz="2000" dirty="0"/>
              <a:t>to all recipients, and 65 of the addresses identified people by name.</a:t>
            </a:r>
          </a:p>
          <a:p>
            <a:endParaRPr lang="en-GB" sz="2000" dirty="0"/>
          </a:p>
          <a:p>
            <a:r>
              <a:rPr lang="en-GB" sz="2000" dirty="0"/>
              <a:t>If an individual was included in the mailing list for this email, an </a:t>
            </a:r>
            <a:r>
              <a:rPr lang="en-GB" sz="2000" b="1" dirty="0"/>
              <a:t>assumption could be made about the individual’s HIV status or risk</a:t>
            </a:r>
            <a:r>
              <a:rPr lang="en-GB" sz="2000" dirty="0"/>
              <a:t>. </a:t>
            </a:r>
          </a:p>
          <a:p>
            <a:endParaRPr lang="en-GB" sz="2000" dirty="0"/>
          </a:p>
          <a:p>
            <a:r>
              <a:rPr lang="en-GB" sz="2000" dirty="0"/>
              <a:t>The </a:t>
            </a:r>
            <a:r>
              <a:rPr lang="en-GB" sz="2000" b="1" dirty="0"/>
              <a:t>charity was fined £10,000</a:t>
            </a:r>
            <a:r>
              <a:rPr lang="en-GB" sz="2000" dirty="0"/>
              <a:t>, as the email should have hidden the email list from the other people receiving it. 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114209-9142-F958-16BC-BDEB59F2D5B7}"/>
              </a:ext>
            </a:extLst>
          </p:cNvPr>
          <p:cNvSpPr txBox="1"/>
          <p:nvPr/>
        </p:nvSpPr>
        <p:spPr>
          <a:xfrm>
            <a:off x="0" y="6550223"/>
            <a:ext cx="121133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https://ico.org.uk/about-the-ico/news-and-events/news-and-blogs/2021/10/ico-warning-after-scottish-charity-reveals-personal-data-in-email-error/</a:t>
            </a:r>
            <a:r>
              <a:rPr lang="en-GB" sz="1400" dirty="0"/>
              <a:t> </a:t>
            </a:r>
          </a:p>
        </p:txBody>
      </p:sp>
      <p:pic>
        <p:nvPicPr>
          <p:cNvPr id="6" name="Picture 5" descr="Person holding mouse">
            <a:extLst>
              <a:ext uri="{FF2B5EF4-FFF2-40B4-BE49-F238E27FC236}">
                <a16:creationId xmlns:a16="http://schemas.microsoft.com/office/drawing/2014/main" id="{162EDE02-43C6-9823-3464-6784A170F5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1751" y="2294113"/>
            <a:ext cx="5479026" cy="365268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79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D51E32-B84D-7365-B56F-FA996947132C}"/>
              </a:ext>
            </a:extLst>
          </p:cNvPr>
          <p:cNvSpPr txBox="1"/>
          <p:nvPr/>
        </p:nvSpPr>
        <p:spPr>
          <a:xfrm>
            <a:off x="0" y="6492875"/>
            <a:ext cx="8642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hlinkClick r:id="rId2"/>
              </a:rPr>
              <a:t>https://www.samaritans.org/about-samaritans/research-policy/internet-suicide/samaritans-radar/</a:t>
            </a:r>
            <a:r>
              <a:rPr lang="en-US" sz="1600" dirty="0"/>
              <a:t> </a:t>
            </a:r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2A6DD6-E641-5D1E-4508-A6777C0A0C64}"/>
              </a:ext>
            </a:extLst>
          </p:cNvPr>
          <p:cNvSpPr txBox="1"/>
          <p:nvPr/>
        </p:nvSpPr>
        <p:spPr>
          <a:xfrm>
            <a:off x="432619" y="2196619"/>
            <a:ext cx="535566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Samaritans created a plug-in for Twitter to allow users to monitor each other’s posts. </a:t>
            </a:r>
          </a:p>
          <a:p>
            <a:endParaRPr lang="en-GB" sz="2000" dirty="0"/>
          </a:p>
          <a:p>
            <a:r>
              <a:rPr lang="en-GB" sz="2000" dirty="0"/>
              <a:t>The idea was to highlight people who were sending tweets that might be struggling to cope and were at risk of harming themselves. </a:t>
            </a:r>
          </a:p>
          <a:p>
            <a:endParaRPr lang="en-GB" sz="2000" dirty="0"/>
          </a:p>
          <a:p>
            <a:r>
              <a:rPr lang="en-GB" sz="2000" dirty="0"/>
              <a:t>After 6 months it was switched off due to data misuse concerns.</a:t>
            </a:r>
          </a:p>
          <a:p>
            <a:endParaRPr lang="en-GB" sz="2000" dirty="0"/>
          </a:p>
          <a:p>
            <a:r>
              <a:rPr lang="en-GB" sz="2000" b="1" dirty="0"/>
              <a:t>What data misuse concerns can you think of that meant the plug-in needed to be switched off?</a:t>
            </a:r>
          </a:p>
          <a:p>
            <a:endParaRPr lang="en-GB" sz="2000" dirty="0"/>
          </a:p>
        </p:txBody>
      </p:sp>
      <p:pic>
        <p:nvPicPr>
          <p:cNvPr id="8" name="Picture 7" descr="Stressed woman using phone">
            <a:extLst>
              <a:ext uri="{FF2B5EF4-FFF2-40B4-BE49-F238E27FC236}">
                <a16:creationId xmlns:a16="http://schemas.microsoft.com/office/drawing/2014/main" id="{2FB0F942-7E8C-96AD-6AD9-191E7842CF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2846" y="2412701"/>
            <a:ext cx="5355663" cy="356957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909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2A6DD6-E641-5D1E-4508-A6777C0A0C64}"/>
              </a:ext>
            </a:extLst>
          </p:cNvPr>
          <p:cNvSpPr txBox="1"/>
          <p:nvPr/>
        </p:nvSpPr>
        <p:spPr>
          <a:xfrm>
            <a:off x="403122" y="2002647"/>
            <a:ext cx="53556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Samaritans said they switched off the plug-in because of,</a:t>
            </a:r>
          </a:p>
          <a:p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Concerns around privacy, as people being monitored were </a:t>
            </a:r>
            <a:r>
              <a:rPr lang="en-GB" sz="2000" b="1" dirty="0"/>
              <a:t>never notified or asked to consent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Concerns that people might censor their tweets making Twitter a </a:t>
            </a:r>
            <a:r>
              <a:rPr lang="en-GB" sz="2000" b="1" dirty="0"/>
              <a:t>less safe space for people who were struggling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Potential </a:t>
            </a:r>
            <a:r>
              <a:rPr lang="en-GB" sz="2000" b="1" dirty="0"/>
              <a:t>to be used for bullies</a:t>
            </a:r>
            <a:r>
              <a:rPr lang="en-GB" sz="2000" dirty="0"/>
              <a:t>, rather than friends trying to help</a:t>
            </a:r>
            <a:endParaRPr lang="en-GB" sz="2000" b="1" dirty="0"/>
          </a:p>
          <a:p>
            <a:endParaRPr lang="en-GB" sz="2000" dirty="0"/>
          </a:p>
        </p:txBody>
      </p:sp>
      <p:pic>
        <p:nvPicPr>
          <p:cNvPr id="8" name="Picture 7" descr="Stressed woman using phone">
            <a:extLst>
              <a:ext uri="{FF2B5EF4-FFF2-40B4-BE49-F238E27FC236}">
                <a16:creationId xmlns:a16="http://schemas.microsoft.com/office/drawing/2014/main" id="{2FB0F942-7E8C-96AD-6AD9-191E7842CF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2846" y="2412701"/>
            <a:ext cx="5355663" cy="356957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79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What if you see data misuse?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7A910-3F27-46CD-BBB5-7A21D8A19A6D}"/>
              </a:ext>
            </a:extLst>
          </p:cNvPr>
          <p:cNvSpPr txBox="1"/>
          <p:nvPr/>
        </p:nvSpPr>
        <p:spPr>
          <a:xfrm>
            <a:off x="1705800" y="2581162"/>
            <a:ext cx="878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We all have a responsibility to protect the data we use and be aware of the potential for data misuse.</a:t>
            </a:r>
          </a:p>
          <a:p>
            <a:pPr algn="ctr"/>
            <a:endParaRPr lang="en-GB" sz="2400" i="0" dirty="0">
              <a:effectLst/>
            </a:endParaRPr>
          </a:p>
          <a:p>
            <a:pPr algn="ctr"/>
            <a:r>
              <a:rPr lang="en-GB" sz="2400" dirty="0"/>
              <a:t>If you believe that data is being misused you should </a:t>
            </a:r>
            <a:r>
              <a:rPr lang="en-GB" sz="2400" b="1" dirty="0"/>
              <a:t>report it first to the organisation/group </a:t>
            </a:r>
            <a:r>
              <a:rPr lang="en-GB" sz="2400" dirty="0"/>
              <a:t>involved, and if you are still not happy you can </a:t>
            </a:r>
            <a:r>
              <a:rPr lang="en-GB" sz="2400" b="1" dirty="0"/>
              <a:t>report it to the information commission’s office. </a:t>
            </a:r>
          </a:p>
          <a:p>
            <a:pPr algn="ctr"/>
            <a:endParaRPr lang="en-GB" sz="2400" i="0" dirty="0">
              <a:effectLst/>
            </a:endParaRPr>
          </a:p>
          <a:p>
            <a:pPr algn="ctr"/>
            <a:r>
              <a:rPr lang="en-GB" sz="2400" i="0" dirty="0">
                <a:effectLst/>
                <a:hlinkClick r:id="rId3"/>
              </a:rPr>
              <a:t>https://www.gov.uk/data-protection/make-a-complaint</a:t>
            </a:r>
            <a:r>
              <a:rPr lang="en-GB" sz="2400" dirty="0"/>
              <a:t> </a:t>
            </a:r>
            <a:endParaRPr lang="en-GB" sz="240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81105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Background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7A910-3F27-46CD-BBB5-7A21D8A19A6D}"/>
              </a:ext>
            </a:extLst>
          </p:cNvPr>
          <p:cNvSpPr txBox="1"/>
          <p:nvPr/>
        </p:nvSpPr>
        <p:spPr>
          <a:xfrm>
            <a:off x="353572" y="2101527"/>
            <a:ext cx="55752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Around the world, the amount of data that is created and consumed is growing dramatically each year.</a:t>
            </a:r>
          </a:p>
          <a:p>
            <a:pPr algn="l"/>
            <a:endParaRPr lang="en-GB" sz="2400" dirty="0"/>
          </a:p>
          <a:p>
            <a:pPr algn="l"/>
            <a:r>
              <a:rPr lang="en-GB" sz="2400" i="0" dirty="0">
                <a:effectLst/>
              </a:rPr>
              <a:t>With lots more data </a:t>
            </a:r>
            <a:r>
              <a:rPr lang="en-GB" sz="2400" dirty="0"/>
              <a:t>bring created along with the number of users increasing</a:t>
            </a:r>
            <a:r>
              <a:rPr lang="en-GB" sz="2400" i="0" dirty="0">
                <a:effectLst/>
              </a:rPr>
              <a:t>, the possibility for it to be misused grows as well. </a:t>
            </a:r>
          </a:p>
          <a:p>
            <a:pPr algn="l"/>
            <a:endParaRPr lang="en-GB" sz="2400" dirty="0"/>
          </a:p>
          <a:p>
            <a:pPr algn="l"/>
            <a:r>
              <a:rPr lang="en-GB" sz="2400" i="0" dirty="0">
                <a:effectLst/>
              </a:rPr>
              <a:t>This lesson we will look at the different types of misuse data. </a:t>
            </a:r>
          </a:p>
        </p:txBody>
      </p:sp>
      <p:graphicFrame>
        <p:nvGraphicFramePr>
          <p:cNvPr id="5" name="Chart 4" descr="Graph showing the Volume of data created from 2010-2025. Starting at 2 zetabytes in 2010 rising to 181 zetabytes in 2025.">
            <a:extLst>
              <a:ext uri="{FF2B5EF4-FFF2-40B4-BE49-F238E27FC236}">
                <a16:creationId xmlns:a16="http://schemas.microsoft.com/office/drawing/2014/main" id="{777DF244-4F4A-0F82-6D54-FE5F89D846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699264"/>
              </p:ext>
            </p:extLst>
          </p:nvPr>
        </p:nvGraphicFramePr>
        <p:xfrm>
          <a:off x="6511802" y="1868130"/>
          <a:ext cx="5257800" cy="4057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BBDB400-6DA5-6904-BDB8-17968258C842}"/>
              </a:ext>
            </a:extLst>
          </p:cNvPr>
          <p:cNvSpPr txBox="1"/>
          <p:nvPr/>
        </p:nvSpPr>
        <p:spPr>
          <a:xfrm>
            <a:off x="7160731" y="6169709"/>
            <a:ext cx="46088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i="0" dirty="0">
                <a:effectLst/>
                <a:hlinkClick r:id="rId4"/>
              </a:rPr>
              <a:t>https://www.statista.com/statistics/871513/worldwide-data-created/</a:t>
            </a:r>
            <a:r>
              <a:rPr lang="en-GB" sz="12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38AA43-CDB0-4C51-8EE0-318629D04743}"/>
              </a:ext>
            </a:extLst>
          </p:cNvPr>
          <p:cNvSpPr txBox="1"/>
          <p:nvPr/>
        </p:nvSpPr>
        <p:spPr>
          <a:xfrm>
            <a:off x="7010400" y="6517939"/>
            <a:ext cx="4896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 Years 2018 to 2025 based on combining multiple sources and forecasts</a:t>
            </a:r>
          </a:p>
        </p:txBody>
      </p:sp>
    </p:spTree>
    <p:extLst>
      <p:ext uri="{BB962C8B-B14F-4D97-AF65-F5344CB8AC3E}">
        <p14:creationId xmlns:p14="http://schemas.microsoft.com/office/powerpoint/2010/main" val="38727451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5 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2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‘Data misuse’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287965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4A5D-F656-493D-B36B-DD86FC9B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checklist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C877A67-5EEF-4642-95EC-7141C8574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189257"/>
              </p:ext>
            </p:extLst>
          </p:nvPr>
        </p:nvGraphicFramePr>
        <p:xfrm>
          <a:off x="511278" y="2222726"/>
          <a:ext cx="11464412" cy="4239556"/>
        </p:xfrm>
        <a:graphic>
          <a:graphicData uri="http://schemas.openxmlformats.org/drawingml/2006/table">
            <a:tbl>
              <a:tblPr/>
              <a:tblGrid>
                <a:gridCol w="11464412">
                  <a:extLst>
                    <a:ext uri="{9D8B030D-6E8A-4147-A177-3AD203B41FA5}">
                      <a16:colId xmlns:a16="http://schemas.microsoft.com/office/drawing/2014/main" val="2327535807"/>
                    </a:ext>
                  </a:extLst>
                </a:gridCol>
              </a:tblGrid>
              <a:tr h="4239556">
                <a:tc>
                  <a:txBody>
                    <a:bodyPr/>
                    <a:lstStyle/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is meant by data misuse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what malicious data misuse is and how it might happen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what accidental data misuse is and how it might happen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4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7140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How you can use this lesson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23C89-4329-452C-A897-296AF15B4A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314" y="4824975"/>
            <a:ext cx="10734675" cy="4573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/>
              <a:t>© 2022. This work is licensed under a </a:t>
            </a:r>
            <a:r>
              <a:rPr lang="en-US" sz="1600" b="0" i="1" u="none" strike="noStrike">
                <a:solidFill>
                  <a:srgbClr val="049CCF"/>
                </a:solidFill>
                <a:effectLst/>
                <a:latin typeface="source sans pro" panose="020B0604020202020204" pitchFamily="34" charset="0"/>
                <a:hlinkClick r:id="rId2"/>
              </a:rPr>
              <a:t>CC BY-NC-SA 4.0 license</a:t>
            </a:r>
            <a:r>
              <a:rPr lang="en-US" sz="1600" b="0" i="1">
                <a:solidFill>
                  <a:srgbClr val="464646"/>
                </a:solidFill>
                <a:effectLst/>
                <a:latin typeface="source sans pro" panose="020B0604020202020204" pitchFamily="34" charset="0"/>
              </a:rPr>
              <a:t>. </a:t>
            </a:r>
            <a:endParaRPr lang="en-US" sz="1600" b="0" i="0">
              <a:effectLst/>
            </a:endParaRPr>
          </a:p>
          <a:p>
            <a:pPr marL="0" indent="0" algn="l">
              <a:buNone/>
            </a:pPr>
            <a:endParaRPr lang="en-US" sz="1600" b="0" i="0">
              <a:effectLst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3E9C027-9220-4418-A3A3-A835D282F5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7097" y="5863001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F0374880-B990-4DFC-A8EA-6E77ABEB6B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204" y="5914057"/>
            <a:ext cx="1922636" cy="8533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5FE8AF-312A-432D-AD26-BF735E87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4976" y="532652"/>
            <a:ext cx="3018389" cy="105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7C6DFE-5008-4454-B9B1-12B8D87988FA}"/>
              </a:ext>
            </a:extLst>
          </p:cNvPr>
          <p:cNvSpPr txBox="1"/>
          <p:nvPr/>
        </p:nvSpPr>
        <p:spPr>
          <a:xfrm>
            <a:off x="303314" y="1857448"/>
            <a:ext cx="11753567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/>
              <a:t>You are free to: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Share</a:t>
            </a:r>
            <a:r>
              <a:rPr lang="en-GB" dirty="0"/>
              <a:t> – copy and redistribute the material in any medium or format</a:t>
            </a:r>
            <a:endParaRPr lang="en-GB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Adapt</a:t>
            </a:r>
            <a:r>
              <a:rPr lang="en-GB" dirty="0"/>
              <a:t> – remix, transform and build upon the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dirty="0"/>
              <a:t>Under the following terms: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 dirty="0">
                <a:effectLst/>
              </a:rPr>
              <a:t>Attribution</a:t>
            </a:r>
            <a:r>
              <a:rPr lang="en-US" b="0" i="0" dirty="0">
                <a:effectLst/>
              </a:rPr>
              <a:t> — You must give </a:t>
            </a:r>
            <a:r>
              <a:rPr lang="en-US" dirty="0">
                <a:latin typeface="source sans pro"/>
                <a:ea typeface="source sans pro"/>
                <a:hlinkClick r:id="rId6"/>
              </a:rPr>
              <a:t>appropriate credit</a:t>
            </a:r>
            <a:r>
              <a:rPr lang="en-US" b="0" i="0" dirty="0">
                <a:effectLst/>
                <a:latin typeface="source sans pro"/>
                <a:ea typeface="source sans pro"/>
              </a:rPr>
              <a:t>, </a:t>
            </a:r>
            <a:r>
              <a:rPr lang="en-US" b="0" i="0" dirty="0">
                <a:effectLst/>
              </a:rPr>
              <a:t>provide a link to the license, and </a:t>
            </a:r>
            <a:r>
              <a:rPr lang="en-US" b="0" i="0" u="none" strike="noStrike" dirty="0">
                <a:solidFill>
                  <a:srgbClr val="049CCF"/>
                </a:solidFill>
                <a:effectLst/>
                <a:latin typeface="source sans pro"/>
                <a:ea typeface="source sans pro"/>
                <a:hlinkClick r:id="rId6"/>
              </a:rPr>
              <a:t>indicate if changes were made</a:t>
            </a:r>
            <a:r>
              <a:rPr lang="en-US" b="0" i="0" dirty="0">
                <a:effectLst/>
                <a:latin typeface="source sans pro"/>
                <a:ea typeface="source sans pro"/>
              </a:rPr>
              <a:t>. </a:t>
            </a:r>
            <a:r>
              <a:rPr lang="en-US" b="0" i="0" dirty="0">
                <a:effectLst/>
              </a:rPr>
              <a:t>You may do so in any reasonable manner, but not in any way that suggests the licensor endorses you or your use.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 dirty="0" err="1">
                <a:effectLst/>
              </a:rPr>
              <a:t>NonCommercial</a:t>
            </a:r>
            <a:r>
              <a:rPr lang="en-US" b="0" i="0" dirty="0">
                <a:effectLst/>
              </a:rPr>
              <a:t> — You may not use the material for </a:t>
            </a:r>
            <a:r>
              <a:rPr lang="en-US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6"/>
              </a:rPr>
              <a:t>commercial purposes</a:t>
            </a:r>
            <a:r>
              <a:rPr lang="en-US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ShareAlike</a:t>
            </a:r>
            <a:r>
              <a:rPr lang="en-US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— If you remix, transform, or build upon the material, you must distribute your contributions under the </a:t>
            </a:r>
            <a:r>
              <a:rPr lang="en-US" b="0" i="0" u="none" strike="noStrike" dirty="0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7"/>
              </a:rPr>
              <a:t>same license</a:t>
            </a:r>
            <a:r>
              <a:rPr lang="en-US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as the original.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0E1F8C-2EB8-4FB9-A221-93EB4D5C52AB}"/>
              </a:ext>
            </a:extLst>
          </p:cNvPr>
          <p:cNvSpPr txBox="1">
            <a:spLocks/>
          </p:cNvSpPr>
          <p:nvPr/>
        </p:nvSpPr>
        <p:spPr>
          <a:xfrm>
            <a:off x="303314" y="5282288"/>
            <a:ext cx="11888686" cy="457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Created by </a:t>
            </a:r>
            <a:r>
              <a:rPr lang="en-US" sz="1600" dirty="0" err="1"/>
              <a:t>effini</a:t>
            </a:r>
            <a:r>
              <a:rPr lang="en-US" sz="1600" dirty="0"/>
              <a:t> in partnership with Data Education in Schools and Skills Development Scotland. </a:t>
            </a:r>
          </a:p>
        </p:txBody>
      </p:sp>
      <p:pic>
        <p:nvPicPr>
          <p:cNvPr id="13" name="Picture 1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40017D6-46F2-C64A-B511-642898E15E7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312" y="5903589"/>
            <a:ext cx="1353559" cy="87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561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Alternative format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5D6FC-410F-47AB-AE9D-D7B0ABBD7D85}"/>
              </a:ext>
            </a:extLst>
          </p:cNvPr>
          <p:cNvSpPr txBox="1"/>
          <p:nvPr/>
        </p:nvSpPr>
        <p:spPr>
          <a:xfrm>
            <a:off x="1790955" y="2116176"/>
            <a:ext cx="86100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require this document in an alternative format, such as large print or a coloured background, please contact </a:t>
            </a:r>
          </a:p>
          <a:p>
            <a:endParaRPr lang="en-GB" sz="1400" b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hello</a:t>
            </a:r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@effini.com </a:t>
            </a:r>
          </a:p>
          <a:p>
            <a:pPr algn="l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 algn="ctr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4th Floor, The Bayes Centre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47 Potterrow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Edinburgh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EH8 9BT</a:t>
            </a:r>
          </a:p>
          <a:p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664BB56-6F0C-2B5B-58DC-F1DE9BF62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97097" y="5872831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1A2BE98D-7494-683A-C33A-B1FC1813F8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204" y="5914057"/>
            <a:ext cx="1922636" cy="853395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1E07ED6-4D51-A39F-B493-2E3DC73B98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312" y="5903589"/>
            <a:ext cx="1353559" cy="87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4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153264" y="2664901"/>
            <a:ext cx="7885471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cs typeface="Times New Roman" panose="02020603050405020304" pitchFamily="18" charset="0"/>
              </a:rPr>
              <a:t>Data misuse</a:t>
            </a:r>
            <a:endParaRPr lang="en-US" sz="4400" dirty="0"/>
          </a:p>
          <a:p>
            <a:pPr algn="ctr">
              <a:spcAft>
                <a:spcPts val="600"/>
              </a:spcAft>
            </a:pPr>
            <a:r>
              <a:rPr lang="en-US" sz="4400" dirty="0"/>
              <a:t>When data is used in a way that is different from what was originally intended</a:t>
            </a:r>
          </a:p>
        </p:txBody>
      </p:sp>
    </p:spTree>
    <p:extLst>
      <p:ext uri="{BB962C8B-B14F-4D97-AF65-F5344CB8AC3E}">
        <p14:creationId xmlns:p14="http://schemas.microsoft.com/office/powerpoint/2010/main" val="337108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36AE-067E-4B29-BE0F-2977EA44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Show me…</a:t>
            </a:r>
            <a:endParaRPr lang="en-GB" b="0"/>
          </a:p>
        </p:txBody>
      </p:sp>
      <p:graphicFrame>
        <p:nvGraphicFramePr>
          <p:cNvPr id="7" name="Diagram 6" descr="1. Bank employee looking at a friend's account balance&#10;2. Company sells personal details to another company without permission&#10;3. Applications that can track your movements without you agreeing to it&#10;4. Fake social media profile created using information copied from a real person. ">
            <a:extLst>
              <a:ext uri="{FF2B5EF4-FFF2-40B4-BE49-F238E27FC236}">
                <a16:creationId xmlns:a16="http://schemas.microsoft.com/office/drawing/2014/main" id="{6CF73FEE-1267-5EE1-E30D-A033FC942F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3018738"/>
              </p:ext>
            </p:extLst>
          </p:nvPr>
        </p:nvGraphicFramePr>
        <p:xfrm>
          <a:off x="331838" y="2170781"/>
          <a:ext cx="11528324" cy="4188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B812B26-48F5-7C29-B532-996DAC7D366D}"/>
              </a:ext>
            </a:extLst>
          </p:cNvPr>
          <p:cNvSpPr txBox="1"/>
          <p:nvPr/>
        </p:nvSpPr>
        <p:spPr>
          <a:xfrm>
            <a:off x="216310" y="1811282"/>
            <a:ext cx="861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can be misused in loads of different ways. Here are some examples of data misuse.</a:t>
            </a:r>
          </a:p>
        </p:txBody>
      </p:sp>
    </p:spTree>
    <p:extLst>
      <p:ext uri="{BB962C8B-B14F-4D97-AF65-F5344CB8AC3E}">
        <p14:creationId xmlns:p14="http://schemas.microsoft.com/office/powerpoint/2010/main" val="410866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Why is stopping data misuse important?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F2BBCD-2DC4-0178-24DF-FAAA9A5F4749}"/>
              </a:ext>
            </a:extLst>
          </p:cNvPr>
          <p:cNvSpPr txBox="1"/>
          <p:nvPr/>
        </p:nvSpPr>
        <p:spPr>
          <a:xfrm>
            <a:off x="2025445" y="2448231"/>
            <a:ext cx="9252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Individuals can be put at risk </a:t>
            </a:r>
            <a:r>
              <a:rPr lang="en-GB" sz="2400" dirty="0"/>
              <a:t>if their sensitive data is misused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C0B13F-4F84-645C-C487-18CD622810C8}"/>
              </a:ext>
            </a:extLst>
          </p:cNvPr>
          <p:cNvSpPr txBox="1"/>
          <p:nvPr/>
        </p:nvSpPr>
        <p:spPr>
          <a:xfrm>
            <a:off x="2025445" y="3869308"/>
            <a:ext cx="9328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Companies can lose money </a:t>
            </a:r>
            <a:r>
              <a:rPr lang="en-GB" sz="2400" dirty="0"/>
              <a:t>either through fines or by losing customers due to lack of trust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827D0-C832-DC1E-0063-39EA4F847259}"/>
              </a:ext>
            </a:extLst>
          </p:cNvPr>
          <p:cNvSpPr txBox="1"/>
          <p:nvPr/>
        </p:nvSpPr>
        <p:spPr>
          <a:xfrm>
            <a:off x="2025444" y="5524512"/>
            <a:ext cx="9328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People </a:t>
            </a:r>
            <a:r>
              <a:rPr lang="en-GB" sz="2400" b="1" dirty="0"/>
              <a:t>voting in elections could be illegally influenced </a:t>
            </a:r>
            <a:r>
              <a:rPr lang="en-GB" sz="2400" dirty="0"/>
              <a:t>by data that has been misused</a:t>
            </a:r>
          </a:p>
        </p:txBody>
      </p:sp>
      <p:pic>
        <p:nvPicPr>
          <p:cNvPr id="5" name="Graphic 4" descr="Warning outline">
            <a:extLst>
              <a:ext uri="{FF2B5EF4-FFF2-40B4-BE49-F238E27FC236}">
                <a16:creationId xmlns:a16="http://schemas.microsoft.com/office/drawing/2014/main" id="{891350AA-E783-874B-7C39-167D1AD7E2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38200" y="2199655"/>
            <a:ext cx="958816" cy="958816"/>
          </a:xfrm>
          <a:prstGeom prst="rect">
            <a:avLst/>
          </a:prstGeom>
        </p:spPr>
      </p:pic>
      <p:pic>
        <p:nvPicPr>
          <p:cNvPr id="10" name="Graphic 9" descr="Pound with solid fill">
            <a:extLst>
              <a:ext uri="{FF2B5EF4-FFF2-40B4-BE49-F238E27FC236}">
                <a16:creationId xmlns:a16="http://schemas.microsoft.com/office/drawing/2014/main" id="{18BFE4F7-C41C-59E9-ABF0-1286339817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38200" y="3805398"/>
            <a:ext cx="958816" cy="958816"/>
          </a:xfrm>
          <a:prstGeom prst="rect">
            <a:avLst/>
          </a:prstGeom>
        </p:spPr>
      </p:pic>
      <p:pic>
        <p:nvPicPr>
          <p:cNvPr id="11" name="Graphic 10" descr="Scales of justice outline">
            <a:extLst>
              <a:ext uri="{FF2B5EF4-FFF2-40B4-BE49-F238E27FC236}">
                <a16:creationId xmlns:a16="http://schemas.microsoft.com/office/drawing/2014/main" id="{30404B69-8B9E-A9C5-CC5D-46B4473074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38201" y="5415506"/>
            <a:ext cx="958816" cy="95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926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Types of data misuse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2AA54-ED93-ECC3-FC8B-8B1A18C48C5E}"/>
              </a:ext>
            </a:extLst>
          </p:cNvPr>
          <p:cNvSpPr txBox="1"/>
          <p:nvPr/>
        </p:nvSpPr>
        <p:spPr>
          <a:xfrm>
            <a:off x="275303" y="1959678"/>
            <a:ext cx="11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There are 2 types of data misuse, </a:t>
            </a:r>
          </a:p>
        </p:txBody>
      </p:sp>
      <p:graphicFrame>
        <p:nvGraphicFramePr>
          <p:cNvPr id="6" name="Diagram 5" descr="Data misuse,&#10;1. Malicious&#10;2. Accidental">
            <a:extLst>
              <a:ext uri="{FF2B5EF4-FFF2-40B4-BE49-F238E27FC236}">
                <a16:creationId xmlns:a16="http://schemas.microsoft.com/office/drawing/2014/main" id="{30F64E28-2A55-03B1-7846-1FCC482347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6376578"/>
              </p:ext>
            </p:extLst>
          </p:nvPr>
        </p:nvGraphicFramePr>
        <p:xfrm>
          <a:off x="2104103" y="2868559"/>
          <a:ext cx="7462684" cy="3001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 descr="Devil face with solid fill with solid fill">
            <a:extLst>
              <a:ext uri="{FF2B5EF4-FFF2-40B4-BE49-F238E27FC236}">
                <a16:creationId xmlns:a16="http://schemas.microsoft.com/office/drawing/2014/main" id="{77B2E33E-5101-3A9C-E8E3-25B072947F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458497" y="5031655"/>
            <a:ext cx="838200" cy="838200"/>
          </a:xfrm>
          <a:prstGeom prst="rect">
            <a:avLst/>
          </a:prstGeom>
        </p:spPr>
      </p:pic>
      <p:pic>
        <p:nvPicPr>
          <p:cNvPr id="8" name="Picture 6" descr="Spilt/Cracked Glass Of Milk with solid fill">
            <a:extLst>
              <a:ext uri="{FF2B5EF4-FFF2-40B4-BE49-F238E27FC236}">
                <a16:creationId xmlns:a16="http://schemas.microsoft.com/office/drawing/2014/main" id="{95A1DA75-83C1-CFE9-E102-5BF5D23D56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476205" y="5031655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52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910348" y="2458424"/>
            <a:ext cx="6371303" cy="3183850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cs typeface="Times New Roman" panose="02020603050405020304" pitchFamily="18" charset="0"/>
              </a:rPr>
              <a:t>Malicious data misuse</a:t>
            </a:r>
            <a:endParaRPr lang="en-US" sz="4400" dirty="0"/>
          </a:p>
          <a:p>
            <a:pPr algn="ctr">
              <a:spcAft>
                <a:spcPts val="600"/>
              </a:spcAft>
            </a:pPr>
            <a:r>
              <a:rPr lang="en-US" sz="4400" dirty="0"/>
              <a:t>When data is deliberately misused for individual or </a:t>
            </a:r>
            <a:r>
              <a:rPr lang="en-GB" sz="4400" dirty="0"/>
              <a:t>organisational</a:t>
            </a:r>
            <a:r>
              <a:rPr lang="en-US" sz="4400" dirty="0"/>
              <a:t> gain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8F559E3-CA94-AB8F-4C04-A122E7437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642552" y="1983558"/>
            <a:ext cx="1044000" cy="1045138"/>
          </a:xfrm>
          <a:prstGeom prst="ellipse">
            <a:avLst/>
          </a:prstGeom>
          <a:solidFill>
            <a:schemeClr val="bg1"/>
          </a:solidFill>
          <a:ln>
            <a:solidFill>
              <a:srgbClr val="EAC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Definition</a:t>
            </a:r>
            <a:endParaRPr lang="en-GB" b="0"/>
          </a:p>
        </p:txBody>
      </p:sp>
      <p:pic>
        <p:nvPicPr>
          <p:cNvPr id="7" name="Picture 6" descr="Devil face with solid fill with solid fill">
            <a:extLst>
              <a:ext uri="{FF2B5EF4-FFF2-40B4-BE49-F238E27FC236}">
                <a16:creationId xmlns:a16="http://schemas.microsoft.com/office/drawing/2014/main" id="{477DF3D1-4FD8-B272-E8F3-C3D4C66F4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48252" y="2116394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0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Malicious</a:t>
            </a:r>
            <a:r>
              <a:rPr lang="en-GB" dirty="0">
                <a:solidFill>
                  <a:schemeClr val="tx1"/>
                </a:solidFill>
              </a:rPr>
              <a:t> data misuse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F2BBCD-2DC4-0178-24DF-FAAA9A5F4749}"/>
              </a:ext>
            </a:extLst>
          </p:cNvPr>
          <p:cNvSpPr txBox="1"/>
          <p:nvPr/>
        </p:nvSpPr>
        <p:spPr>
          <a:xfrm>
            <a:off x="294969" y="1861065"/>
            <a:ext cx="9252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Data can be maliciously misused for,</a:t>
            </a:r>
          </a:p>
          <a:p>
            <a:endParaRPr lang="en-GB" sz="2400" dirty="0"/>
          </a:p>
        </p:txBody>
      </p:sp>
      <p:pic>
        <p:nvPicPr>
          <p:cNvPr id="12" name="Picture 6" descr="Devil face with solid fill with solid fill">
            <a:extLst>
              <a:ext uri="{FF2B5EF4-FFF2-40B4-BE49-F238E27FC236}">
                <a16:creationId xmlns:a16="http://schemas.microsoft.com/office/drawing/2014/main" id="{D4F004F1-C9B4-3835-30F1-EE535CA16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934700" y="608806"/>
            <a:ext cx="838200" cy="838200"/>
          </a:xfrm>
          <a:prstGeom prst="rect">
            <a:avLst/>
          </a:prstGeom>
        </p:spPr>
      </p:pic>
      <p:graphicFrame>
        <p:nvGraphicFramePr>
          <p:cNvPr id="5" name="Diagram 4" descr="Password.&#10;Enter a code on your phone.&#10;Finger print.&#10;Show your location.&#10;Authenticator apps.">
            <a:extLst>
              <a:ext uri="{FF2B5EF4-FFF2-40B4-BE49-F238E27FC236}">
                <a16:creationId xmlns:a16="http://schemas.microsoft.com/office/drawing/2014/main" id="{8107A212-D262-94EE-DA20-6BDB019DC1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6156248"/>
              </p:ext>
            </p:extLst>
          </p:nvPr>
        </p:nvGraphicFramePr>
        <p:xfrm>
          <a:off x="97095" y="2957051"/>
          <a:ext cx="11675805" cy="3063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127611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ata Education in School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4049"/>
      </a:accent1>
      <a:accent2>
        <a:srgbClr val="EAC036"/>
      </a:accent2>
      <a:accent3>
        <a:srgbClr val="6C587C"/>
      </a:accent3>
      <a:accent4>
        <a:srgbClr val="CE673B"/>
      </a:accent4>
      <a:accent5>
        <a:srgbClr val="6A9CA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_POWERPOINT_LESSON_TEMPLATE.docx" id="{C9ED7C33-DC77-4FA5-86DD-0A034F8A2FB7}" vid="{358AFC5C-2C86-4A96-95F1-D4B4C4DB4B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5ced86-acf9-4106-9bfe-b7f58564dbb7">
      <Terms xmlns="http://schemas.microsoft.com/office/infopath/2007/PartnerControls"/>
    </lcf76f155ced4ddcb4097134ff3c332f>
    <TaxCatchAll xmlns="415d1151-ba9d-4af3-8064-fbed8c171f1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11B640723674A88567F1D0A6A478D" ma:contentTypeVersion="18" ma:contentTypeDescription="Create a new document." ma:contentTypeScope="" ma:versionID="a428845fe3d4881e0a198dc7c9b0561f">
  <xsd:schema xmlns:xsd="http://www.w3.org/2001/XMLSchema" xmlns:xs="http://www.w3.org/2001/XMLSchema" xmlns:p="http://schemas.microsoft.com/office/2006/metadata/properties" xmlns:ns2="3f5ced86-acf9-4106-9bfe-b7f58564dbb7" xmlns:ns3="415d1151-ba9d-4af3-8064-fbed8c171f14" targetNamespace="http://schemas.microsoft.com/office/2006/metadata/properties" ma:root="true" ma:fieldsID="5d227dac0b4a3bc91bd0b5f386a95fd7" ns2:_="" ns3:_="">
    <xsd:import namespace="3f5ced86-acf9-4106-9bfe-b7f58564dbb7"/>
    <xsd:import namespace="415d1151-ba9d-4af3-8064-fbed8c171f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ced86-acf9-4106-9bfe-b7f58564db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54eff52-6b6d-4e5f-a3b0-187f185b1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d1151-ba9d-4af3-8064-fbed8c171f1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471a26-5622-4910-a32f-9ed81c64676f}" ma:internalName="TaxCatchAll" ma:showField="CatchAllData" ma:web="415d1151-ba9d-4af3-8064-fbed8c171f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E9DB8A-6628-413F-BA4F-19B2DD611012}">
  <ds:schemaRefs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dfb93d2d-490e-4f2a-a6aa-d151a9c5263f"/>
    <ds:schemaRef ds:uri="4297454b-9d9d-4311-9194-cdf6c01c0e73"/>
    <ds:schemaRef ds:uri="http://purl.org/dc/elements/1.1/"/>
    <ds:schemaRef ds:uri="3f5ced86-acf9-4106-9bfe-b7f58564dbb7"/>
    <ds:schemaRef ds:uri="415d1151-ba9d-4af3-8064-fbed8c171f14"/>
  </ds:schemaRefs>
</ds:datastoreItem>
</file>

<file path=customXml/itemProps2.xml><?xml version="1.0" encoding="utf-8"?>
<ds:datastoreItem xmlns:ds="http://schemas.openxmlformats.org/officeDocument/2006/customXml" ds:itemID="{A07D5A43-4C97-412D-924D-F32025ADB0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5ced86-acf9-4106-9bfe-b7f58564dbb7"/>
    <ds:schemaRef ds:uri="415d1151-ba9d-4af3-8064-fbed8c171f1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4F55CF-142F-4BED-8679-60542D3DE2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2508</TotalTime>
  <Words>1837</Words>
  <Application>Microsoft Office PowerPoint</Application>
  <PresentationFormat>Widescreen</PresentationFormat>
  <Paragraphs>249</Paragraphs>
  <Slides>33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source sans pro</vt:lpstr>
      <vt:lpstr>Times New Roman</vt:lpstr>
      <vt:lpstr>1_Office Theme</vt:lpstr>
      <vt:lpstr>Data misuse</vt:lpstr>
      <vt:lpstr>Learning intentions</vt:lpstr>
      <vt:lpstr>Background</vt:lpstr>
      <vt:lpstr>Definition</vt:lpstr>
      <vt:lpstr>Show me…</vt:lpstr>
      <vt:lpstr>Why is stopping data misuse important?</vt:lpstr>
      <vt:lpstr>Types of data misuse</vt:lpstr>
      <vt:lpstr>Definition</vt:lpstr>
      <vt:lpstr>Malicious data misuse</vt:lpstr>
      <vt:lpstr>Your turn…</vt:lpstr>
      <vt:lpstr>Your turn…</vt:lpstr>
      <vt:lpstr>Show me…</vt:lpstr>
      <vt:lpstr>Show me…</vt:lpstr>
      <vt:lpstr>Your turn…</vt:lpstr>
      <vt:lpstr>Your turn…</vt:lpstr>
      <vt:lpstr>Show me…</vt:lpstr>
      <vt:lpstr>Show me…</vt:lpstr>
      <vt:lpstr>Your turn…</vt:lpstr>
      <vt:lpstr>Your turn…</vt:lpstr>
      <vt:lpstr>Malicious data misuse for commercial gain </vt:lpstr>
      <vt:lpstr>Show me…</vt:lpstr>
      <vt:lpstr>Show me…</vt:lpstr>
      <vt:lpstr>Next steps</vt:lpstr>
      <vt:lpstr>Definition</vt:lpstr>
      <vt:lpstr>Causes of accidental data misuse</vt:lpstr>
      <vt:lpstr>Show me…</vt:lpstr>
      <vt:lpstr>Your turn…</vt:lpstr>
      <vt:lpstr>Your turn…</vt:lpstr>
      <vt:lpstr>What if you see data misuse?</vt:lpstr>
      <vt:lpstr>Next steps</vt:lpstr>
      <vt:lpstr>Learning checklist</vt:lpstr>
      <vt:lpstr>How you can use this lesson</vt:lpstr>
      <vt:lpstr>Alternative format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Nylk</dc:creator>
  <cp:lastModifiedBy>Antonia Sewell</cp:lastModifiedBy>
  <cp:revision>16</cp:revision>
  <dcterms:created xsi:type="dcterms:W3CDTF">2021-04-26T06:41:53Z</dcterms:created>
  <dcterms:modified xsi:type="dcterms:W3CDTF">2024-11-14T10:08:33Z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0x01010008911B640723674A88567F1D0A6A478D</vt:lpwstr>
  </property>
  <property fmtid="{D5CDD505-2E9C-101B-9397-08002B2CF9AE}" pid="3" name="MediaServiceImageTags">
    <vt:lpwstr/>
  </property>
</Properties>
</file>