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9"/>
  </p:notesMasterIdLst>
  <p:sldIdLst>
    <p:sldId id="552" r:id="rId5"/>
    <p:sldId id="530" r:id="rId6"/>
    <p:sldId id="269" r:id="rId7"/>
    <p:sldId id="935" r:id="rId8"/>
    <p:sldId id="941" r:id="rId9"/>
    <p:sldId id="955" r:id="rId10"/>
    <p:sldId id="957" r:id="rId11"/>
    <p:sldId id="958" r:id="rId12"/>
    <p:sldId id="966" r:id="rId13"/>
    <p:sldId id="942" r:id="rId14"/>
    <p:sldId id="897" r:id="rId15"/>
    <p:sldId id="913" r:id="rId16"/>
    <p:sldId id="943" r:id="rId17"/>
    <p:sldId id="901" r:id="rId18"/>
    <p:sldId id="947" r:id="rId19"/>
    <p:sldId id="945" r:id="rId20"/>
    <p:sldId id="936" r:id="rId21"/>
    <p:sldId id="959" r:id="rId22"/>
    <p:sldId id="946" r:id="rId23"/>
    <p:sldId id="960" r:id="rId24"/>
    <p:sldId id="858" r:id="rId25"/>
    <p:sldId id="948" r:id="rId26"/>
    <p:sldId id="961" r:id="rId27"/>
    <p:sldId id="962" r:id="rId28"/>
    <p:sldId id="967" r:id="rId29"/>
    <p:sldId id="963" r:id="rId30"/>
    <p:sldId id="964" r:id="rId31"/>
    <p:sldId id="951" r:id="rId32"/>
    <p:sldId id="952" r:id="rId33"/>
    <p:sldId id="965" r:id="rId34"/>
    <p:sldId id="950" r:id="rId35"/>
    <p:sldId id="348" r:id="rId36"/>
    <p:sldId id="351" r:id="rId37"/>
    <p:sldId id="475"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C09C914-9CEC-9300-D839-001D87C79C4D}" name="Emma Nylk" initials="EN" userId="S::emma@effini.com::55b2440a-9e28-4c70-bd2e-709c92f993be" providerId="AD"/>
  <p188:author id="{7208391E-158C-86D6-A16B-1B44961C402D}" name="Jo Watts" initials="JW" userId="S::jo.watts@effini.com::eea66f16-67e2-44e4-9e64-0beb12162bd8" providerId="AD"/>
  <p188:author id="{212F487B-0D66-C222-300F-3C6D775CDFF0}" name="Emma Nylk" initials="EN" userId="Emma Nylk" providerId="None"/>
  <p188:author id="{4DB380DD-4D2F-EB3D-9717-0B1786562343}" name="John Bell" initials="JB" userId="S::john@effini.com::f70f6676-4d37-4a98-a7ac-a82923374731" providerId="AD"/>
  <p188:author id="{351A98F0-2E9B-89FA-783A-4D0E4628B704}" name="John Bell" initials="JB" userId="S::john.bell@effini.com::f70f6676-4d37-4a98-a7ac-a8292337473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ma Nylk" initials="EN" lastIdx="14" clrIdx="0">
    <p:extLst>
      <p:ext uri="{19B8F6BF-5375-455C-9EA6-DF929625EA0E}">
        <p15:presenceInfo xmlns:p15="http://schemas.microsoft.com/office/powerpoint/2012/main" userId="Emma Nylk" providerId="None"/>
      </p:ext>
    </p:extLst>
  </p:cmAuthor>
  <p:cmAuthor id="2" name="John Bell" initials="JB" lastIdx="6" clrIdx="1">
    <p:extLst>
      <p:ext uri="{19B8F6BF-5375-455C-9EA6-DF929625EA0E}">
        <p15:presenceInfo xmlns:p15="http://schemas.microsoft.com/office/powerpoint/2012/main" userId="S::john@effini.com::f70f6676-4d37-4a98-a7ac-a8292337473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673B"/>
    <a:srgbClr val="EAC036"/>
    <a:srgbClr val="6C587C"/>
    <a:srgbClr val="6A9CA1"/>
    <a:srgbClr val="3840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EA9BB6-A74A-4B97-A260-D2F6067C821D}" v="1" dt="2024-11-14T10:05:30.1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34" autoAdjust="0"/>
    <p:restoredTop sz="94641" autoAdjust="0"/>
  </p:normalViewPr>
  <p:slideViewPr>
    <p:cSldViewPr snapToGrid="0">
      <p:cViewPr varScale="1">
        <p:scale>
          <a:sx n="105" d="100"/>
          <a:sy n="105" d="100"/>
        </p:scale>
        <p:origin x="648" y="9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8/10/relationships/authors" Target="authors.xml"/><Relationship Id="rId20" Type="http://schemas.openxmlformats.org/officeDocument/2006/relationships/slide" Target="slides/slide16.xml"/><Relationship Id="rId41"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diagrams/_rels/data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jpeg"/></Relationships>
</file>

<file path=ppt/diagrams/_rels/data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jpeg"/><Relationship Id="rId4" Type="http://schemas.openxmlformats.org/officeDocument/2006/relationships/image" Target="../media/image33.jpeg"/></Relationships>
</file>

<file path=ppt/diagrams/_rels/data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image" Target="../media/image34.jpeg"/><Relationship Id="rId4" Type="http://schemas.openxmlformats.org/officeDocument/2006/relationships/image" Target="../media/image37.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jpeg"/><Relationship Id="rId4" Type="http://schemas.openxmlformats.org/officeDocument/2006/relationships/image" Target="../media/image33.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image" Target="../media/image34.jpeg"/><Relationship Id="rId4" Type="http://schemas.openxmlformats.org/officeDocument/2006/relationships/image" Target="../media/image3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AA10A3-C32F-46B1-A12A-1299BBE80328}" type="doc">
      <dgm:prSet loTypeId="urn:microsoft.com/office/officeart/2005/8/layout/pList1" loCatId="picture" qsTypeId="urn:microsoft.com/office/officeart/2005/8/quickstyle/simple1" qsCatId="simple" csTypeId="urn:microsoft.com/office/officeart/2005/8/colors/accent1_2" csCatId="accent1" phldr="1"/>
      <dgm:spPr/>
      <dgm:t>
        <a:bodyPr/>
        <a:lstStyle/>
        <a:p>
          <a:endParaRPr lang="en-GB"/>
        </a:p>
      </dgm:t>
    </dgm:pt>
    <dgm:pt modelId="{17B64F44-E541-4459-BCCF-1DA830618287}">
      <dgm:prSet phldrT="[Text]" custT="1"/>
      <dgm:spPr/>
      <dgm:t>
        <a:bodyPr/>
        <a:lstStyle/>
        <a:p>
          <a:r>
            <a:rPr lang="en-GB" sz="1650" dirty="0"/>
            <a:t>Medical &amp; research (bioethics)</a:t>
          </a:r>
        </a:p>
      </dgm:t>
    </dgm:pt>
    <dgm:pt modelId="{A09BD9F9-96A5-4B0E-B32B-CC313DE2CC73}" type="parTrans" cxnId="{859F5851-495E-4A47-8D4A-D95E6D26E2C1}">
      <dgm:prSet/>
      <dgm:spPr/>
      <dgm:t>
        <a:bodyPr/>
        <a:lstStyle/>
        <a:p>
          <a:endParaRPr lang="en-GB" sz="1800"/>
        </a:p>
      </dgm:t>
    </dgm:pt>
    <dgm:pt modelId="{CF5152F9-10B3-4B82-A7CE-D6040B403CC3}" type="sibTrans" cxnId="{859F5851-495E-4A47-8D4A-D95E6D26E2C1}">
      <dgm:prSet/>
      <dgm:spPr/>
      <dgm:t>
        <a:bodyPr/>
        <a:lstStyle/>
        <a:p>
          <a:endParaRPr lang="en-GB" sz="1800"/>
        </a:p>
      </dgm:t>
    </dgm:pt>
    <dgm:pt modelId="{62818528-E40D-40E8-8882-689EFC9C5281}">
      <dgm:prSet phldrT="[Text]" custT="1"/>
      <dgm:spPr/>
      <dgm:t>
        <a:bodyPr/>
        <a:lstStyle/>
        <a:p>
          <a:r>
            <a:rPr lang="en-GB" sz="1800" dirty="0"/>
            <a:t>Business ethics</a:t>
          </a:r>
        </a:p>
      </dgm:t>
    </dgm:pt>
    <dgm:pt modelId="{FBBD7EF0-1F10-493E-AF8F-D8E0E77B6C54}" type="parTrans" cxnId="{E73CBBCC-8A91-487A-90E6-0F36A731BB58}">
      <dgm:prSet/>
      <dgm:spPr/>
      <dgm:t>
        <a:bodyPr/>
        <a:lstStyle/>
        <a:p>
          <a:endParaRPr lang="en-GB" sz="1800"/>
        </a:p>
      </dgm:t>
    </dgm:pt>
    <dgm:pt modelId="{26DFF568-E3A1-4BBF-B190-9B252DE12515}" type="sibTrans" cxnId="{E73CBBCC-8A91-487A-90E6-0F36A731BB58}">
      <dgm:prSet/>
      <dgm:spPr/>
      <dgm:t>
        <a:bodyPr/>
        <a:lstStyle/>
        <a:p>
          <a:endParaRPr lang="en-GB" sz="1800"/>
        </a:p>
      </dgm:t>
    </dgm:pt>
    <dgm:pt modelId="{67764E08-6813-4B9D-B30D-E68192839C21}">
      <dgm:prSet phldrT="[Text]" custT="1"/>
      <dgm:spPr/>
      <dgm:t>
        <a:bodyPr/>
        <a:lstStyle/>
        <a:p>
          <a:r>
            <a:rPr lang="en-GB" sz="1800" dirty="0"/>
            <a:t>Environmental ethics</a:t>
          </a:r>
        </a:p>
      </dgm:t>
    </dgm:pt>
    <dgm:pt modelId="{1ED0C59C-3F34-4320-8AA3-9A223C756B71}" type="parTrans" cxnId="{63C557B8-E779-42E9-A1BC-80F3A8F49C42}">
      <dgm:prSet/>
      <dgm:spPr/>
      <dgm:t>
        <a:bodyPr/>
        <a:lstStyle/>
        <a:p>
          <a:endParaRPr lang="en-GB" sz="1800"/>
        </a:p>
      </dgm:t>
    </dgm:pt>
    <dgm:pt modelId="{9328E25C-07FF-4777-8410-AC07611DD197}" type="sibTrans" cxnId="{63C557B8-E779-42E9-A1BC-80F3A8F49C42}">
      <dgm:prSet/>
      <dgm:spPr/>
      <dgm:t>
        <a:bodyPr/>
        <a:lstStyle/>
        <a:p>
          <a:endParaRPr lang="en-GB" sz="1800"/>
        </a:p>
      </dgm:t>
    </dgm:pt>
    <dgm:pt modelId="{6C0D665C-F216-4D9C-8354-532A63548487}">
      <dgm:prSet phldrT="[Text]" custT="1"/>
      <dgm:spPr/>
      <dgm:t>
        <a:bodyPr/>
        <a:lstStyle/>
        <a:p>
          <a:r>
            <a:rPr lang="en-GB" sz="2000" b="1" dirty="0"/>
            <a:t>Data ethics</a:t>
          </a:r>
        </a:p>
      </dgm:t>
    </dgm:pt>
    <dgm:pt modelId="{C1A5C00D-C05B-4F11-8163-2E05BD8DABF0}" type="parTrans" cxnId="{7088841E-8109-4A26-B8B9-526C8E205E24}">
      <dgm:prSet/>
      <dgm:spPr/>
      <dgm:t>
        <a:bodyPr/>
        <a:lstStyle/>
        <a:p>
          <a:endParaRPr lang="en-GB" sz="1800"/>
        </a:p>
      </dgm:t>
    </dgm:pt>
    <dgm:pt modelId="{041B2A6B-69B7-4365-AFB7-A156960E29BC}" type="sibTrans" cxnId="{7088841E-8109-4A26-B8B9-526C8E205E24}">
      <dgm:prSet/>
      <dgm:spPr/>
      <dgm:t>
        <a:bodyPr/>
        <a:lstStyle/>
        <a:p>
          <a:endParaRPr lang="en-GB" sz="1800"/>
        </a:p>
      </dgm:t>
    </dgm:pt>
    <dgm:pt modelId="{E31585A8-08F7-4ED3-82DC-D4DE889C1D95}">
      <dgm:prSet phldrT="[Text]" custT="1"/>
      <dgm:spPr/>
      <dgm:t>
        <a:bodyPr/>
        <a:lstStyle/>
        <a:p>
          <a:r>
            <a:rPr lang="en-GB" sz="1800" dirty="0"/>
            <a:t>Social ethics</a:t>
          </a:r>
        </a:p>
      </dgm:t>
    </dgm:pt>
    <dgm:pt modelId="{ED85B20F-FF34-4FE0-B52D-202DB3B01AE5}" type="parTrans" cxnId="{61A5A6FB-6DF1-4A8B-809B-24A9A410C32B}">
      <dgm:prSet/>
      <dgm:spPr/>
      <dgm:t>
        <a:bodyPr/>
        <a:lstStyle/>
        <a:p>
          <a:endParaRPr lang="en-GB" sz="1800"/>
        </a:p>
      </dgm:t>
    </dgm:pt>
    <dgm:pt modelId="{6B81DB4C-B5DF-4823-B971-225F7E838304}" type="sibTrans" cxnId="{61A5A6FB-6DF1-4A8B-809B-24A9A410C32B}">
      <dgm:prSet/>
      <dgm:spPr/>
      <dgm:t>
        <a:bodyPr/>
        <a:lstStyle/>
        <a:p>
          <a:endParaRPr lang="en-GB" sz="1800"/>
        </a:p>
      </dgm:t>
    </dgm:pt>
    <dgm:pt modelId="{43ADFFA5-D3C5-4515-8781-DD2DEBF09489}">
      <dgm:prSet phldrT="[Text]" custT="1"/>
      <dgm:spPr/>
      <dgm:t>
        <a:bodyPr/>
        <a:lstStyle/>
        <a:p>
          <a:r>
            <a:rPr lang="en-GB" sz="1800" dirty="0"/>
            <a:t>Organisational ethics</a:t>
          </a:r>
        </a:p>
      </dgm:t>
    </dgm:pt>
    <dgm:pt modelId="{1F7E4D8C-1317-424F-B621-3676B5526BA5}" type="parTrans" cxnId="{567E4DC5-FB53-4D01-B0CA-ADC6CCB098D8}">
      <dgm:prSet/>
      <dgm:spPr/>
      <dgm:t>
        <a:bodyPr/>
        <a:lstStyle/>
        <a:p>
          <a:endParaRPr lang="en-GB" sz="1800"/>
        </a:p>
      </dgm:t>
    </dgm:pt>
    <dgm:pt modelId="{B177AD6A-7706-4A90-A514-1C34307FD271}" type="sibTrans" cxnId="{567E4DC5-FB53-4D01-B0CA-ADC6CCB098D8}">
      <dgm:prSet/>
      <dgm:spPr/>
      <dgm:t>
        <a:bodyPr/>
        <a:lstStyle/>
        <a:p>
          <a:endParaRPr lang="en-GB" sz="1800"/>
        </a:p>
      </dgm:t>
    </dgm:pt>
    <dgm:pt modelId="{F3C1321A-7F54-4665-AEFB-48A327B34951}" type="pres">
      <dgm:prSet presAssocID="{1EAA10A3-C32F-46B1-A12A-1299BBE80328}" presName="Name0" presStyleCnt="0">
        <dgm:presLayoutVars>
          <dgm:dir/>
          <dgm:resizeHandles val="exact"/>
        </dgm:presLayoutVars>
      </dgm:prSet>
      <dgm:spPr/>
    </dgm:pt>
    <dgm:pt modelId="{1E84CF64-8F54-4275-B6D1-FC01DF1F2E9C}" type="pres">
      <dgm:prSet presAssocID="{17B64F44-E541-4459-BCCF-1DA830618287}" presName="compNode" presStyleCnt="0"/>
      <dgm:spPr/>
    </dgm:pt>
    <dgm:pt modelId="{DD73D2E2-2CC2-47ED-A098-6632ABC0A2EB}" type="pres">
      <dgm:prSet presAssocID="{17B64F44-E541-4459-BCCF-1DA830618287}" presName="pictRect" presStyleLbl="node1" presStyleIdx="0" presStyleCnt="6"/>
      <dgm:spPr>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Stethoscope on green background"/>
        </a:ext>
      </dgm:extLst>
    </dgm:pt>
    <dgm:pt modelId="{640E0DC7-0BC6-43A6-A846-F2F801F4C503}" type="pres">
      <dgm:prSet presAssocID="{17B64F44-E541-4459-BCCF-1DA830618287}" presName="textRect" presStyleLbl="revTx" presStyleIdx="0" presStyleCnt="6">
        <dgm:presLayoutVars>
          <dgm:bulletEnabled val="1"/>
        </dgm:presLayoutVars>
      </dgm:prSet>
      <dgm:spPr/>
    </dgm:pt>
    <dgm:pt modelId="{087E6470-FA21-45EB-B55C-5BD3FB19AB6B}" type="pres">
      <dgm:prSet presAssocID="{CF5152F9-10B3-4B82-A7CE-D6040B403CC3}" presName="sibTrans" presStyleLbl="sibTrans2D1" presStyleIdx="0" presStyleCnt="0"/>
      <dgm:spPr/>
    </dgm:pt>
    <dgm:pt modelId="{CCFC8F06-96F6-44B2-AA18-9F3BF7CA1993}" type="pres">
      <dgm:prSet presAssocID="{62818528-E40D-40E8-8882-689EFC9C5281}" presName="compNode" presStyleCnt="0"/>
      <dgm:spPr/>
    </dgm:pt>
    <dgm:pt modelId="{6D0D7D7B-E43B-4595-8673-3B3AF31C1294}" type="pres">
      <dgm:prSet presAssocID="{62818528-E40D-40E8-8882-689EFC9C5281}" presName="pictRect" presStyleLbl="node1" presStyleIdx="1" presStyleCnt="6"/>
      <dgm:spPr>
        <a:blipFill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Man celebrating in the crowd"/>
        </a:ext>
      </dgm:extLst>
    </dgm:pt>
    <dgm:pt modelId="{B619AF3A-462D-4728-B4F5-3929C284CA1F}" type="pres">
      <dgm:prSet presAssocID="{62818528-E40D-40E8-8882-689EFC9C5281}" presName="textRect" presStyleLbl="revTx" presStyleIdx="1" presStyleCnt="6">
        <dgm:presLayoutVars>
          <dgm:bulletEnabled val="1"/>
        </dgm:presLayoutVars>
      </dgm:prSet>
      <dgm:spPr/>
    </dgm:pt>
    <dgm:pt modelId="{12303435-1408-4CD0-B716-BA0E75033D5A}" type="pres">
      <dgm:prSet presAssocID="{26DFF568-E3A1-4BBF-B190-9B252DE12515}" presName="sibTrans" presStyleLbl="sibTrans2D1" presStyleIdx="0" presStyleCnt="0"/>
      <dgm:spPr/>
    </dgm:pt>
    <dgm:pt modelId="{3C3E7777-0D0B-4FBC-8AB7-38488243DF13}" type="pres">
      <dgm:prSet presAssocID="{67764E08-6813-4B9D-B30D-E68192839C21}" presName="compNode" presStyleCnt="0"/>
      <dgm:spPr/>
    </dgm:pt>
    <dgm:pt modelId="{7B16414D-44AF-424D-8CB2-1C3E67A81F1A}" type="pres">
      <dgm:prSet presAssocID="{67764E08-6813-4B9D-B30D-E68192839C21}" presName="pictRect" presStyleLbl="node1" presStyleIdx="2" presStyleCnt="6"/>
      <dgm:spPr>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Polar bear on iceberg"/>
        </a:ext>
      </dgm:extLst>
    </dgm:pt>
    <dgm:pt modelId="{F58AAA24-F7F9-459C-9B0B-22C895905E0A}" type="pres">
      <dgm:prSet presAssocID="{67764E08-6813-4B9D-B30D-E68192839C21}" presName="textRect" presStyleLbl="revTx" presStyleIdx="2" presStyleCnt="6">
        <dgm:presLayoutVars>
          <dgm:bulletEnabled val="1"/>
        </dgm:presLayoutVars>
      </dgm:prSet>
      <dgm:spPr/>
    </dgm:pt>
    <dgm:pt modelId="{E87670C8-CD9F-471D-B882-5746C060345A}" type="pres">
      <dgm:prSet presAssocID="{9328E25C-07FF-4777-8410-AC07611DD197}" presName="sibTrans" presStyleLbl="sibTrans2D1" presStyleIdx="0" presStyleCnt="0"/>
      <dgm:spPr/>
    </dgm:pt>
    <dgm:pt modelId="{EB6C0291-50B9-4480-8288-AF8E5879B1D3}" type="pres">
      <dgm:prSet presAssocID="{E31585A8-08F7-4ED3-82DC-D4DE889C1D95}" presName="compNode" presStyleCnt="0"/>
      <dgm:spPr/>
    </dgm:pt>
    <dgm:pt modelId="{30FD862B-B04A-40FF-ACF0-B45BE73C6EE3}" type="pres">
      <dgm:prSet presAssocID="{E31585A8-08F7-4ED3-82DC-D4DE889C1D95}" presName="pictRect" presStyleLbl="node1" presStyleIdx="3" presStyleCnt="6"/>
      <dgm:spPr>
        <a:blipFill>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Close-up of several hands with palms facing down pointing towards center, overlapping"/>
        </a:ext>
      </dgm:extLst>
    </dgm:pt>
    <dgm:pt modelId="{257F8A18-6519-475D-8855-E947BDDC7106}" type="pres">
      <dgm:prSet presAssocID="{E31585A8-08F7-4ED3-82DC-D4DE889C1D95}" presName="textRect" presStyleLbl="revTx" presStyleIdx="3" presStyleCnt="6">
        <dgm:presLayoutVars>
          <dgm:bulletEnabled val="1"/>
        </dgm:presLayoutVars>
      </dgm:prSet>
      <dgm:spPr/>
    </dgm:pt>
    <dgm:pt modelId="{93F57AF2-38C9-4704-A45D-0DD530F49685}" type="pres">
      <dgm:prSet presAssocID="{6B81DB4C-B5DF-4823-B971-225F7E838304}" presName="sibTrans" presStyleLbl="sibTrans2D1" presStyleIdx="0" presStyleCnt="0"/>
      <dgm:spPr/>
    </dgm:pt>
    <dgm:pt modelId="{B0D570E8-D104-419E-83D1-1913DC4E5FA0}" type="pres">
      <dgm:prSet presAssocID="{43ADFFA5-D3C5-4515-8781-DD2DEBF09489}" presName="compNode" presStyleCnt="0"/>
      <dgm:spPr/>
    </dgm:pt>
    <dgm:pt modelId="{23F6B05A-74AB-48CA-A9E1-AE04E6C93E39}" type="pres">
      <dgm:prSet presAssocID="{43ADFFA5-D3C5-4515-8781-DD2DEBF09489}" presName="pictRect" presStyleLbl="node1" presStyleIdx="4" presStyleCnt="6"/>
      <dgm:spPr>
        <a:blipFill>
          <a:blip xmlns:r="http://schemas.openxmlformats.org/officeDocument/2006/relationships" r:embed="rId5"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Volunteers distributing food in kitchen"/>
        </a:ext>
      </dgm:extLst>
    </dgm:pt>
    <dgm:pt modelId="{396E9DF3-884E-42B3-B2C3-EB70ADE9B2D6}" type="pres">
      <dgm:prSet presAssocID="{43ADFFA5-D3C5-4515-8781-DD2DEBF09489}" presName="textRect" presStyleLbl="revTx" presStyleIdx="4" presStyleCnt="6">
        <dgm:presLayoutVars>
          <dgm:bulletEnabled val="1"/>
        </dgm:presLayoutVars>
      </dgm:prSet>
      <dgm:spPr/>
    </dgm:pt>
    <dgm:pt modelId="{6E2D4763-437B-4BA7-9A9E-B7012B70D576}" type="pres">
      <dgm:prSet presAssocID="{B177AD6A-7706-4A90-A514-1C34307FD271}" presName="sibTrans" presStyleLbl="sibTrans2D1" presStyleIdx="0" presStyleCnt="0"/>
      <dgm:spPr/>
    </dgm:pt>
    <dgm:pt modelId="{10BF026D-0375-4D5B-8DEF-5F14E2E5E2D6}" type="pres">
      <dgm:prSet presAssocID="{6C0D665C-F216-4D9C-8354-532A63548487}" presName="compNode" presStyleCnt="0"/>
      <dgm:spPr/>
    </dgm:pt>
    <dgm:pt modelId="{941D9F4D-5B32-48F5-ACCD-B6156EEF2C08}" type="pres">
      <dgm:prSet presAssocID="{6C0D665C-F216-4D9C-8354-532A63548487}" presName="pictRect" presStyleLbl="node1" presStyleIdx="5" presStyleCnt="6"/>
      <dgm:spPr>
        <a:blipFill>
          <a:blip xmlns:r="http://schemas.openxmlformats.org/officeDocument/2006/relationships" r:embed="rId6"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Pen pointing to a graph on a screen"/>
        </a:ext>
      </dgm:extLst>
    </dgm:pt>
    <dgm:pt modelId="{40025FE7-012E-43E0-9696-63BB0ACF9429}" type="pres">
      <dgm:prSet presAssocID="{6C0D665C-F216-4D9C-8354-532A63548487}" presName="textRect" presStyleLbl="revTx" presStyleIdx="5" presStyleCnt="6">
        <dgm:presLayoutVars>
          <dgm:bulletEnabled val="1"/>
        </dgm:presLayoutVars>
      </dgm:prSet>
      <dgm:spPr/>
    </dgm:pt>
  </dgm:ptLst>
  <dgm:cxnLst>
    <dgm:cxn modelId="{0AE7DF01-11AB-4E19-91E4-B405D4C9EDEE}" type="presOf" srcId="{9328E25C-07FF-4777-8410-AC07611DD197}" destId="{E87670C8-CD9F-471D-B882-5746C060345A}" srcOrd="0" destOrd="0" presId="urn:microsoft.com/office/officeart/2005/8/layout/pList1"/>
    <dgm:cxn modelId="{C074E606-050B-4933-A270-056B8A8C1D9A}" type="presOf" srcId="{CF5152F9-10B3-4B82-A7CE-D6040B403CC3}" destId="{087E6470-FA21-45EB-B55C-5BD3FB19AB6B}" srcOrd="0" destOrd="0" presId="urn:microsoft.com/office/officeart/2005/8/layout/pList1"/>
    <dgm:cxn modelId="{7088841E-8109-4A26-B8B9-526C8E205E24}" srcId="{1EAA10A3-C32F-46B1-A12A-1299BBE80328}" destId="{6C0D665C-F216-4D9C-8354-532A63548487}" srcOrd="5" destOrd="0" parTransId="{C1A5C00D-C05B-4F11-8163-2E05BD8DABF0}" sibTransId="{041B2A6B-69B7-4365-AFB7-A156960E29BC}"/>
    <dgm:cxn modelId="{D39D7C3D-F4B8-4D78-9345-635882E64794}" type="presOf" srcId="{6B81DB4C-B5DF-4823-B971-225F7E838304}" destId="{93F57AF2-38C9-4704-A45D-0DD530F49685}" srcOrd="0" destOrd="0" presId="urn:microsoft.com/office/officeart/2005/8/layout/pList1"/>
    <dgm:cxn modelId="{95729248-BCBB-44E0-9EB6-8A0F17DA5AA6}" type="presOf" srcId="{1EAA10A3-C32F-46B1-A12A-1299BBE80328}" destId="{F3C1321A-7F54-4665-AEFB-48A327B34951}" srcOrd="0" destOrd="0" presId="urn:microsoft.com/office/officeart/2005/8/layout/pList1"/>
    <dgm:cxn modelId="{E8131F6C-B35B-4CCF-8DCF-FE3CCD7E137A}" type="presOf" srcId="{67764E08-6813-4B9D-B30D-E68192839C21}" destId="{F58AAA24-F7F9-459C-9B0B-22C895905E0A}" srcOrd="0" destOrd="0" presId="urn:microsoft.com/office/officeart/2005/8/layout/pList1"/>
    <dgm:cxn modelId="{59C7306C-A149-4610-9913-2748687DF97D}" type="presOf" srcId="{43ADFFA5-D3C5-4515-8781-DD2DEBF09489}" destId="{396E9DF3-884E-42B3-B2C3-EB70ADE9B2D6}" srcOrd="0" destOrd="0" presId="urn:microsoft.com/office/officeart/2005/8/layout/pList1"/>
    <dgm:cxn modelId="{859F5851-495E-4A47-8D4A-D95E6D26E2C1}" srcId="{1EAA10A3-C32F-46B1-A12A-1299BBE80328}" destId="{17B64F44-E541-4459-BCCF-1DA830618287}" srcOrd="0" destOrd="0" parTransId="{A09BD9F9-96A5-4B0E-B32B-CC313DE2CC73}" sibTransId="{CF5152F9-10B3-4B82-A7CE-D6040B403CC3}"/>
    <dgm:cxn modelId="{2A650197-B6B2-4B02-9BD4-CB527D87ABB7}" type="presOf" srcId="{E31585A8-08F7-4ED3-82DC-D4DE889C1D95}" destId="{257F8A18-6519-475D-8855-E947BDDC7106}" srcOrd="0" destOrd="0" presId="urn:microsoft.com/office/officeart/2005/8/layout/pList1"/>
    <dgm:cxn modelId="{5CEFA6A0-C22A-4D0E-9D8B-75A365F9C6DA}" type="presOf" srcId="{26DFF568-E3A1-4BBF-B190-9B252DE12515}" destId="{12303435-1408-4CD0-B716-BA0E75033D5A}" srcOrd="0" destOrd="0" presId="urn:microsoft.com/office/officeart/2005/8/layout/pList1"/>
    <dgm:cxn modelId="{FF252AA2-D854-489D-8A5D-B526920A415A}" type="presOf" srcId="{62818528-E40D-40E8-8882-689EFC9C5281}" destId="{B619AF3A-462D-4728-B4F5-3929C284CA1F}" srcOrd="0" destOrd="0" presId="urn:microsoft.com/office/officeart/2005/8/layout/pList1"/>
    <dgm:cxn modelId="{63C557B8-E779-42E9-A1BC-80F3A8F49C42}" srcId="{1EAA10A3-C32F-46B1-A12A-1299BBE80328}" destId="{67764E08-6813-4B9D-B30D-E68192839C21}" srcOrd="2" destOrd="0" parTransId="{1ED0C59C-3F34-4320-8AA3-9A223C756B71}" sibTransId="{9328E25C-07FF-4777-8410-AC07611DD197}"/>
    <dgm:cxn modelId="{567E4DC5-FB53-4D01-B0CA-ADC6CCB098D8}" srcId="{1EAA10A3-C32F-46B1-A12A-1299BBE80328}" destId="{43ADFFA5-D3C5-4515-8781-DD2DEBF09489}" srcOrd="4" destOrd="0" parTransId="{1F7E4D8C-1317-424F-B621-3676B5526BA5}" sibTransId="{B177AD6A-7706-4A90-A514-1C34307FD271}"/>
    <dgm:cxn modelId="{E73CBBCC-8A91-487A-90E6-0F36A731BB58}" srcId="{1EAA10A3-C32F-46B1-A12A-1299BBE80328}" destId="{62818528-E40D-40E8-8882-689EFC9C5281}" srcOrd="1" destOrd="0" parTransId="{FBBD7EF0-1F10-493E-AF8F-D8E0E77B6C54}" sibTransId="{26DFF568-E3A1-4BBF-B190-9B252DE12515}"/>
    <dgm:cxn modelId="{605AFACF-F371-4A8D-AA59-5FDFF3680715}" type="presOf" srcId="{6C0D665C-F216-4D9C-8354-532A63548487}" destId="{40025FE7-012E-43E0-9696-63BB0ACF9429}" srcOrd="0" destOrd="0" presId="urn:microsoft.com/office/officeart/2005/8/layout/pList1"/>
    <dgm:cxn modelId="{B4C9E6D0-07C7-42D0-97F9-18D49E3C1640}" type="presOf" srcId="{17B64F44-E541-4459-BCCF-1DA830618287}" destId="{640E0DC7-0BC6-43A6-A846-F2F801F4C503}" srcOrd="0" destOrd="0" presId="urn:microsoft.com/office/officeart/2005/8/layout/pList1"/>
    <dgm:cxn modelId="{A355AFF6-F3AA-47D7-A76E-1451875750C5}" type="presOf" srcId="{B177AD6A-7706-4A90-A514-1C34307FD271}" destId="{6E2D4763-437B-4BA7-9A9E-B7012B70D576}" srcOrd="0" destOrd="0" presId="urn:microsoft.com/office/officeart/2005/8/layout/pList1"/>
    <dgm:cxn modelId="{61A5A6FB-6DF1-4A8B-809B-24A9A410C32B}" srcId="{1EAA10A3-C32F-46B1-A12A-1299BBE80328}" destId="{E31585A8-08F7-4ED3-82DC-D4DE889C1D95}" srcOrd="3" destOrd="0" parTransId="{ED85B20F-FF34-4FE0-B52D-202DB3B01AE5}" sibTransId="{6B81DB4C-B5DF-4823-B971-225F7E838304}"/>
    <dgm:cxn modelId="{1564CDF7-D495-40EF-966D-CEC1D73FC0A9}" type="presParOf" srcId="{F3C1321A-7F54-4665-AEFB-48A327B34951}" destId="{1E84CF64-8F54-4275-B6D1-FC01DF1F2E9C}" srcOrd="0" destOrd="0" presId="urn:microsoft.com/office/officeart/2005/8/layout/pList1"/>
    <dgm:cxn modelId="{F114BDC8-69BB-437E-B95D-A2E4EBE2AD9E}" type="presParOf" srcId="{1E84CF64-8F54-4275-B6D1-FC01DF1F2E9C}" destId="{DD73D2E2-2CC2-47ED-A098-6632ABC0A2EB}" srcOrd="0" destOrd="0" presId="urn:microsoft.com/office/officeart/2005/8/layout/pList1"/>
    <dgm:cxn modelId="{0B8CE3FB-F7A5-49C9-BD97-C32614C9870B}" type="presParOf" srcId="{1E84CF64-8F54-4275-B6D1-FC01DF1F2E9C}" destId="{640E0DC7-0BC6-43A6-A846-F2F801F4C503}" srcOrd="1" destOrd="0" presId="urn:microsoft.com/office/officeart/2005/8/layout/pList1"/>
    <dgm:cxn modelId="{339E6662-4CE6-4F1C-A180-16A4B41FAEB1}" type="presParOf" srcId="{F3C1321A-7F54-4665-AEFB-48A327B34951}" destId="{087E6470-FA21-45EB-B55C-5BD3FB19AB6B}" srcOrd="1" destOrd="0" presId="urn:microsoft.com/office/officeart/2005/8/layout/pList1"/>
    <dgm:cxn modelId="{5812EAF4-0751-46D6-9BE2-BA1CB22D49A8}" type="presParOf" srcId="{F3C1321A-7F54-4665-AEFB-48A327B34951}" destId="{CCFC8F06-96F6-44B2-AA18-9F3BF7CA1993}" srcOrd="2" destOrd="0" presId="urn:microsoft.com/office/officeart/2005/8/layout/pList1"/>
    <dgm:cxn modelId="{CB762F69-D53D-42A1-BFA0-500149EEC318}" type="presParOf" srcId="{CCFC8F06-96F6-44B2-AA18-9F3BF7CA1993}" destId="{6D0D7D7B-E43B-4595-8673-3B3AF31C1294}" srcOrd="0" destOrd="0" presId="urn:microsoft.com/office/officeart/2005/8/layout/pList1"/>
    <dgm:cxn modelId="{324C0759-F2D0-41FB-A603-EBF5529D0B82}" type="presParOf" srcId="{CCFC8F06-96F6-44B2-AA18-9F3BF7CA1993}" destId="{B619AF3A-462D-4728-B4F5-3929C284CA1F}" srcOrd="1" destOrd="0" presId="urn:microsoft.com/office/officeart/2005/8/layout/pList1"/>
    <dgm:cxn modelId="{21817C9E-4FDC-49FB-A45B-B78039ED6238}" type="presParOf" srcId="{F3C1321A-7F54-4665-AEFB-48A327B34951}" destId="{12303435-1408-4CD0-B716-BA0E75033D5A}" srcOrd="3" destOrd="0" presId="urn:microsoft.com/office/officeart/2005/8/layout/pList1"/>
    <dgm:cxn modelId="{4A48B6ED-4F5F-41EB-A983-6DA5DB1695FE}" type="presParOf" srcId="{F3C1321A-7F54-4665-AEFB-48A327B34951}" destId="{3C3E7777-0D0B-4FBC-8AB7-38488243DF13}" srcOrd="4" destOrd="0" presId="urn:microsoft.com/office/officeart/2005/8/layout/pList1"/>
    <dgm:cxn modelId="{3A704B2F-578B-4105-B336-16AB00FCAAA8}" type="presParOf" srcId="{3C3E7777-0D0B-4FBC-8AB7-38488243DF13}" destId="{7B16414D-44AF-424D-8CB2-1C3E67A81F1A}" srcOrd="0" destOrd="0" presId="urn:microsoft.com/office/officeart/2005/8/layout/pList1"/>
    <dgm:cxn modelId="{EC533A99-B5D2-480C-B59F-0D068757C1C8}" type="presParOf" srcId="{3C3E7777-0D0B-4FBC-8AB7-38488243DF13}" destId="{F58AAA24-F7F9-459C-9B0B-22C895905E0A}" srcOrd="1" destOrd="0" presId="urn:microsoft.com/office/officeart/2005/8/layout/pList1"/>
    <dgm:cxn modelId="{7F8E7F37-A7B6-452D-AF30-B6EAEF6E82E1}" type="presParOf" srcId="{F3C1321A-7F54-4665-AEFB-48A327B34951}" destId="{E87670C8-CD9F-471D-B882-5746C060345A}" srcOrd="5" destOrd="0" presId="urn:microsoft.com/office/officeart/2005/8/layout/pList1"/>
    <dgm:cxn modelId="{B3C9C9D7-2C1D-4488-90FA-6555369DA18C}" type="presParOf" srcId="{F3C1321A-7F54-4665-AEFB-48A327B34951}" destId="{EB6C0291-50B9-4480-8288-AF8E5879B1D3}" srcOrd="6" destOrd="0" presId="urn:microsoft.com/office/officeart/2005/8/layout/pList1"/>
    <dgm:cxn modelId="{7F1EBE29-696E-434E-B7A7-A84F3D670D18}" type="presParOf" srcId="{EB6C0291-50B9-4480-8288-AF8E5879B1D3}" destId="{30FD862B-B04A-40FF-ACF0-B45BE73C6EE3}" srcOrd="0" destOrd="0" presId="urn:microsoft.com/office/officeart/2005/8/layout/pList1"/>
    <dgm:cxn modelId="{033C3379-17F0-44CD-9103-3BFE5E761042}" type="presParOf" srcId="{EB6C0291-50B9-4480-8288-AF8E5879B1D3}" destId="{257F8A18-6519-475D-8855-E947BDDC7106}" srcOrd="1" destOrd="0" presId="urn:microsoft.com/office/officeart/2005/8/layout/pList1"/>
    <dgm:cxn modelId="{A6A5785E-261E-4A63-A734-A5DFC3A5ACCE}" type="presParOf" srcId="{F3C1321A-7F54-4665-AEFB-48A327B34951}" destId="{93F57AF2-38C9-4704-A45D-0DD530F49685}" srcOrd="7" destOrd="0" presId="urn:microsoft.com/office/officeart/2005/8/layout/pList1"/>
    <dgm:cxn modelId="{90D88744-F0A7-4753-AAA7-27A23A5E6BD6}" type="presParOf" srcId="{F3C1321A-7F54-4665-AEFB-48A327B34951}" destId="{B0D570E8-D104-419E-83D1-1913DC4E5FA0}" srcOrd="8" destOrd="0" presId="urn:microsoft.com/office/officeart/2005/8/layout/pList1"/>
    <dgm:cxn modelId="{0801E503-3A2D-48FC-AD95-7E3A700BFDE8}" type="presParOf" srcId="{B0D570E8-D104-419E-83D1-1913DC4E5FA0}" destId="{23F6B05A-74AB-48CA-A9E1-AE04E6C93E39}" srcOrd="0" destOrd="0" presId="urn:microsoft.com/office/officeart/2005/8/layout/pList1"/>
    <dgm:cxn modelId="{86F95981-827E-4E11-82F6-D078655C3021}" type="presParOf" srcId="{B0D570E8-D104-419E-83D1-1913DC4E5FA0}" destId="{396E9DF3-884E-42B3-B2C3-EB70ADE9B2D6}" srcOrd="1" destOrd="0" presId="urn:microsoft.com/office/officeart/2005/8/layout/pList1"/>
    <dgm:cxn modelId="{FD31FDA7-D883-497C-8161-C5C3C8D71905}" type="presParOf" srcId="{F3C1321A-7F54-4665-AEFB-48A327B34951}" destId="{6E2D4763-437B-4BA7-9A9E-B7012B70D576}" srcOrd="9" destOrd="0" presId="urn:microsoft.com/office/officeart/2005/8/layout/pList1"/>
    <dgm:cxn modelId="{CC24D7E7-C15E-4E33-86B5-4C9B9D92766D}" type="presParOf" srcId="{F3C1321A-7F54-4665-AEFB-48A327B34951}" destId="{10BF026D-0375-4D5B-8DEF-5F14E2E5E2D6}" srcOrd="10" destOrd="0" presId="urn:microsoft.com/office/officeart/2005/8/layout/pList1"/>
    <dgm:cxn modelId="{C1C37F1D-99C3-46A7-84B2-1FED9139440A}" type="presParOf" srcId="{10BF026D-0375-4D5B-8DEF-5F14E2E5E2D6}" destId="{941D9F4D-5B32-48F5-ACCD-B6156EEF2C08}" srcOrd="0" destOrd="0" presId="urn:microsoft.com/office/officeart/2005/8/layout/pList1"/>
    <dgm:cxn modelId="{8CFBD890-3F90-4448-8DA4-B8EB52DBA2FD}" type="presParOf" srcId="{10BF026D-0375-4D5B-8DEF-5F14E2E5E2D6}" destId="{40025FE7-012E-43E0-9696-63BB0ACF9429}"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AA10A3-C32F-46B1-A12A-1299BBE80328}" type="doc">
      <dgm:prSet loTypeId="urn:microsoft.com/office/officeart/2005/8/layout/vList4" loCatId="picture" qsTypeId="urn:microsoft.com/office/officeart/2005/8/quickstyle/simple1" qsCatId="simple" csTypeId="urn:microsoft.com/office/officeart/2005/8/colors/accent0_1" csCatId="mainScheme" phldr="1"/>
      <dgm:spPr/>
      <dgm:t>
        <a:bodyPr/>
        <a:lstStyle/>
        <a:p>
          <a:endParaRPr lang="en-GB"/>
        </a:p>
      </dgm:t>
    </dgm:pt>
    <dgm:pt modelId="{17B64F44-E541-4459-BCCF-1DA830618287}">
      <dgm:prSet phldrT="[Text]" custT="1"/>
      <dgm:spPr>
        <a:ln>
          <a:solidFill>
            <a:schemeClr val="bg1">
              <a:lumMod val="75000"/>
            </a:schemeClr>
          </a:solidFill>
        </a:ln>
      </dgm:spPr>
      <dgm:t>
        <a:bodyPr/>
        <a:lstStyle/>
        <a:p>
          <a:r>
            <a:rPr lang="en-GB" sz="2000" dirty="0"/>
            <a:t>Police could use social media information to </a:t>
          </a:r>
          <a:r>
            <a:rPr lang="en-GB" sz="2000" b="1" dirty="0"/>
            <a:t>predict which people are more likely to commit crimes.</a:t>
          </a:r>
          <a:endParaRPr lang="en-GB" sz="2000" dirty="0"/>
        </a:p>
      </dgm:t>
    </dgm:pt>
    <dgm:pt modelId="{A09BD9F9-96A5-4B0E-B32B-CC313DE2CC73}" type="parTrans" cxnId="{859F5851-495E-4A47-8D4A-D95E6D26E2C1}">
      <dgm:prSet/>
      <dgm:spPr/>
      <dgm:t>
        <a:bodyPr/>
        <a:lstStyle/>
        <a:p>
          <a:endParaRPr lang="en-GB" sz="1800"/>
        </a:p>
      </dgm:t>
    </dgm:pt>
    <dgm:pt modelId="{CF5152F9-10B3-4B82-A7CE-D6040B403CC3}" type="sibTrans" cxnId="{859F5851-495E-4A47-8D4A-D95E6D26E2C1}">
      <dgm:prSet/>
      <dgm:spPr/>
      <dgm:t>
        <a:bodyPr/>
        <a:lstStyle/>
        <a:p>
          <a:endParaRPr lang="en-GB" sz="1800"/>
        </a:p>
      </dgm:t>
    </dgm:pt>
    <dgm:pt modelId="{67764E08-6813-4B9D-B30D-E68192839C21}">
      <dgm:prSet phldrT="[Text]" custT="1"/>
      <dgm:spPr>
        <a:ln>
          <a:solidFill>
            <a:schemeClr val="bg1">
              <a:lumMod val="85000"/>
            </a:schemeClr>
          </a:solidFill>
        </a:ln>
      </dgm:spPr>
      <dgm:t>
        <a:bodyPr/>
        <a:lstStyle/>
        <a:p>
          <a:r>
            <a:rPr lang="en-GB" sz="2000" b="1" dirty="0"/>
            <a:t>Do we need elections</a:t>
          </a:r>
          <a:r>
            <a:rPr lang="en-GB" sz="2000" dirty="0"/>
            <a:t>, or could we use polling data to elect politicians?</a:t>
          </a:r>
          <a:endParaRPr lang="en-GB" sz="2000" b="0" dirty="0"/>
        </a:p>
      </dgm:t>
    </dgm:pt>
    <dgm:pt modelId="{1ED0C59C-3F34-4320-8AA3-9A223C756B71}" type="parTrans" cxnId="{63C557B8-E779-42E9-A1BC-80F3A8F49C42}">
      <dgm:prSet/>
      <dgm:spPr/>
      <dgm:t>
        <a:bodyPr/>
        <a:lstStyle/>
        <a:p>
          <a:endParaRPr lang="en-GB" sz="1800"/>
        </a:p>
      </dgm:t>
    </dgm:pt>
    <dgm:pt modelId="{9328E25C-07FF-4777-8410-AC07611DD197}" type="sibTrans" cxnId="{63C557B8-E779-42E9-A1BC-80F3A8F49C42}">
      <dgm:prSet/>
      <dgm:spPr/>
      <dgm:t>
        <a:bodyPr/>
        <a:lstStyle/>
        <a:p>
          <a:endParaRPr lang="en-GB" sz="1800"/>
        </a:p>
      </dgm:t>
    </dgm:pt>
    <dgm:pt modelId="{83ADEE6A-EE00-4FE2-B555-F6C70F4483FD}">
      <dgm:prSet phldrT="[Text]" custT="1"/>
      <dgm:spPr>
        <a:ln>
          <a:solidFill>
            <a:schemeClr val="bg1">
              <a:lumMod val="85000"/>
            </a:schemeClr>
          </a:solidFill>
        </a:ln>
      </dgm:spPr>
      <dgm:t>
        <a:bodyPr/>
        <a:lstStyle/>
        <a:p>
          <a:r>
            <a:rPr lang="en-GB" sz="2000" dirty="0"/>
            <a:t>Do we need to sit exams or could we use </a:t>
          </a:r>
          <a:r>
            <a:rPr lang="en-GB" sz="2000" b="1" dirty="0"/>
            <a:t>data to predict grades </a:t>
          </a:r>
          <a:r>
            <a:rPr lang="en-GB" sz="2000" dirty="0"/>
            <a:t>instead?</a:t>
          </a:r>
          <a:endParaRPr lang="en-GB" sz="2000" b="1" dirty="0"/>
        </a:p>
      </dgm:t>
    </dgm:pt>
    <dgm:pt modelId="{DBFC1406-C363-4F8F-A32D-677F4697CCE5}" type="parTrans" cxnId="{5C1A26B2-1486-4A03-8339-50DE8AEB338D}">
      <dgm:prSet/>
      <dgm:spPr/>
      <dgm:t>
        <a:bodyPr/>
        <a:lstStyle/>
        <a:p>
          <a:endParaRPr lang="en-GB" sz="1800"/>
        </a:p>
      </dgm:t>
    </dgm:pt>
    <dgm:pt modelId="{672BE6BE-550B-4EB5-B4D2-51CBE5C23259}" type="sibTrans" cxnId="{5C1A26B2-1486-4A03-8339-50DE8AEB338D}">
      <dgm:prSet/>
      <dgm:spPr/>
      <dgm:t>
        <a:bodyPr/>
        <a:lstStyle/>
        <a:p>
          <a:endParaRPr lang="en-GB" sz="1800"/>
        </a:p>
      </dgm:t>
    </dgm:pt>
    <dgm:pt modelId="{A7BCE596-2FD4-4401-B86F-DE04D41BB2C7}" type="pres">
      <dgm:prSet presAssocID="{1EAA10A3-C32F-46B1-A12A-1299BBE80328}" presName="linear" presStyleCnt="0">
        <dgm:presLayoutVars>
          <dgm:dir/>
          <dgm:resizeHandles val="exact"/>
        </dgm:presLayoutVars>
      </dgm:prSet>
      <dgm:spPr/>
    </dgm:pt>
    <dgm:pt modelId="{DF711503-EEE7-4401-8B90-7C95C7363FC1}" type="pres">
      <dgm:prSet presAssocID="{17B64F44-E541-4459-BCCF-1DA830618287}" presName="comp" presStyleCnt="0"/>
      <dgm:spPr/>
    </dgm:pt>
    <dgm:pt modelId="{2D35E0E3-A7CE-4FF4-8568-66533C6421C9}" type="pres">
      <dgm:prSet presAssocID="{17B64F44-E541-4459-BCCF-1DA830618287}" presName="box" presStyleLbl="node1" presStyleIdx="0" presStyleCnt="3"/>
      <dgm:spPr/>
    </dgm:pt>
    <dgm:pt modelId="{76E478E1-570C-47AE-9459-5F7F8D434521}" type="pres">
      <dgm:prSet presAssocID="{17B64F44-E541-4459-BCCF-1DA830618287}" presName="img" presStyleLbl="fgImgPlace1" presStyleIdx="0" presStyleCnt="3"/>
      <dgm:spPr>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Police car on the street"/>
        </a:ext>
      </dgm:extLst>
    </dgm:pt>
    <dgm:pt modelId="{07D1AC83-C104-4E4C-8C3D-F47457442071}" type="pres">
      <dgm:prSet presAssocID="{17B64F44-E541-4459-BCCF-1DA830618287}" presName="text" presStyleLbl="node1" presStyleIdx="0" presStyleCnt="3">
        <dgm:presLayoutVars>
          <dgm:bulletEnabled val="1"/>
        </dgm:presLayoutVars>
      </dgm:prSet>
      <dgm:spPr/>
    </dgm:pt>
    <dgm:pt modelId="{21F84145-EFE6-4A5D-BB52-D2AC6B7FCE0E}" type="pres">
      <dgm:prSet presAssocID="{CF5152F9-10B3-4B82-A7CE-D6040B403CC3}" presName="spacer" presStyleCnt="0"/>
      <dgm:spPr/>
    </dgm:pt>
    <dgm:pt modelId="{CBBAB63B-D140-42F5-88C2-41052FE6813B}" type="pres">
      <dgm:prSet presAssocID="{67764E08-6813-4B9D-B30D-E68192839C21}" presName="comp" presStyleCnt="0"/>
      <dgm:spPr/>
    </dgm:pt>
    <dgm:pt modelId="{F316E35C-E812-4DB6-A43F-B98C7339B65A}" type="pres">
      <dgm:prSet presAssocID="{67764E08-6813-4B9D-B30D-E68192839C21}" presName="box" presStyleLbl="node1" presStyleIdx="1" presStyleCnt="3"/>
      <dgm:spPr/>
    </dgm:pt>
    <dgm:pt modelId="{EDD709FB-3E4E-482C-9615-97935BC809A7}" type="pres">
      <dgm:prSet presAssocID="{67764E08-6813-4B9D-B30D-E68192839C21}" presName="img" presStyleLbl="fgImgPlace1" presStyleIdx="1" presStyleCnt="3"/>
      <dgm:spPr>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Business people giving thumbs up"/>
        </a:ext>
      </dgm:extLst>
    </dgm:pt>
    <dgm:pt modelId="{08CA90A3-02AD-4200-9EE4-098F5BE6C5DC}" type="pres">
      <dgm:prSet presAssocID="{67764E08-6813-4B9D-B30D-E68192839C21}" presName="text" presStyleLbl="node1" presStyleIdx="1" presStyleCnt="3">
        <dgm:presLayoutVars>
          <dgm:bulletEnabled val="1"/>
        </dgm:presLayoutVars>
      </dgm:prSet>
      <dgm:spPr/>
    </dgm:pt>
    <dgm:pt modelId="{179CEA7D-A5CD-4166-942C-F84E3439E52B}" type="pres">
      <dgm:prSet presAssocID="{9328E25C-07FF-4777-8410-AC07611DD197}" presName="spacer" presStyleCnt="0"/>
      <dgm:spPr/>
    </dgm:pt>
    <dgm:pt modelId="{BB954BAF-6F1D-4A32-80D8-E6E007C59B1F}" type="pres">
      <dgm:prSet presAssocID="{83ADEE6A-EE00-4FE2-B555-F6C70F4483FD}" presName="comp" presStyleCnt="0"/>
      <dgm:spPr/>
    </dgm:pt>
    <dgm:pt modelId="{A6AB3AE5-7D19-49A8-8816-6E6BFAB78BCF}" type="pres">
      <dgm:prSet presAssocID="{83ADEE6A-EE00-4FE2-B555-F6C70F4483FD}" presName="box" presStyleLbl="node1" presStyleIdx="2" presStyleCnt="3"/>
      <dgm:spPr/>
    </dgm:pt>
    <dgm:pt modelId="{8DC7BDD1-66B0-40AA-A3BC-7F16F161D9D0}" type="pres">
      <dgm:prSet presAssocID="{83ADEE6A-EE00-4FE2-B555-F6C70F4483FD}" presName="img" presStyleLbl="fgImgPlace1" presStyleIdx="2" presStyleCnt="3"/>
      <dgm:spPr>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Hand holding a pen shading number on a sheet"/>
        </a:ext>
      </dgm:extLst>
    </dgm:pt>
    <dgm:pt modelId="{ADBA6FBF-6B85-48B0-BC1B-A436DEC31A9B}" type="pres">
      <dgm:prSet presAssocID="{83ADEE6A-EE00-4FE2-B555-F6C70F4483FD}" presName="text" presStyleLbl="node1" presStyleIdx="2" presStyleCnt="3">
        <dgm:presLayoutVars>
          <dgm:bulletEnabled val="1"/>
        </dgm:presLayoutVars>
      </dgm:prSet>
      <dgm:spPr/>
    </dgm:pt>
  </dgm:ptLst>
  <dgm:cxnLst>
    <dgm:cxn modelId="{C6C50424-76C8-45FB-9039-5258BECF00E3}" type="presOf" srcId="{83ADEE6A-EE00-4FE2-B555-F6C70F4483FD}" destId="{ADBA6FBF-6B85-48B0-BC1B-A436DEC31A9B}" srcOrd="1" destOrd="0" presId="urn:microsoft.com/office/officeart/2005/8/layout/vList4"/>
    <dgm:cxn modelId="{BE677933-5FDB-4137-990F-F9A5172A7FF0}" type="presOf" srcId="{67764E08-6813-4B9D-B30D-E68192839C21}" destId="{F316E35C-E812-4DB6-A43F-B98C7339B65A}" srcOrd="0" destOrd="0" presId="urn:microsoft.com/office/officeart/2005/8/layout/vList4"/>
    <dgm:cxn modelId="{9EAF0770-4A9B-4170-833F-1FC5AE269C5F}" type="presOf" srcId="{67764E08-6813-4B9D-B30D-E68192839C21}" destId="{08CA90A3-02AD-4200-9EE4-098F5BE6C5DC}" srcOrd="1" destOrd="0" presId="urn:microsoft.com/office/officeart/2005/8/layout/vList4"/>
    <dgm:cxn modelId="{859F5851-495E-4A47-8D4A-D95E6D26E2C1}" srcId="{1EAA10A3-C32F-46B1-A12A-1299BBE80328}" destId="{17B64F44-E541-4459-BCCF-1DA830618287}" srcOrd="0" destOrd="0" parTransId="{A09BD9F9-96A5-4B0E-B32B-CC313DE2CC73}" sibTransId="{CF5152F9-10B3-4B82-A7CE-D6040B403CC3}"/>
    <dgm:cxn modelId="{44F2797C-D8A9-441F-88E4-2BFCCF591711}" type="presOf" srcId="{1EAA10A3-C32F-46B1-A12A-1299BBE80328}" destId="{A7BCE596-2FD4-4401-B86F-DE04D41BB2C7}" srcOrd="0" destOrd="0" presId="urn:microsoft.com/office/officeart/2005/8/layout/vList4"/>
    <dgm:cxn modelId="{FC07447E-4F73-4E0F-993E-A9497231F7D7}" type="presOf" srcId="{83ADEE6A-EE00-4FE2-B555-F6C70F4483FD}" destId="{A6AB3AE5-7D19-49A8-8816-6E6BFAB78BCF}" srcOrd="0" destOrd="0" presId="urn:microsoft.com/office/officeart/2005/8/layout/vList4"/>
    <dgm:cxn modelId="{0E582E9A-6E5A-4D38-BCBD-7C2058C81BA2}" type="presOf" srcId="{17B64F44-E541-4459-BCCF-1DA830618287}" destId="{07D1AC83-C104-4E4C-8C3D-F47457442071}" srcOrd="1" destOrd="0" presId="urn:microsoft.com/office/officeart/2005/8/layout/vList4"/>
    <dgm:cxn modelId="{5C1A26B2-1486-4A03-8339-50DE8AEB338D}" srcId="{1EAA10A3-C32F-46B1-A12A-1299BBE80328}" destId="{83ADEE6A-EE00-4FE2-B555-F6C70F4483FD}" srcOrd="2" destOrd="0" parTransId="{DBFC1406-C363-4F8F-A32D-677F4697CCE5}" sibTransId="{672BE6BE-550B-4EB5-B4D2-51CBE5C23259}"/>
    <dgm:cxn modelId="{D903DAB6-B568-47D7-86EF-01D56F6F8202}" type="presOf" srcId="{17B64F44-E541-4459-BCCF-1DA830618287}" destId="{2D35E0E3-A7CE-4FF4-8568-66533C6421C9}" srcOrd="0" destOrd="0" presId="urn:microsoft.com/office/officeart/2005/8/layout/vList4"/>
    <dgm:cxn modelId="{63C557B8-E779-42E9-A1BC-80F3A8F49C42}" srcId="{1EAA10A3-C32F-46B1-A12A-1299BBE80328}" destId="{67764E08-6813-4B9D-B30D-E68192839C21}" srcOrd="1" destOrd="0" parTransId="{1ED0C59C-3F34-4320-8AA3-9A223C756B71}" sibTransId="{9328E25C-07FF-4777-8410-AC07611DD197}"/>
    <dgm:cxn modelId="{F9AC89A7-4DC2-47A3-9315-4265694BB5E0}" type="presParOf" srcId="{A7BCE596-2FD4-4401-B86F-DE04D41BB2C7}" destId="{DF711503-EEE7-4401-8B90-7C95C7363FC1}" srcOrd="0" destOrd="0" presId="urn:microsoft.com/office/officeart/2005/8/layout/vList4"/>
    <dgm:cxn modelId="{A5CA3776-20EA-44AB-9965-402FCAA8D6AF}" type="presParOf" srcId="{DF711503-EEE7-4401-8B90-7C95C7363FC1}" destId="{2D35E0E3-A7CE-4FF4-8568-66533C6421C9}" srcOrd="0" destOrd="0" presId="urn:microsoft.com/office/officeart/2005/8/layout/vList4"/>
    <dgm:cxn modelId="{DDFCD481-90BC-450B-8CC3-355FDA08C2CE}" type="presParOf" srcId="{DF711503-EEE7-4401-8B90-7C95C7363FC1}" destId="{76E478E1-570C-47AE-9459-5F7F8D434521}" srcOrd="1" destOrd="0" presId="urn:microsoft.com/office/officeart/2005/8/layout/vList4"/>
    <dgm:cxn modelId="{F0BB7405-48E1-4B75-8F8D-985135E82B62}" type="presParOf" srcId="{DF711503-EEE7-4401-8B90-7C95C7363FC1}" destId="{07D1AC83-C104-4E4C-8C3D-F47457442071}" srcOrd="2" destOrd="0" presId="urn:microsoft.com/office/officeart/2005/8/layout/vList4"/>
    <dgm:cxn modelId="{4B4F8C8C-4B0A-4FE1-849B-AFF4A3918D92}" type="presParOf" srcId="{A7BCE596-2FD4-4401-B86F-DE04D41BB2C7}" destId="{21F84145-EFE6-4A5D-BB52-D2AC6B7FCE0E}" srcOrd="1" destOrd="0" presId="urn:microsoft.com/office/officeart/2005/8/layout/vList4"/>
    <dgm:cxn modelId="{3B8BC726-B068-411D-BADE-0A5452179052}" type="presParOf" srcId="{A7BCE596-2FD4-4401-B86F-DE04D41BB2C7}" destId="{CBBAB63B-D140-42F5-88C2-41052FE6813B}" srcOrd="2" destOrd="0" presId="urn:microsoft.com/office/officeart/2005/8/layout/vList4"/>
    <dgm:cxn modelId="{192FD8DF-80D4-4FAC-A003-747FFF6BE1BF}" type="presParOf" srcId="{CBBAB63B-D140-42F5-88C2-41052FE6813B}" destId="{F316E35C-E812-4DB6-A43F-B98C7339B65A}" srcOrd="0" destOrd="0" presId="urn:microsoft.com/office/officeart/2005/8/layout/vList4"/>
    <dgm:cxn modelId="{816A4A1C-2D45-4992-89A0-29E33260E76D}" type="presParOf" srcId="{CBBAB63B-D140-42F5-88C2-41052FE6813B}" destId="{EDD709FB-3E4E-482C-9615-97935BC809A7}" srcOrd="1" destOrd="0" presId="urn:microsoft.com/office/officeart/2005/8/layout/vList4"/>
    <dgm:cxn modelId="{387EF758-4252-429D-8601-1531207F2D59}" type="presParOf" srcId="{CBBAB63B-D140-42F5-88C2-41052FE6813B}" destId="{08CA90A3-02AD-4200-9EE4-098F5BE6C5DC}" srcOrd="2" destOrd="0" presId="urn:microsoft.com/office/officeart/2005/8/layout/vList4"/>
    <dgm:cxn modelId="{861D54C6-328B-40AA-BFFC-E1D2F7239ADE}" type="presParOf" srcId="{A7BCE596-2FD4-4401-B86F-DE04D41BB2C7}" destId="{179CEA7D-A5CD-4166-942C-F84E3439E52B}" srcOrd="3" destOrd="0" presId="urn:microsoft.com/office/officeart/2005/8/layout/vList4"/>
    <dgm:cxn modelId="{567A582A-70D6-4E41-97BF-3A30A4CFAFA7}" type="presParOf" srcId="{A7BCE596-2FD4-4401-B86F-DE04D41BB2C7}" destId="{BB954BAF-6F1D-4A32-80D8-E6E007C59B1F}" srcOrd="4" destOrd="0" presId="urn:microsoft.com/office/officeart/2005/8/layout/vList4"/>
    <dgm:cxn modelId="{E8B3BAA6-C38A-4C99-86CA-CC4FC7BF33F9}" type="presParOf" srcId="{BB954BAF-6F1D-4A32-80D8-E6E007C59B1F}" destId="{A6AB3AE5-7D19-49A8-8816-6E6BFAB78BCF}" srcOrd="0" destOrd="0" presId="urn:microsoft.com/office/officeart/2005/8/layout/vList4"/>
    <dgm:cxn modelId="{E4A462E0-779A-4816-A786-CDC28895FDDB}" type="presParOf" srcId="{BB954BAF-6F1D-4A32-80D8-E6E007C59B1F}" destId="{8DC7BDD1-66B0-40AA-A3BC-7F16F161D9D0}" srcOrd="1" destOrd="0" presId="urn:microsoft.com/office/officeart/2005/8/layout/vList4"/>
    <dgm:cxn modelId="{225EAAA2-C7DE-44AA-BB82-F047728E5F69}" type="presParOf" srcId="{BB954BAF-6F1D-4A32-80D8-E6E007C59B1F}" destId="{ADBA6FBF-6B85-48B0-BC1B-A436DEC31A9B}" srcOrd="2" destOrd="0" presId="urn:microsoft.com/office/officeart/2005/8/layout/vList4"/>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C1B72E-D626-4353-A43B-647EFAD4E7EF}" type="doc">
      <dgm:prSet loTypeId="urn:microsoft.com/office/officeart/2005/8/layout/radial6" loCatId="cycle" qsTypeId="urn:microsoft.com/office/officeart/2005/8/quickstyle/simple1" qsCatId="simple" csTypeId="urn:microsoft.com/office/officeart/2005/8/colors/accent3_2" csCatId="accent3" phldr="1"/>
      <dgm:spPr/>
    </dgm:pt>
    <dgm:pt modelId="{29AC3C4C-F49C-4640-96EF-199CC2C7A930}">
      <dgm:prSet phldrT="[Text]" custT="1"/>
      <dgm:spPr/>
      <dgm:t>
        <a:bodyPr/>
        <a:lstStyle/>
        <a:p>
          <a:r>
            <a:rPr lang="en-GB" sz="2800" b="0" dirty="0"/>
            <a:t>Data ethics</a:t>
          </a:r>
        </a:p>
      </dgm:t>
    </dgm:pt>
    <dgm:pt modelId="{074666AF-B538-4D48-A9F3-E22FC719A036}" type="parTrans" cxnId="{BAAD7846-6B7B-4F37-B6F0-F10445A83C95}">
      <dgm:prSet/>
      <dgm:spPr/>
      <dgm:t>
        <a:bodyPr/>
        <a:lstStyle/>
        <a:p>
          <a:endParaRPr lang="en-GB" sz="1800" b="0"/>
        </a:p>
      </dgm:t>
    </dgm:pt>
    <dgm:pt modelId="{1B7792FF-1E5B-4651-AC95-FD336AB7208A}" type="sibTrans" cxnId="{BAAD7846-6B7B-4F37-B6F0-F10445A83C95}">
      <dgm:prSet/>
      <dgm:spPr/>
      <dgm:t>
        <a:bodyPr/>
        <a:lstStyle/>
        <a:p>
          <a:endParaRPr lang="en-GB" sz="1800" b="0"/>
        </a:p>
      </dgm:t>
    </dgm:pt>
    <dgm:pt modelId="{607526E7-3AAD-448E-9333-43943F5C7DDF}">
      <dgm:prSet phldrT="[Text]" custT="1"/>
      <dgm:spPr/>
      <dgm:t>
        <a:bodyPr/>
        <a:lstStyle/>
        <a:p>
          <a:r>
            <a:rPr lang="en-GB" sz="1400" b="0" dirty="0"/>
            <a:t>Health</a:t>
          </a:r>
        </a:p>
      </dgm:t>
    </dgm:pt>
    <dgm:pt modelId="{434D4A2F-6ADE-499F-8387-443AC3A219DF}" type="parTrans" cxnId="{FC015EE4-C3A4-46D8-AD53-92E4FC5D5254}">
      <dgm:prSet/>
      <dgm:spPr/>
      <dgm:t>
        <a:bodyPr/>
        <a:lstStyle/>
        <a:p>
          <a:endParaRPr lang="en-GB" sz="1800" b="0"/>
        </a:p>
      </dgm:t>
    </dgm:pt>
    <dgm:pt modelId="{53B92AE1-72F7-436D-8309-DE6B814B6AE3}" type="sibTrans" cxnId="{FC015EE4-C3A4-46D8-AD53-92E4FC5D5254}">
      <dgm:prSet/>
      <dgm:spPr/>
      <dgm:t>
        <a:bodyPr/>
        <a:lstStyle/>
        <a:p>
          <a:endParaRPr lang="en-GB" sz="1800" b="0"/>
        </a:p>
      </dgm:t>
    </dgm:pt>
    <dgm:pt modelId="{192BDFB6-4650-4046-85D4-7AA8B42B68C6}">
      <dgm:prSet phldrT="[Text]" custT="1"/>
      <dgm:spPr/>
      <dgm:t>
        <a:bodyPr/>
        <a:lstStyle/>
        <a:p>
          <a:r>
            <a:rPr lang="en-GB" sz="1400" b="0" dirty="0"/>
            <a:t>Equality</a:t>
          </a:r>
        </a:p>
      </dgm:t>
    </dgm:pt>
    <dgm:pt modelId="{FF8CFD35-51E7-4EED-BF2F-8A046F11439F}" type="parTrans" cxnId="{78F47DD9-2BAC-4C75-A08A-2A0B0E74B22D}">
      <dgm:prSet/>
      <dgm:spPr/>
      <dgm:t>
        <a:bodyPr/>
        <a:lstStyle/>
        <a:p>
          <a:endParaRPr lang="en-GB" sz="1800" b="0"/>
        </a:p>
      </dgm:t>
    </dgm:pt>
    <dgm:pt modelId="{2CB92C26-9315-4117-BD46-463800224DBC}" type="sibTrans" cxnId="{78F47DD9-2BAC-4C75-A08A-2A0B0E74B22D}">
      <dgm:prSet/>
      <dgm:spPr/>
      <dgm:t>
        <a:bodyPr/>
        <a:lstStyle/>
        <a:p>
          <a:endParaRPr lang="en-GB" sz="1800" b="0"/>
        </a:p>
      </dgm:t>
    </dgm:pt>
    <dgm:pt modelId="{049A52C8-956A-4C5B-BED8-AC7404DA1B30}">
      <dgm:prSet phldrT="[Text]" custT="1"/>
      <dgm:spPr/>
      <dgm:t>
        <a:bodyPr/>
        <a:lstStyle/>
        <a:p>
          <a:r>
            <a:rPr lang="en-GB" sz="1400" b="0" dirty="0"/>
            <a:t>Fairness and Bias</a:t>
          </a:r>
        </a:p>
      </dgm:t>
    </dgm:pt>
    <dgm:pt modelId="{68A0DFEF-CA0B-4EEA-92AF-8CA07399BECC}" type="parTrans" cxnId="{B1523B77-B29F-44ED-A2D3-891606E8CD2E}">
      <dgm:prSet/>
      <dgm:spPr/>
      <dgm:t>
        <a:bodyPr/>
        <a:lstStyle/>
        <a:p>
          <a:endParaRPr lang="en-GB" sz="1800" b="0"/>
        </a:p>
      </dgm:t>
    </dgm:pt>
    <dgm:pt modelId="{F9261BF2-A85A-4A20-B143-C5D80064FCFD}" type="sibTrans" cxnId="{B1523B77-B29F-44ED-A2D3-891606E8CD2E}">
      <dgm:prSet/>
      <dgm:spPr/>
      <dgm:t>
        <a:bodyPr/>
        <a:lstStyle/>
        <a:p>
          <a:endParaRPr lang="en-GB" sz="1800" b="0"/>
        </a:p>
      </dgm:t>
    </dgm:pt>
    <dgm:pt modelId="{34F1E3DB-664F-48E9-A65D-F08560008A68}">
      <dgm:prSet phldrT="[Text]" custT="1"/>
      <dgm:spPr/>
      <dgm:t>
        <a:bodyPr/>
        <a:lstStyle/>
        <a:p>
          <a:r>
            <a:rPr lang="en-GB" sz="1400" b="0" dirty="0"/>
            <a:t>Human rights</a:t>
          </a:r>
        </a:p>
      </dgm:t>
    </dgm:pt>
    <dgm:pt modelId="{8E07484C-DC99-4EE1-80F9-20227710FD53}" type="parTrans" cxnId="{290038AC-AA50-47E0-B2D3-CA21F5AB09C1}">
      <dgm:prSet/>
      <dgm:spPr/>
      <dgm:t>
        <a:bodyPr/>
        <a:lstStyle/>
        <a:p>
          <a:endParaRPr lang="en-GB" sz="1800" b="0"/>
        </a:p>
      </dgm:t>
    </dgm:pt>
    <dgm:pt modelId="{8B1DBC9A-744B-41EF-86B4-D620B78CCB95}" type="sibTrans" cxnId="{290038AC-AA50-47E0-B2D3-CA21F5AB09C1}">
      <dgm:prSet/>
      <dgm:spPr/>
      <dgm:t>
        <a:bodyPr/>
        <a:lstStyle/>
        <a:p>
          <a:endParaRPr lang="en-GB" sz="1800" b="0"/>
        </a:p>
      </dgm:t>
    </dgm:pt>
    <dgm:pt modelId="{7A5F4900-5D25-443D-9DC1-D79E1F65CA36}">
      <dgm:prSet phldrT="[Text]" custT="1"/>
      <dgm:spPr/>
      <dgm:t>
        <a:bodyPr/>
        <a:lstStyle/>
        <a:p>
          <a:r>
            <a:rPr lang="en-GB" sz="1400" b="0" dirty="0"/>
            <a:t>Privacy</a:t>
          </a:r>
        </a:p>
      </dgm:t>
    </dgm:pt>
    <dgm:pt modelId="{F0BE1E98-7BEF-49AC-A058-7A2B5A047727}" type="parTrans" cxnId="{C0B7C4EC-C925-41F4-9A89-B9824089EBC6}">
      <dgm:prSet/>
      <dgm:spPr/>
      <dgm:t>
        <a:bodyPr/>
        <a:lstStyle/>
        <a:p>
          <a:endParaRPr lang="en-GB" sz="1800" b="0"/>
        </a:p>
      </dgm:t>
    </dgm:pt>
    <dgm:pt modelId="{C4E353D8-4B2B-473E-9A35-8A80A9F8A936}" type="sibTrans" cxnId="{C0B7C4EC-C925-41F4-9A89-B9824089EBC6}">
      <dgm:prSet/>
      <dgm:spPr/>
      <dgm:t>
        <a:bodyPr/>
        <a:lstStyle/>
        <a:p>
          <a:endParaRPr lang="en-GB" sz="1800" b="0"/>
        </a:p>
      </dgm:t>
    </dgm:pt>
    <dgm:pt modelId="{3426A10D-5C62-4A60-87DF-BDA8864EDE60}">
      <dgm:prSet phldrT="[Text]" custT="1"/>
      <dgm:spPr/>
      <dgm:t>
        <a:bodyPr/>
        <a:lstStyle/>
        <a:p>
          <a:r>
            <a:rPr lang="en-GB" sz="1400" b="0" dirty="0"/>
            <a:t>Criminality</a:t>
          </a:r>
        </a:p>
      </dgm:t>
    </dgm:pt>
    <dgm:pt modelId="{90434E32-49A6-41A2-B770-A6E57FF57963}" type="parTrans" cxnId="{A34028B3-8688-43FF-9882-D49288E7A3EC}">
      <dgm:prSet/>
      <dgm:spPr/>
      <dgm:t>
        <a:bodyPr/>
        <a:lstStyle/>
        <a:p>
          <a:endParaRPr lang="en-GB" sz="1800" b="0"/>
        </a:p>
      </dgm:t>
    </dgm:pt>
    <dgm:pt modelId="{5DAD1B90-E0CA-4F60-8293-2B238322983D}" type="sibTrans" cxnId="{A34028B3-8688-43FF-9882-D49288E7A3EC}">
      <dgm:prSet/>
      <dgm:spPr/>
      <dgm:t>
        <a:bodyPr/>
        <a:lstStyle/>
        <a:p>
          <a:endParaRPr lang="en-GB" sz="1800" b="0"/>
        </a:p>
      </dgm:t>
    </dgm:pt>
    <dgm:pt modelId="{A4F9621A-3DFD-4054-8A57-AF4BE2BCA07D}">
      <dgm:prSet phldrT="[Text]" custT="1"/>
      <dgm:spPr/>
      <dgm:t>
        <a:bodyPr/>
        <a:lstStyle/>
        <a:p>
          <a:r>
            <a:rPr lang="en-GB" sz="1400" b="0" dirty="0"/>
            <a:t>Truth</a:t>
          </a:r>
        </a:p>
      </dgm:t>
    </dgm:pt>
    <dgm:pt modelId="{BC1AE8AC-ED1F-4F43-81E1-28BE123A388A}" type="parTrans" cxnId="{9D9F2FD1-36B5-48A9-875E-BFB094ACFE40}">
      <dgm:prSet/>
      <dgm:spPr/>
      <dgm:t>
        <a:bodyPr/>
        <a:lstStyle/>
        <a:p>
          <a:endParaRPr lang="en-GB" sz="1800" b="0"/>
        </a:p>
      </dgm:t>
    </dgm:pt>
    <dgm:pt modelId="{EE059A55-71D2-4C3F-B6FD-A90C3E13624E}" type="sibTrans" cxnId="{9D9F2FD1-36B5-48A9-875E-BFB094ACFE40}">
      <dgm:prSet/>
      <dgm:spPr/>
      <dgm:t>
        <a:bodyPr/>
        <a:lstStyle/>
        <a:p>
          <a:endParaRPr lang="en-GB" sz="1800" b="0"/>
        </a:p>
      </dgm:t>
    </dgm:pt>
    <dgm:pt modelId="{80272550-25DA-4A7D-A281-905064F688EF}">
      <dgm:prSet phldrT="[Text]" custT="1"/>
      <dgm:spPr/>
      <dgm:t>
        <a:bodyPr/>
        <a:lstStyle/>
        <a:p>
          <a:r>
            <a:rPr lang="en-GB" sz="1400" b="0" dirty="0"/>
            <a:t>Trust &amp; transparency</a:t>
          </a:r>
        </a:p>
      </dgm:t>
    </dgm:pt>
    <dgm:pt modelId="{AF9C1450-D1EC-45B9-8D8A-458638217E9E}" type="sibTrans" cxnId="{12138434-13BF-4842-8C51-05269DD9747E}">
      <dgm:prSet/>
      <dgm:spPr/>
      <dgm:t>
        <a:bodyPr/>
        <a:lstStyle/>
        <a:p>
          <a:endParaRPr lang="en-GB" sz="1800" b="0"/>
        </a:p>
      </dgm:t>
    </dgm:pt>
    <dgm:pt modelId="{5C70775F-B1C0-40FA-A948-19B408A3AEBD}" type="parTrans" cxnId="{12138434-13BF-4842-8C51-05269DD9747E}">
      <dgm:prSet/>
      <dgm:spPr/>
      <dgm:t>
        <a:bodyPr/>
        <a:lstStyle/>
        <a:p>
          <a:endParaRPr lang="en-GB" sz="1800" b="0"/>
        </a:p>
      </dgm:t>
    </dgm:pt>
    <dgm:pt modelId="{36736B20-25A8-49C6-977B-6BE964B54124}" type="pres">
      <dgm:prSet presAssocID="{CCC1B72E-D626-4353-A43B-647EFAD4E7EF}" presName="Name0" presStyleCnt="0">
        <dgm:presLayoutVars>
          <dgm:chMax val="1"/>
          <dgm:dir/>
          <dgm:animLvl val="ctr"/>
          <dgm:resizeHandles val="exact"/>
        </dgm:presLayoutVars>
      </dgm:prSet>
      <dgm:spPr/>
    </dgm:pt>
    <dgm:pt modelId="{395BA4DE-6059-4052-B9F4-7542AA9B09D3}" type="pres">
      <dgm:prSet presAssocID="{29AC3C4C-F49C-4640-96EF-199CC2C7A930}" presName="centerShape" presStyleLbl="node0" presStyleIdx="0" presStyleCnt="1"/>
      <dgm:spPr/>
    </dgm:pt>
    <dgm:pt modelId="{A0CD78C7-71D3-4BB7-B5F0-EE0FFF77C1E6}" type="pres">
      <dgm:prSet presAssocID="{A4F9621A-3DFD-4054-8A57-AF4BE2BCA07D}" presName="node" presStyleLbl="node1" presStyleIdx="0" presStyleCnt="8" custScaleX="142965">
        <dgm:presLayoutVars>
          <dgm:bulletEnabled val="1"/>
        </dgm:presLayoutVars>
      </dgm:prSet>
      <dgm:spPr/>
    </dgm:pt>
    <dgm:pt modelId="{EA76290C-5541-4591-9FE6-C1A9F8B60DE1}" type="pres">
      <dgm:prSet presAssocID="{A4F9621A-3DFD-4054-8A57-AF4BE2BCA07D}" presName="dummy" presStyleCnt="0"/>
      <dgm:spPr/>
    </dgm:pt>
    <dgm:pt modelId="{5E8E2450-82CB-4D57-A61E-2AB07B00A0E4}" type="pres">
      <dgm:prSet presAssocID="{EE059A55-71D2-4C3F-B6FD-A90C3E13624E}" presName="sibTrans" presStyleLbl="sibTrans2D1" presStyleIdx="0" presStyleCnt="8"/>
      <dgm:spPr/>
    </dgm:pt>
    <dgm:pt modelId="{F84A09BE-6C23-4FF2-B21F-8D498D6FC278}" type="pres">
      <dgm:prSet presAssocID="{607526E7-3AAD-448E-9333-43943F5C7DDF}" presName="node" presStyleLbl="node1" presStyleIdx="1" presStyleCnt="8" custScaleX="142965">
        <dgm:presLayoutVars>
          <dgm:bulletEnabled val="1"/>
        </dgm:presLayoutVars>
      </dgm:prSet>
      <dgm:spPr/>
    </dgm:pt>
    <dgm:pt modelId="{0F9691A0-E7FC-47C4-A303-7EF359B6C506}" type="pres">
      <dgm:prSet presAssocID="{607526E7-3AAD-448E-9333-43943F5C7DDF}" presName="dummy" presStyleCnt="0"/>
      <dgm:spPr/>
    </dgm:pt>
    <dgm:pt modelId="{9FBC41EC-1FFA-4864-8936-92CBC68A6F34}" type="pres">
      <dgm:prSet presAssocID="{53B92AE1-72F7-436D-8309-DE6B814B6AE3}" presName="sibTrans" presStyleLbl="sibTrans2D1" presStyleIdx="1" presStyleCnt="8"/>
      <dgm:spPr/>
    </dgm:pt>
    <dgm:pt modelId="{F6422B49-1096-41F5-BC9C-7A1D53D55AE5}" type="pres">
      <dgm:prSet presAssocID="{192BDFB6-4650-4046-85D4-7AA8B42B68C6}" presName="node" presStyleLbl="node1" presStyleIdx="2" presStyleCnt="8" custScaleX="142965">
        <dgm:presLayoutVars>
          <dgm:bulletEnabled val="1"/>
        </dgm:presLayoutVars>
      </dgm:prSet>
      <dgm:spPr/>
    </dgm:pt>
    <dgm:pt modelId="{DBA74FE2-A42F-4FC8-9E18-B085458CB0A0}" type="pres">
      <dgm:prSet presAssocID="{192BDFB6-4650-4046-85D4-7AA8B42B68C6}" presName="dummy" presStyleCnt="0"/>
      <dgm:spPr/>
    </dgm:pt>
    <dgm:pt modelId="{C83A56A2-EC48-4F73-998D-9EFF92968967}" type="pres">
      <dgm:prSet presAssocID="{2CB92C26-9315-4117-BD46-463800224DBC}" presName="sibTrans" presStyleLbl="sibTrans2D1" presStyleIdx="2" presStyleCnt="8"/>
      <dgm:spPr/>
    </dgm:pt>
    <dgm:pt modelId="{49AEFC5F-A049-4ACA-8F52-B2B1083B2505}" type="pres">
      <dgm:prSet presAssocID="{049A52C8-956A-4C5B-BED8-AC7404DA1B30}" presName="node" presStyleLbl="node1" presStyleIdx="3" presStyleCnt="8" custScaleX="142965">
        <dgm:presLayoutVars>
          <dgm:bulletEnabled val="1"/>
        </dgm:presLayoutVars>
      </dgm:prSet>
      <dgm:spPr/>
    </dgm:pt>
    <dgm:pt modelId="{338A0BB7-F6A6-4A2D-842C-87442000AAA9}" type="pres">
      <dgm:prSet presAssocID="{049A52C8-956A-4C5B-BED8-AC7404DA1B30}" presName="dummy" presStyleCnt="0"/>
      <dgm:spPr/>
    </dgm:pt>
    <dgm:pt modelId="{8F9F503F-4C08-4D3B-82F3-D59773729B5C}" type="pres">
      <dgm:prSet presAssocID="{F9261BF2-A85A-4A20-B143-C5D80064FCFD}" presName="sibTrans" presStyleLbl="sibTrans2D1" presStyleIdx="3" presStyleCnt="8"/>
      <dgm:spPr/>
    </dgm:pt>
    <dgm:pt modelId="{FE468D15-F6FA-4438-B9AB-4330D4B10CF0}" type="pres">
      <dgm:prSet presAssocID="{34F1E3DB-664F-48E9-A65D-F08560008A68}" presName="node" presStyleLbl="node1" presStyleIdx="4" presStyleCnt="8" custScaleX="142965">
        <dgm:presLayoutVars>
          <dgm:bulletEnabled val="1"/>
        </dgm:presLayoutVars>
      </dgm:prSet>
      <dgm:spPr/>
    </dgm:pt>
    <dgm:pt modelId="{7CAC214C-20F6-47B9-BF54-F0E92DD1F38C}" type="pres">
      <dgm:prSet presAssocID="{34F1E3DB-664F-48E9-A65D-F08560008A68}" presName="dummy" presStyleCnt="0"/>
      <dgm:spPr/>
    </dgm:pt>
    <dgm:pt modelId="{5C97C76B-D8EE-4AA7-8467-630E6442CAD4}" type="pres">
      <dgm:prSet presAssocID="{8B1DBC9A-744B-41EF-86B4-D620B78CCB95}" presName="sibTrans" presStyleLbl="sibTrans2D1" presStyleIdx="4" presStyleCnt="8"/>
      <dgm:spPr/>
    </dgm:pt>
    <dgm:pt modelId="{7688496F-72D1-4335-BB16-C55D17E6ED75}" type="pres">
      <dgm:prSet presAssocID="{7A5F4900-5D25-443D-9DC1-D79E1F65CA36}" presName="node" presStyleLbl="node1" presStyleIdx="5" presStyleCnt="8" custScaleX="142965">
        <dgm:presLayoutVars>
          <dgm:bulletEnabled val="1"/>
        </dgm:presLayoutVars>
      </dgm:prSet>
      <dgm:spPr/>
    </dgm:pt>
    <dgm:pt modelId="{41ABA904-433F-40D5-A257-598E3569CF91}" type="pres">
      <dgm:prSet presAssocID="{7A5F4900-5D25-443D-9DC1-D79E1F65CA36}" presName="dummy" presStyleCnt="0"/>
      <dgm:spPr/>
    </dgm:pt>
    <dgm:pt modelId="{57B0C420-7196-41FB-B892-3C430BBD1E0F}" type="pres">
      <dgm:prSet presAssocID="{C4E353D8-4B2B-473E-9A35-8A80A9F8A936}" presName="sibTrans" presStyleLbl="sibTrans2D1" presStyleIdx="5" presStyleCnt="8"/>
      <dgm:spPr/>
    </dgm:pt>
    <dgm:pt modelId="{D5E4BF3A-4E5E-41E7-85E3-7EC0491C238D}" type="pres">
      <dgm:prSet presAssocID="{80272550-25DA-4A7D-A281-905064F688EF}" presName="node" presStyleLbl="node1" presStyleIdx="6" presStyleCnt="8" custScaleX="142965">
        <dgm:presLayoutVars>
          <dgm:bulletEnabled val="1"/>
        </dgm:presLayoutVars>
      </dgm:prSet>
      <dgm:spPr/>
    </dgm:pt>
    <dgm:pt modelId="{C30F2550-10B9-4C00-B20F-52F5D8B0FD1C}" type="pres">
      <dgm:prSet presAssocID="{80272550-25DA-4A7D-A281-905064F688EF}" presName="dummy" presStyleCnt="0"/>
      <dgm:spPr/>
    </dgm:pt>
    <dgm:pt modelId="{91A4FFA7-BF39-40D8-9F5C-22BE33C8754A}" type="pres">
      <dgm:prSet presAssocID="{AF9C1450-D1EC-45B9-8D8A-458638217E9E}" presName="sibTrans" presStyleLbl="sibTrans2D1" presStyleIdx="6" presStyleCnt="8"/>
      <dgm:spPr/>
    </dgm:pt>
    <dgm:pt modelId="{86A4F106-900C-4923-B950-E4561D948009}" type="pres">
      <dgm:prSet presAssocID="{3426A10D-5C62-4A60-87DF-BDA8864EDE60}" presName="node" presStyleLbl="node1" presStyleIdx="7" presStyleCnt="8" custScaleX="142965">
        <dgm:presLayoutVars>
          <dgm:bulletEnabled val="1"/>
        </dgm:presLayoutVars>
      </dgm:prSet>
      <dgm:spPr/>
    </dgm:pt>
    <dgm:pt modelId="{A8ACA3F0-63C1-4923-BE3A-D542D3C8C114}" type="pres">
      <dgm:prSet presAssocID="{3426A10D-5C62-4A60-87DF-BDA8864EDE60}" presName="dummy" presStyleCnt="0"/>
      <dgm:spPr/>
    </dgm:pt>
    <dgm:pt modelId="{0EB9188A-CF44-405E-947A-593809C7CAA5}" type="pres">
      <dgm:prSet presAssocID="{5DAD1B90-E0CA-4F60-8293-2B238322983D}" presName="sibTrans" presStyleLbl="sibTrans2D1" presStyleIdx="7" presStyleCnt="8"/>
      <dgm:spPr/>
    </dgm:pt>
  </dgm:ptLst>
  <dgm:cxnLst>
    <dgm:cxn modelId="{9FBA7E02-96C3-45DD-AC3E-308B8DA2044B}" type="presOf" srcId="{5DAD1B90-E0CA-4F60-8293-2B238322983D}" destId="{0EB9188A-CF44-405E-947A-593809C7CAA5}" srcOrd="0" destOrd="0" presId="urn:microsoft.com/office/officeart/2005/8/layout/radial6"/>
    <dgm:cxn modelId="{9F41291F-8EF8-47FC-82AA-6D5BA7F19F92}" type="presOf" srcId="{AF9C1450-D1EC-45B9-8D8A-458638217E9E}" destId="{91A4FFA7-BF39-40D8-9F5C-22BE33C8754A}" srcOrd="0" destOrd="0" presId="urn:microsoft.com/office/officeart/2005/8/layout/radial6"/>
    <dgm:cxn modelId="{B0D24520-3CF5-48BA-956A-F19BE4B328CD}" type="presOf" srcId="{34F1E3DB-664F-48E9-A65D-F08560008A68}" destId="{FE468D15-F6FA-4438-B9AB-4330D4B10CF0}" srcOrd="0" destOrd="0" presId="urn:microsoft.com/office/officeart/2005/8/layout/radial6"/>
    <dgm:cxn modelId="{D468A82E-5978-431D-A1C1-76DAA268A3BC}" type="presOf" srcId="{CCC1B72E-D626-4353-A43B-647EFAD4E7EF}" destId="{36736B20-25A8-49C6-977B-6BE964B54124}" srcOrd="0" destOrd="0" presId="urn:microsoft.com/office/officeart/2005/8/layout/radial6"/>
    <dgm:cxn modelId="{60DD1230-E4F0-460B-B219-C39F60DB5F3A}" type="presOf" srcId="{192BDFB6-4650-4046-85D4-7AA8B42B68C6}" destId="{F6422B49-1096-41F5-BC9C-7A1D53D55AE5}" srcOrd="0" destOrd="0" presId="urn:microsoft.com/office/officeart/2005/8/layout/radial6"/>
    <dgm:cxn modelId="{12138434-13BF-4842-8C51-05269DD9747E}" srcId="{29AC3C4C-F49C-4640-96EF-199CC2C7A930}" destId="{80272550-25DA-4A7D-A281-905064F688EF}" srcOrd="6" destOrd="0" parTransId="{5C70775F-B1C0-40FA-A948-19B408A3AEBD}" sibTransId="{AF9C1450-D1EC-45B9-8D8A-458638217E9E}"/>
    <dgm:cxn modelId="{D432BD39-5EB3-4473-909C-E54BFC4A00BC}" type="presOf" srcId="{F9261BF2-A85A-4A20-B143-C5D80064FCFD}" destId="{8F9F503F-4C08-4D3B-82F3-D59773729B5C}" srcOrd="0" destOrd="0" presId="urn:microsoft.com/office/officeart/2005/8/layout/radial6"/>
    <dgm:cxn modelId="{1F5BF35B-E20C-4CB8-A0ED-0436F9646FB6}" type="presOf" srcId="{80272550-25DA-4A7D-A281-905064F688EF}" destId="{D5E4BF3A-4E5E-41E7-85E3-7EC0491C238D}" srcOrd="0" destOrd="0" presId="urn:microsoft.com/office/officeart/2005/8/layout/radial6"/>
    <dgm:cxn modelId="{BAAD7846-6B7B-4F37-B6F0-F10445A83C95}" srcId="{CCC1B72E-D626-4353-A43B-647EFAD4E7EF}" destId="{29AC3C4C-F49C-4640-96EF-199CC2C7A930}" srcOrd="0" destOrd="0" parTransId="{074666AF-B538-4D48-A9F3-E22FC719A036}" sibTransId="{1B7792FF-1E5B-4651-AC95-FD336AB7208A}"/>
    <dgm:cxn modelId="{04D6946C-5727-456C-B411-3257F585BE78}" type="presOf" srcId="{607526E7-3AAD-448E-9333-43943F5C7DDF}" destId="{F84A09BE-6C23-4FF2-B21F-8D498D6FC278}" srcOrd="0" destOrd="0" presId="urn:microsoft.com/office/officeart/2005/8/layout/radial6"/>
    <dgm:cxn modelId="{F6A0D86C-9C80-4983-88DD-A9E1F3852BB5}" type="presOf" srcId="{8B1DBC9A-744B-41EF-86B4-D620B78CCB95}" destId="{5C97C76B-D8EE-4AA7-8467-630E6442CAD4}" srcOrd="0" destOrd="0" presId="urn:microsoft.com/office/officeart/2005/8/layout/radial6"/>
    <dgm:cxn modelId="{E22AF752-2890-4798-892D-C898822D5560}" type="presOf" srcId="{EE059A55-71D2-4C3F-B6FD-A90C3E13624E}" destId="{5E8E2450-82CB-4D57-A61E-2AB07B00A0E4}" srcOrd="0" destOrd="0" presId="urn:microsoft.com/office/officeart/2005/8/layout/radial6"/>
    <dgm:cxn modelId="{B1523B77-B29F-44ED-A2D3-891606E8CD2E}" srcId="{29AC3C4C-F49C-4640-96EF-199CC2C7A930}" destId="{049A52C8-956A-4C5B-BED8-AC7404DA1B30}" srcOrd="3" destOrd="0" parTransId="{68A0DFEF-CA0B-4EEA-92AF-8CA07399BECC}" sibTransId="{F9261BF2-A85A-4A20-B143-C5D80064FCFD}"/>
    <dgm:cxn modelId="{A9AA1C92-803A-45CA-B0F1-1D38F59D867C}" type="presOf" srcId="{C4E353D8-4B2B-473E-9A35-8A80A9F8A936}" destId="{57B0C420-7196-41FB-B892-3C430BBD1E0F}" srcOrd="0" destOrd="0" presId="urn:microsoft.com/office/officeart/2005/8/layout/radial6"/>
    <dgm:cxn modelId="{1B3B2395-D60A-40B4-8C3F-07232C11BF23}" type="presOf" srcId="{7A5F4900-5D25-443D-9DC1-D79E1F65CA36}" destId="{7688496F-72D1-4335-BB16-C55D17E6ED75}" srcOrd="0" destOrd="0" presId="urn:microsoft.com/office/officeart/2005/8/layout/radial6"/>
    <dgm:cxn modelId="{62BD84A2-F7DD-4BDC-85D8-65725CAD6BC1}" type="presOf" srcId="{049A52C8-956A-4C5B-BED8-AC7404DA1B30}" destId="{49AEFC5F-A049-4ACA-8F52-B2B1083B2505}" srcOrd="0" destOrd="0" presId="urn:microsoft.com/office/officeart/2005/8/layout/radial6"/>
    <dgm:cxn modelId="{290038AC-AA50-47E0-B2D3-CA21F5AB09C1}" srcId="{29AC3C4C-F49C-4640-96EF-199CC2C7A930}" destId="{34F1E3DB-664F-48E9-A65D-F08560008A68}" srcOrd="4" destOrd="0" parTransId="{8E07484C-DC99-4EE1-80F9-20227710FD53}" sibTransId="{8B1DBC9A-744B-41EF-86B4-D620B78CCB95}"/>
    <dgm:cxn modelId="{A34028B3-8688-43FF-9882-D49288E7A3EC}" srcId="{29AC3C4C-F49C-4640-96EF-199CC2C7A930}" destId="{3426A10D-5C62-4A60-87DF-BDA8864EDE60}" srcOrd="7" destOrd="0" parTransId="{90434E32-49A6-41A2-B770-A6E57FF57963}" sibTransId="{5DAD1B90-E0CA-4F60-8293-2B238322983D}"/>
    <dgm:cxn modelId="{AF6D75C5-105A-41B1-92B7-A6771E982AA5}" type="presOf" srcId="{3426A10D-5C62-4A60-87DF-BDA8864EDE60}" destId="{86A4F106-900C-4923-B950-E4561D948009}" srcOrd="0" destOrd="0" presId="urn:microsoft.com/office/officeart/2005/8/layout/radial6"/>
    <dgm:cxn modelId="{2C3C58C5-D98C-40FE-9212-4216060C89D4}" type="presOf" srcId="{A4F9621A-3DFD-4054-8A57-AF4BE2BCA07D}" destId="{A0CD78C7-71D3-4BB7-B5F0-EE0FFF77C1E6}" srcOrd="0" destOrd="0" presId="urn:microsoft.com/office/officeart/2005/8/layout/radial6"/>
    <dgm:cxn modelId="{9D9F2FD1-36B5-48A9-875E-BFB094ACFE40}" srcId="{29AC3C4C-F49C-4640-96EF-199CC2C7A930}" destId="{A4F9621A-3DFD-4054-8A57-AF4BE2BCA07D}" srcOrd="0" destOrd="0" parTransId="{BC1AE8AC-ED1F-4F43-81E1-28BE123A388A}" sibTransId="{EE059A55-71D2-4C3F-B6FD-A90C3E13624E}"/>
    <dgm:cxn modelId="{78F47DD9-2BAC-4C75-A08A-2A0B0E74B22D}" srcId="{29AC3C4C-F49C-4640-96EF-199CC2C7A930}" destId="{192BDFB6-4650-4046-85D4-7AA8B42B68C6}" srcOrd="2" destOrd="0" parTransId="{FF8CFD35-51E7-4EED-BF2F-8A046F11439F}" sibTransId="{2CB92C26-9315-4117-BD46-463800224DBC}"/>
    <dgm:cxn modelId="{283AB2DA-2B3E-4A58-ADA4-F71F76DA3A40}" type="presOf" srcId="{53B92AE1-72F7-436D-8309-DE6B814B6AE3}" destId="{9FBC41EC-1FFA-4864-8936-92CBC68A6F34}" srcOrd="0" destOrd="0" presId="urn:microsoft.com/office/officeart/2005/8/layout/radial6"/>
    <dgm:cxn modelId="{6771BEE2-6454-44DA-B8D0-1E16C06C21B5}" type="presOf" srcId="{29AC3C4C-F49C-4640-96EF-199CC2C7A930}" destId="{395BA4DE-6059-4052-B9F4-7542AA9B09D3}" srcOrd="0" destOrd="0" presId="urn:microsoft.com/office/officeart/2005/8/layout/radial6"/>
    <dgm:cxn modelId="{FC015EE4-C3A4-46D8-AD53-92E4FC5D5254}" srcId="{29AC3C4C-F49C-4640-96EF-199CC2C7A930}" destId="{607526E7-3AAD-448E-9333-43943F5C7DDF}" srcOrd="1" destOrd="0" parTransId="{434D4A2F-6ADE-499F-8387-443AC3A219DF}" sibTransId="{53B92AE1-72F7-436D-8309-DE6B814B6AE3}"/>
    <dgm:cxn modelId="{C0B7C4EC-C925-41F4-9A89-B9824089EBC6}" srcId="{29AC3C4C-F49C-4640-96EF-199CC2C7A930}" destId="{7A5F4900-5D25-443D-9DC1-D79E1F65CA36}" srcOrd="5" destOrd="0" parTransId="{F0BE1E98-7BEF-49AC-A058-7A2B5A047727}" sibTransId="{C4E353D8-4B2B-473E-9A35-8A80A9F8A936}"/>
    <dgm:cxn modelId="{38231AF3-618F-4779-A665-6EB6432D171A}" type="presOf" srcId="{2CB92C26-9315-4117-BD46-463800224DBC}" destId="{C83A56A2-EC48-4F73-998D-9EFF92968967}" srcOrd="0" destOrd="0" presId="urn:microsoft.com/office/officeart/2005/8/layout/radial6"/>
    <dgm:cxn modelId="{76F46DA6-6DCC-463F-81AD-12E4DD867BB6}" type="presParOf" srcId="{36736B20-25A8-49C6-977B-6BE964B54124}" destId="{395BA4DE-6059-4052-B9F4-7542AA9B09D3}" srcOrd="0" destOrd="0" presId="urn:microsoft.com/office/officeart/2005/8/layout/radial6"/>
    <dgm:cxn modelId="{58A1C2F7-A756-4B13-BB9A-DB3F84DE65DE}" type="presParOf" srcId="{36736B20-25A8-49C6-977B-6BE964B54124}" destId="{A0CD78C7-71D3-4BB7-B5F0-EE0FFF77C1E6}" srcOrd="1" destOrd="0" presId="urn:microsoft.com/office/officeart/2005/8/layout/radial6"/>
    <dgm:cxn modelId="{09800BCD-35EE-401B-A392-6420E40E1D57}" type="presParOf" srcId="{36736B20-25A8-49C6-977B-6BE964B54124}" destId="{EA76290C-5541-4591-9FE6-C1A9F8B60DE1}" srcOrd="2" destOrd="0" presId="urn:microsoft.com/office/officeart/2005/8/layout/radial6"/>
    <dgm:cxn modelId="{5D020B3B-F6D5-4551-90E4-48DF772CEA72}" type="presParOf" srcId="{36736B20-25A8-49C6-977B-6BE964B54124}" destId="{5E8E2450-82CB-4D57-A61E-2AB07B00A0E4}" srcOrd="3" destOrd="0" presId="urn:microsoft.com/office/officeart/2005/8/layout/radial6"/>
    <dgm:cxn modelId="{4EE76437-A7AE-4258-8FBD-8FAC5E1A6514}" type="presParOf" srcId="{36736B20-25A8-49C6-977B-6BE964B54124}" destId="{F84A09BE-6C23-4FF2-B21F-8D498D6FC278}" srcOrd="4" destOrd="0" presId="urn:microsoft.com/office/officeart/2005/8/layout/radial6"/>
    <dgm:cxn modelId="{A1CA9911-2FA0-4B2A-91D2-1FEABBFBE5EB}" type="presParOf" srcId="{36736B20-25A8-49C6-977B-6BE964B54124}" destId="{0F9691A0-E7FC-47C4-A303-7EF359B6C506}" srcOrd="5" destOrd="0" presId="urn:microsoft.com/office/officeart/2005/8/layout/radial6"/>
    <dgm:cxn modelId="{A7550B61-FD96-4CD1-8738-A6894BBDF1B5}" type="presParOf" srcId="{36736B20-25A8-49C6-977B-6BE964B54124}" destId="{9FBC41EC-1FFA-4864-8936-92CBC68A6F34}" srcOrd="6" destOrd="0" presId="urn:microsoft.com/office/officeart/2005/8/layout/radial6"/>
    <dgm:cxn modelId="{10F75A3F-97BB-466F-99FC-0F25010D23FE}" type="presParOf" srcId="{36736B20-25A8-49C6-977B-6BE964B54124}" destId="{F6422B49-1096-41F5-BC9C-7A1D53D55AE5}" srcOrd="7" destOrd="0" presId="urn:microsoft.com/office/officeart/2005/8/layout/radial6"/>
    <dgm:cxn modelId="{E35D8030-3A83-4E44-8BB6-00B59EE1F2BE}" type="presParOf" srcId="{36736B20-25A8-49C6-977B-6BE964B54124}" destId="{DBA74FE2-A42F-4FC8-9E18-B085458CB0A0}" srcOrd="8" destOrd="0" presId="urn:microsoft.com/office/officeart/2005/8/layout/radial6"/>
    <dgm:cxn modelId="{D8A9C9A6-628E-41A1-B280-2C1174873E56}" type="presParOf" srcId="{36736B20-25A8-49C6-977B-6BE964B54124}" destId="{C83A56A2-EC48-4F73-998D-9EFF92968967}" srcOrd="9" destOrd="0" presId="urn:microsoft.com/office/officeart/2005/8/layout/radial6"/>
    <dgm:cxn modelId="{F7A0F156-4F27-407D-B356-835649BECA8F}" type="presParOf" srcId="{36736B20-25A8-49C6-977B-6BE964B54124}" destId="{49AEFC5F-A049-4ACA-8F52-B2B1083B2505}" srcOrd="10" destOrd="0" presId="urn:microsoft.com/office/officeart/2005/8/layout/radial6"/>
    <dgm:cxn modelId="{CF6BDB68-A293-4A21-8810-19186B699D35}" type="presParOf" srcId="{36736B20-25A8-49C6-977B-6BE964B54124}" destId="{338A0BB7-F6A6-4A2D-842C-87442000AAA9}" srcOrd="11" destOrd="0" presId="urn:microsoft.com/office/officeart/2005/8/layout/radial6"/>
    <dgm:cxn modelId="{84A41342-60BE-411C-A341-F91AB7811931}" type="presParOf" srcId="{36736B20-25A8-49C6-977B-6BE964B54124}" destId="{8F9F503F-4C08-4D3B-82F3-D59773729B5C}" srcOrd="12" destOrd="0" presId="urn:microsoft.com/office/officeart/2005/8/layout/radial6"/>
    <dgm:cxn modelId="{3BAE40DF-FEDD-419B-8885-B89B0A9E593A}" type="presParOf" srcId="{36736B20-25A8-49C6-977B-6BE964B54124}" destId="{FE468D15-F6FA-4438-B9AB-4330D4B10CF0}" srcOrd="13" destOrd="0" presId="urn:microsoft.com/office/officeart/2005/8/layout/radial6"/>
    <dgm:cxn modelId="{9726120D-DEA2-4CF2-B4A5-B4A241516F04}" type="presParOf" srcId="{36736B20-25A8-49C6-977B-6BE964B54124}" destId="{7CAC214C-20F6-47B9-BF54-F0E92DD1F38C}" srcOrd="14" destOrd="0" presId="urn:microsoft.com/office/officeart/2005/8/layout/radial6"/>
    <dgm:cxn modelId="{102C5777-0796-4C02-B198-5F50D2C95197}" type="presParOf" srcId="{36736B20-25A8-49C6-977B-6BE964B54124}" destId="{5C97C76B-D8EE-4AA7-8467-630E6442CAD4}" srcOrd="15" destOrd="0" presId="urn:microsoft.com/office/officeart/2005/8/layout/radial6"/>
    <dgm:cxn modelId="{9B4F3104-1154-47E3-AF1B-592DF819B668}" type="presParOf" srcId="{36736B20-25A8-49C6-977B-6BE964B54124}" destId="{7688496F-72D1-4335-BB16-C55D17E6ED75}" srcOrd="16" destOrd="0" presId="urn:microsoft.com/office/officeart/2005/8/layout/radial6"/>
    <dgm:cxn modelId="{94B6270B-211E-46DD-9DCF-164A90A7C033}" type="presParOf" srcId="{36736B20-25A8-49C6-977B-6BE964B54124}" destId="{41ABA904-433F-40D5-A257-598E3569CF91}" srcOrd="17" destOrd="0" presId="urn:microsoft.com/office/officeart/2005/8/layout/radial6"/>
    <dgm:cxn modelId="{DEE8896D-B1E4-4063-8DF7-21735681C46B}" type="presParOf" srcId="{36736B20-25A8-49C6-977B-6BE964B54124}" destId="{57B0C420-7196-41FB-B892-3C430BBD1E0F}" srcOrd="18" destOrd="0" presId="urn:microsoft.com/office/officeart/2005/8/layout/radial6"/>
    <dgm:cxn modelId="{1D470E85-BA1A-4AE6-8A76-0220268570F5}" type="presParOf" srcId="{36736B20-25A8-49C6-977B-6BE964B54124}" destId="{D5E4BF3A-4E5E-41E7-85E3-7EC0491C238D}" srcOrd="19" destOrd="0" presId="urn:microsoft.com/office/officeart/2005/8/layout/radial6"/>
    <dgm:cxn modelId="{7B2AEA81-FEA6-4B2E-ACAA-38B30B20E151}" type="presParOf" srcId="{36736B20-25A8-49C6-977B-6BE964B54124}" destId="{C30F2550-10B9-4C00-B20F-52F5D8B0FD1C}" srcOrd="20" destOrd="0" presId="urn:microsoft.com/office/officeart/2005/8/layout/radial6"/>
    <dgm:cxn modelId="{8BE7EFA3-40FD-4E68-AF89-0565C2D0D282}" type="presParOf" srcId="{36736B20-25A8-49C6-977B-6BE964B54124}" destId="{91A4FFA7-BF39-40D8-9F5C-22BE33C8754A}" srcOrd="21" destOrd="0" presId="urn:microsoft.com/office/officeart/2005/8/layout/radial6"/>
    <dgm:cxn modelId="{844770C7-B3D1-4409-B743-C5A8AB5D405A}" type="presParOf" srcId="{36736B20-25A8-49C6-977B-6BE964B54124}" destId="{86A4F106-900C-4923-B950-E4561D948009}" srcOrd="22" destOrd="0" presId="urn:microsoft.com/office/officeart/2005/8/layout/radial6"/>
    <dgm:cxn modelId="{A0A44667-784F-4F3E-9544-BD1420136310}" type="presParOf" srcId="{36736B20-25A8-49C6-977B-6BE964B54124}" destId="{A8ACA3F0-63C1-4923-BE3A-D542D3C8C114}" srcOrd="23" destOrd="0" presId="urn:microsoft.com/office/officeart/2005/8/layout/radial6"/>
    <dgm:cxn modelId="{F684807F-1CAF-4008-9645-748D54CA1FB3}" type="presParOf" srcId="{36736B20-25A8-49C6-977B-6BE964B54124}" destId="{0EB9188A-CF44-405E-947A-593809C7CAA5}" srcOrd="24"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EAA10A3-C32F-46B1-A12A-1299BBE80328}" type="doc">
      <dgm:prSet loTypeId="urn:microsoft.com/office/officeart/2005/8/layout/vList4" loCatId="picture" qsTypeId="urn:microsoft.com/office/officeart/2005/8/quickstyle/simple1" qsCatId="simple" csTypeId="urn:microsoft.com/office/officeart/2005/8/colors/accent0_1" csCatId="mainScheme" phldr="1"/>
      <dgm:spPr/>
      <dgm:t>
        <a:bodyPr/>
        <a:lstStyle/>
        <a:p>
          <a:endParaRPr lang="en-GB"/>
        </a:p>
      </dgm:t>
    </dgm:pt>
    <dgm:pt modelId="{17B64F44-E541-4459-BCCF-1DA830618287}">
      <dgm:prSet phldrT="[Text]" custT="1"/>
      <dgm:spPr>
        <a:ln>
          <a:solidFill>
            <a:schemeClr val="bg1">
              <a:lumMod val="75000"/>
            </a:schemeClr>
          </a:solidFill>
        </a:ln>
      </dgm:spPr>
      <dgm:t>
        <a:bodyPr/>
        <a:lstStyle/>
        <a:p>
          <a:r>
            <a:rPr lang="en-GB" sz="1800" b="1" dirty="0"/>
            <a:t>Truth</a:t>
          </a:r>
        </a:p>
        <a:p>
          <a:r>
            <a:rPr lang="en-US" sz="1800" b="0" i="0" dirty="0"/>
            <a:t>Technology could be used to either undermine the truth, or spread disinformation or propaganda. This may only be a risk if the technology falls into the wrong hands.</a:t>
          </a:r>
          <a:endParaRPr lang="en-GB" sz="1800" dirty="0"/>
        </a:p>
      </dgm:t>
      <dgm:extLst>
        <a:ext uri="{E40237B7-FDA0-4F09-8148-C483321AD2D9}">
          <dgm14:cNvPr xmlns:dgm14="http://schemas.microsoft.com/office/drawing/2010/diagram" id="0" name="" descr="Truth&#10;Technology could be used to either undermine the truth, or spread disinformation or propaganda. This may only be a risk if the technology falls into the wrong hands.&#10;"/>
        </a:ext>
      </dgm:extLst>
    </dgm:pt>
    <dgm:pt modelId="{A09BD9F9-96A5-4B0E-B32B-CC313DE2CC73}" type="parTrans" cxnId="{859F5851-495E-4A47-8D4A-D95E6D26E2C1}">
      <dgm:prSet/>
      <dgm:spPr/>
      <dgm:t>
        <a:bodyPr/>
        <a:lstStyle/>
        <a:p>
          <a:endParaRPr lang="en-GB" sz="1800"/>
        </a:p>
      </dgm:t>
    </dgm:pt>
    <dgm:pt modelId="{CF5152F9-10B3-4B82-A7CE-D6040B403CC3}" type="sibTrans" cxnId="{859F5851-495E-4A47-8D4A-D95E6D26E2C1}">
      <dgm:prSet/>
      <dgm:spPr/>
      <dgm:t>
        <a:bodyPr/>
        <a:lstStyle/>
        <a:p>
          <a:endParaRPr lang="en-GB" sz="1800"/>
        </a:p>
      </dgm:t>
    </dgm:pt>
    <dgm:pt modelId="{62818528-E40D-40E8-8882-689EFC9C5281}">
      <dgm:prSet phldrT="[Text]" custT="1"/>
      <dgm:spPr>
        <a:ln>
          <a:solidFill>
            <a:schemeClr val="bg1">
              <a:lumMod val="85000"/>
            </a:schemeClr>
          </a:solidFill>
        </a:ln>
      </dgm:spPr>
      <dgm:t>
        <a:bodyPr/>
        <a:lstStyle/>
        <a:p>
          <a:r>
            <a:rPr lang="en-GB" sz="1800" b="1" dirty="0"/>
            <a:t>Health</a:t>
          </a:r>
        </a:p>
        <a:p>
          <a:r>
            <a:rPr lang="en-US" sz="1800" b="0" i="0" dirty="0"/>
            <a:t>Technology could affect the mental, physical or social health of the users that engage with it by encouraging addiction or </a:t>
          </a:r>
          <a:r>
            <a:rPr lang="en-GB" sz="1800" b="0" i="0" noProof="0" dirty="0"/>
            <a:t>maximising</a:t>
          </a:r>
          <a:r>
            <a:rPr lang="en-US" sz="1800" b="0" i="0" dirty="0"/>
            <a:t> user attention.</a:t>
          </a:r>
          <a:endParaRPr lang="en-GB" sz="1800" dirty="0"/>
        </a:p>
      </dgm:t>
      <dgm:extLst>
        <a:ext uri="{E40237B7-FDA0-4F09-8148-C483321AD2D9}">
          <dgm14:cNvPr xmlns:dgm14="http://schemas.microsoft.com/office/drawing/2010/diagram" id="0" name="" descr="Health&#10;Technology could affect the mental, physical or social health of the users that engage with it by encouraging addiction or maximising user attention.&#10;"/>
        </a:ext>
      </dgm:extLst>
    </dgm:pt>
    <dgm:pt modelId="{FBBD7EF0-1F10-493E-AF8F-D8E0E77B6C54}" type="parTrans" cxnId="{E73CBBCC-8A91-487A-90E6-0F36A731BB58}">
      <dgm:prSet/>
      <dgm:spPr/>
      <dgm:t>
        <a:bodyPr/>
        <a:lstStyle/>
        <a:p>
          <a:endParaRPr lang="en-GB" sz="1800"/>
        </a:p>
      </dgm:t>
    </dgm:pt>
    <dgm:pt modelId="{26DFF568-E3A1-4BBF-B190-9B252DE12515}" type="sibTrans" cxnId="{E73CBBCC-8A91-487A-90E6-0F36A731BB58}">
      <dgm:prSet/>
      <dgm:spPr/>
      <dgm:t>
        <a:bodyPr/>
        <a:lstStyle/>
        <a:p>
          <a:endParaRPr lang="en-GB" sz="1800"/>
        </a:p>
      </dgm:t>
    </dgm:pt>
    <dgm:pt modelId="{67764E08-6813-4B9D-B30D-E68192839C21}">
      <dgm:prSet phldrT="[Text]" custT="1"/>
      <dgm:spPr>
        <a:ln>
          <a:solidFill>
            <a:schemeClr val="bg1">
              <a:lumMod val="85000"/>
            </a:schemeClr>
          </a:solidFill>
        </a:ln>
      </dgm:spPr>
      <dgm:t>
        <a:bodyPr/>
        <a:lstStyle/>
        <a:p>
          <a:r>
            <a:rPr lang="en-GB" sz="1800" b="1" dirty="0"/>
            <a:t>Equality</a:t>
          </a:r>
        </a:p>
        <a:p>
          <a:r>
            <a:rPr lang="en-US" sz="1800" b="0" i="0" dirty="0"/>
            <a:t>Technology could be amplifying existing economic inequalities if those without access to it end up losing out. This could be through loss of employment, lack of knowledge or access to services.</a:t>
          </a:r>
          <a:endParaRPr lang="en-GB" sz="1800" b="0" dirty="0"/>
        </a:p>
      </dgm:t>
      <dgm:extLst>
        <a:ext uri="{E40237B7-FDA0-4F09-8148-C483321AD2D9}">
          <dgm14:cNvPr xmlns:dgm14="http://schemas.microsoft.com/office/drawing/2010/diagram" id="0" name="" descr="Equality&#10;Technology could be amplifying existing economic inequalities if those without access to it end up losing out. This could be through loss of employment, lack of knowledge or access to services.&#10;"/>
        </a:ext>
      </dgm:extLst>
    </dgm:pt>
    <dgm:pt modelId="{1ED0C59C-3F34-4320-8AA3-9A223C756B71}" type="parTrans" cxnId="{63C557B8-E779-42E9-A1BC-80F3A8F49C42}">
      <dgm:prSet/>
      <dgm:spPr/>
      <dgm:t>
        <a:bodyPr/>
        <a:lstStyle/>
        <a:p>
          <a:endParaRPr lang="en-GB" sz="1800"/>
        </a:p>
      </dgm:t>
    </dgm:pt>
    <dgm:pt modelId="{9328E25C-07FF-4777-8410-AC07611DD197}" type="sibTrans" cxnId="{63C557B8-E779-42E9-A1BC-80F3A8F49C42}">
      <dgm:prSet/>
      <dgm:spPr/>
      <dgm:t>
        <a:bodyPr/>
        <a:lstStyle/>
        <a:p>
          <a:endParaRPr lang="en-GB" sz="1800"/>
        </a:p>
      </dgm:t>
    </dgm:pt>
    <dgm:pt modelId="{83ADEE6A-EE00-4FE2-B555-F6C70F4483FD}">
      <dgm:prSet phldrT="[Text]" custT="1"/>
      <dgm:spPr>
        <a:ln>
          <a:solidFill>
            <a:schemeClr val="bg1">
              <a:lumMod val="85000"/>
            </a:schemeClr>
          </a:solidFill>
        </a:ln>
      </dgm:spPr>
      <dgm:t>
        <a:bodyPr/>
        <a:lstStyle/>
        <a:p>
          <a:r>
            <a:rPr lang="en-GB" sz="1800" b="1" dirty="0"/>
            <a:t>Fairness and Bias</a:t>
          </a:r>
        </a:p>
        <a:p>
          <a:r>
            <a:rPr lang="en-US" sz="1800" b="0" i="0" dirty="0"/>
            <a:t>Algorithms are often black boxes where it is not clear what is happening under the hood. The technology could be amplifying and reinforcing existing biases, having been developed on datasets containing historical bias.</a:t>
          </a:r>
          <a:endParaRPr lang="en-GB" sz="1800" b="1" dirty="0"/>
        </a:p>
      </dgm:t>
      <dgm:extLst>
        <a:ext uri="{E40237B7-FDA0-4F09-8148-C483321AD2D9}">
          <dgm14:cNvPr xmlns:dgm14="http://schemas.microsoft.com/office/drawing/2010/diagram" id="0" name="" descr="Fairness and Bias&#10;Algorithms are often black boxes where it is not clear what is happening under the hood. The technology could be amplifying and reinforcing existing biases, having been developed on datasets containing historical bias.&#10;"/>
        </a:ext>
      </dgm:extLst>
    </dgm:pt>
    <dgm:pt modelId="{DBFC1406-C363-4F8F-A32D-677F4697CCE5}" type="parTrans" cxnId="{5C1A26B2-1486-4A03-8339-50DE8AEB338D}">
      <dgm:prSet/>
      <dgm:spPr/>
      <dgm:t>
        <a:bodyPr/>
        <a:lstStyle/>
        <a:p>
          <a:endParaRPr lang="en-GB" sz="1800"/>
        </a:p>
      </dgm:t>
    </dgm:pt>
    <dgm:pt modelId="{672BE6BE-550B-4EB5-B4D2-51CBE5C23259}" type="sibTrans" cxnId="{5C1A26B2-1486-4A03-8339-50DE8AEB338D}">
      <dgm:prSet/>
      <dgm:spPr/>
      <dgm:t>
        <a:bodyPr/>
        <a:lstStyle/>
        <a:p>
          <a:endParaRPr lang="en-GB" sz="1800"/>
        </a:p>
      </dgm:t>
    </dgm:pt>
    <dgm:pt modelId="{A7BCE596-2FD4-4401-B86F-DE04D41BB2C7}" type="pres">
      <dgm:prSet presAssocID="{1EAA10A3-C32F-46B1-A12A-1299BBE80328}" presName="linear" presStyleCnt="0">
        <dgm:presLayoutVars>
          <dgm:dir/>
          <dgm:resizeHandles val="exact"/>
        </dgm:presLayoutVars>
      </dgm:prSet>
      <dgm:spPr/>
    </dgm:pt>
    <dgm:pt modelId="{DF711503-EEE7-4401-8B90-7C95C7363FC1}" type="pres">
      <dgm:prSet presAssocID="{17B64F44-E541-4459-BCCF-1DA830618287}" presName="comp" presStyleCnt="0"/>
      <dgm:spPr/>
    </dgm:pt>
    <dgm:pt modelId="{2D35E0E3-A7CE-4FF4-8568-66533C6421C9}" type="pres">
      <dgm:prSet presAssocID="{17B64F44-E541-4459-BCCF-1DA830618287}" presName="box" presStyleLbl="node1" presStyleIdx="0" presStyleCnt="4"/>
      <dgm:spPr/>
    </dgm:pt>
    <dgm:pt modelId="{76E478E1-570C-47AE-9459-5F7F8D434521}" type="pres">
      <dgm:prSet presAssocID="{17B64F44-E541-4459-BCCF-1DA830618287}" presName="img" presStyleLbl="fgImgPlace1" presStyleIdx="0" presStyleCnt="4"/>
      <dgm:spPr>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Hands on ears"/>
        </a:ext>
      </dgm:extLst>
    </dgm:pt>
    <dgm:pt modelId="{07D1AC83-C104-4E4C-8C3D-F47457442071}" type="pres">
      <dgm:prSet presAssocID="{17B64F44-E541-4459-BCCF-1DA830618287}" presName="text" presStyleLbl="node1" presStyleIdx="0" presStyleCnt="4">
        <dgm:presLayoutVars>
          <dgm:bulletEnabled val="1"/>
        </dgm:presLayoutVars>
      </dgm:prSet>
      <dgm:spPr/>
    </dgm:pt>
    <dgm:pt modelId="{21F84145-EFE6-4A5D-BB52-D2AC6B7FCE0E}" type="pres">
      <dgm:prSet presAssocID="{CF5152F9-10B3-4B82-A7CE-D6040B403CC3}" presName="spacer" presStyleCnt="0"/>
      <dgm:spPr/>
    </dgm:pt>
    <dgm:pt modelId="{78F18163-80F0-4FDC-9CC0-35471466EEBE}" type="pres">
      <dgm:prSet presAssocID="{62818528-E40D-40E8-8882-689EFC9C5281}" presName="comp" presStyleCnt="0"/>
      <dgm:spPr/>
    </dgm:pt>
    <dgm:pt modelId="{52AE99DC-6CE0-45EB-B463-0F13F434F9A3}" type="pres">
      <dgm:prSet presAssocID="{62818528-E40D-40E8-8882-689EFC9C5281}" presName="box" presStyleLbl="node1" presStyleIdx="1" presStyleCnt="4"/>
      <dgm:spPr/>
    </dgm:pt>
    <dgm:pt modelId="{94112E95-32BF-4F6D-B5C3-659B67E3355B}" type="pres">
      <dgm:prSet presAssocID="{62818528-E40D-40E8-8882-689EFC9C5281}" presName="img" presStyleLbl="fgImgPlace1" presStyleIdx="1" presStyleCnt="4" custLinFactNeighborY="1084"/>
      <dgm:spPr>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Woman covering face"/>
        </a:ext>
      </dgm:extLst>
    </dgm:pt>
    <dgm:pt modelId="{5D692858-A4B6-463B-8479-505FFFB1193E}" type="pres">
      <dgm:prSet presAssocID="{62818528-E40D-40E8-8882-689EFC9C5281}" presName="text" presStyleLbl="node1" presStyleIdx="1" presStyleCnt="4">
        <dgm:presLayoutVars>
          <dgm:bulletEnabled val="1"/>
        </dgm:presLayoutVars>
      </dgm:prSet>
      <dgm:spPr/>
    </dgm:pt>
    <dgm:pt modelId="{1EED6E6B-F30B-44B9-B4E5-C7C344C160A5}" type="pres">
      <dgm:prSet presAssocID="{26DFF568-E3A1-4BBF-B190-9B252DE12515}" presName="spacer" presStyleCnt="0"/>
      <dgm:spPr/>
    </dgm:pt>
    <dgm:pt modelId="{CBBAB63B-D140-42F5-88C2-41052FE6813B}" type="pres">
      <dgm:prSet presAssocID="{67764E08-6813-4B9D-B30D-E68192839C21}" presName="comp" presStyleCnt="0"/>
      <dgm:spPr/>
    </dgm:pt>
    <dgm:pt modelId="{F316E35C-E812-4DB6-A43F-B98C7339B65A}" type="pres">
      <dgm:prSet presAssocID="{67764E08-6813-4B9D-B30D-E68192839C21}" presName="box" presStyleLbl="node1" presStyleIdx="2" presStyleCnt="4"/>
      <dgm:spPr/>
    </dgm:pt>
    <dgm:pt modelId="{EDD709FB-3E4E-482C-9615-97935BC809A7}" type="pres">
      <dgm:prSet presAssocID="{67764E08-6813-4B9D-B30D-E68192839C21}" presName="img" presStyleLbl="fgImgPlace1" presStyleIdx="2" presStyleCnt="4"/>
      <dgm:spPr>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Handicapped parking spot"/>
        </a:ext>
      </dgm:extLst>
    </dgm:pt>
    <dgm:pt modelId="{08CA90A3-02AD-4200-9EE4-098F5BE6C5DC}" type="pres">
      <dgm:prSet presAssocID="{67764E08-6813-4B9D-B30D-E68192839C21}" presName="text" presStyleLbl="node1" presStyleIdx="2" presStyleCnt="4">
        <dgm:presLayoutVars>
          <dgm:bulletEnabled val="1"/>
        </dgm:presLayoutVars>
      </dgm:prSet>
      <dgm:spPr/>
    </dgm:pt>
    <dgm:pt modelId="{179CEA7D-A5CD-4166-942C-F84E3439E52B}" type="pres">
      <dgm:prSet presAssocID="{9328E25C-07FF-4777-8410-AC07611DD197}" presName="spacer" presStyleCnt="0"/>
      <dgm:spPr/>
    </dgm:pt>
    <dgm:pt modelId="{BB954BAF-6F1D-4A32-80D8-E6E007C59B1F}" type="pres">
      <dgm:prSet presAssocID="{83ADEE6A-EE00-4FE2-B555-F6C70F4483FD}" presName="comp" presStyleCnt="0"/>
      <dgm:spPr/>
    </dgm:pt>
    <dgm:pt modelId="{A6AB3AE5-7D19-49A8-8816-6E6BFAB78BCF}" type="pres">
      <dgm:prSet presAssocID="{83ADEE6A-EE00-4FE2-B555-F6C70F4483FD}" presName="box" presStyleLbl="node1" presStyleIdx="3" presStyleCnt="4"/>
      <dgm:spPr/>
    </dgm:pt>
    <dgm:pt modelId="{8DC7BDD1-66B0-40AA-A3BC-7F16F161D9D0}" type="pres">
      <dgm:prSet presAssocID="{83ADEE6A-EE00-4FE2-B555-F6C70F4483FD}" presName="img" presStyleLbl="fgImgPlace1" presStyleIdx="3" presStyleCnt="4"/>
      <dgm:spPr>
        <a:blipFill>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Balls balancing"/>
        </a:ext>
      </dgm:extLst>
    </dgm:pt>
    <dgm:pt modelId="{ADBA6FBF-6B85-48B0-BC1B-A436DEC31A9B}" type="pres">
      <dgm:prSet presAssocID="{83ADEE6A-EE00-4FE2-B555-F6C70F4483FD}" presName="text" presStyleLbl="node1" presStyleIdx="3" presStyleCnt="4">
        <dgm:presLayoutVars>
          <dgm:bulletEnabled val="1"/>
        </dgm:presLayoutVars>
      </dgm:prSet>
      <dgm:spPr/>
    </dgm:pt>
  </dgm:ptLst>
  <dgm:cxnLst>
    <dgm:cxn modelId="{C6C50424-76C8-45FB-9039-5258BECF00E3}" type="presOf" srcId="{83ADEE6A-EE00-4FE2-B555-F6C70F4483FD}" destId="{ADBA6FBF-6B85-48B0-BC1B-A436DEC31A9B}" srcOrd="1" destOrd="0" presId="urn:microsoft.com/office/officeart/2005/8/layout/vList4"/>
    <dgm:cxn modelId="{BE677933-5FDB-4137-990F-F9A5172A7FF0}" type="presOf" srcId="{67764E08-6813-4B9D-B30D-E68192839C21}" destId="{F316E35C-E812-4DB6-A43F-B98C7339B65A}" srcOrd="0" destOrd="0" presId="urn:microsoft.com/office/officeart/2005/8/layout/vList4"/>
    <dgm:cxn modelId="{9EAF0770-4A9B-4170-833F-1FC5AE269C5F}" type="presOf" srcId="{67764E08-6813-4B9D-B30D-E68192839C21}" destId="{08CA90A3-02AD-4200-9EE4-098F5BE6C5DC}" srcOrd="1" destOrd="0" presId="urn:microsoft.com/office/officeart/2005/8/layout/vList4"/>
    <dgm:cxn modelId="{859F5851-495E-4A47-8D4A-D95E6D26E2C1}" srcId="{1EAA10A3-C32F-46B1-A12A-1299BBE80328}" destId="{17B64F44-E541-4459-BCCF-1DA830618287}" srcOrd="0" destOrd="0" parTransId="{A09BD9F9-96A5-4B0E-B32B-CC313DE2CC73}" sibTransId="{CF5152F9-10B3-4B82-A7CE-D6040B403CC3}"/>
    <dgm:cxn modelId="{44F2797C-D8A9-441F-88E4-2BFCCF591711}" type="presOf" srcId="{1EAA10A3-C32F-46B1-A12A-1299BBE80328}" destId="{A7BCE596-2FD4-4401-B86F-DE04D41BB2C7}" srcOrd="0" destOrd="0" presId="urn:microsoft.com/office/officeart/2005/8/layout/vList4"/>
    <dgm:cxn modelId="{FC07447E-4F73-4E0F-993E-A9497231F7D7}" type="presOf" srcId="{83ADEE6A-EE00-4FE2-B555-F6C70F4483FD}" destId="{A6AB3AE5-7D19-49A8-8816-6E6BFAB78BCF}" srcOrd="0" destOrd="0" presId="urn:microsoft.com/office/officeart/2005/8/layout/vList4"/>
    <dgm:cxn modelId="{BC33478D-F39A-41DC-B501-E126AA609D32}" type="presOf" srcId="{62818528-E40D-40E8-8882-689EFC9C5281}" destId="{52AE99DC-6CE0-45EB-B463-0F13F434F9A3}" srcOrd="0" destOrd="0" presId="urn:microsoft.com/office/officeart/2005/8/layout/vList4"/>
    <dgm:cxn modelId="{0E582E9A-6E5A-4D38-BCBD-7C2058C81BA2}" type="presOf" srcId="{17B64F44-E541-4459-BCCF-1DA830618287}" destId="{07D1AC83-C104-4E4C-8C3D-F47457442071}" srcOrd="1" destOrd="0" presId="urn:microsoft.com/office/officeart/2005/8/layout/vList4"/>
    <dgm:cxn modelId="{5C1A26B2-1486-4A03-8339-50DE8AEB338D}" srcId="{1EAA10A3-C32F-46B1-A12A-1299BBE80328}" destId="{83ADEE6A-EE00-4FE2-B555-F6C70F4483FD}" srcOrd="3" destOrd="0" parTransId="{DBFC1406-C363-4F8F-A32D-677F4697CCE5}" sibTransId="{672BE6BE-550B-4EB5-B4D2-51CBE5C23259}"/>
    <dgm:cxn modelId="{D903DAB6-B568-47D7-86EF-01D56F6F8202}" type="presOf" srcId="{17B64F44-E541-4459-BCCF-1DA830618287}" destId="{2D35E0E3-A7CE-4FF4-8568-66533C6421C9}" srcOrd="0" destOrd="0" presId="urn:microsoft.com/office/officeart/2005/8/layout/vList4"/>
    <dgm:cxn modelId="{63C557B8-E779-42E9-A1BC-80F3A8F49C42}" srcId="{1EAA10A3-C32F-46B1-A12A-1299BBE80328}" destId="{67764E08-6813-4B9D-B30D-E68192839C21}" srcOrd="2" destOrd="0" parTransId="{1ED0C59C-3F34-4320-8AA3-9A223C756B71}" sibTransId="{9328E25C-07FF-4777-8410-AC07611DD197}"/>
    <dgm:cxn modelId="{E73CBBCC-8A91-487A-90E6-0F36A731BB58}" srcId="{1EAA10A3-C32F-46B1-A12A-1299BBE80328}" destId="{62818528-E40D-40E8-8882-689EFC9C5281}" srcOrd="1" destOrd="0" parTransId="{FBBD7EF0-1F10-493E-AF8F-D8E0E77B6C54}" sibTransId="{26DFF568-E3A1-4BBF-B190-9B252DE12515}"/>
    <dgm:cxn modelId="{2883FDFC-FD38-42E5-9E00-E72D4EB6A89F}" type="presOf" srcId="{62818528-E40D-40E8-8882-689EFC9C5281}" destId="{5D692858-A4B6-463B-8479-505FFFB1193E}" srcOrd="1" destOrd="0" presId="urn:microsoft.com/office/officeart/2005/8/layout/vList4"/>
    <dgm:cxn modelId="{F9AC89A7-4DC2-47A3-9315-4265694BB5E0}" type="presParOf" srcId="{A7BCE596-2FD4-4401-B86F-DE04D41BB2C7}" destId="{DF711503-EEE7-4401-8B90-7C95C7363FC1}" srcOrd="0" destOrd="0" presId="urn:microsoft.com/office/officeart/2005/8/layout/vList4"/>
    <dgm:cxn modelId="{A5CA3776-20EA-44AB-9965-402FCAA8D6AF}" type="presParOf" srcId="{DF711503-EEE7-4401-8B90-7C95C7363FC1}" destId="{2D35E0E3-A7CE-4FF4-8568-66533C6421C9}" srcOrd="0" destOrd="0" presId="urn:microsoft.com/office/officeart/2005/8/layout/vList4"/>
    <dgm:cxn modelId="{DDFCD481-90BC-450B-8CC3-355FDA08C2CE}" type="presParOf" srcId="{DF711503-EEE7-4401-8B90-7C95C7363FC1}" destId="{76E478E1-570C-47AE-9459-5F7F8D434521}" srcOrd="1" destOrd="0" presId="urn:microsoft.com/office/officeart/2005/8/layout/vList4"/>
    <dgm:cxn modelId="{F0BB7405-48E1-4B75-8F8D-985135E82B62}" type="presParOf" srcId="{DF711503-EEE7-4401-8B90-7C95C7363FC1}" destId="{07D1AC83-C104-4E4C-8C3D-F47457442071}" srcOrd="2" destOrd="0" presId="urn:microsoft.com/office/officeart/2005/8/layout/vList4"/>
    <dgm:cxn modelId="{4B4F8C8C-4B0A-4FE1-849B-AFF4A3918D92}" type="presParOf" srcId="{A7BCE596-2FD4-4401-B86F-DE04D41BB2C7}" destId="{21F84145-EFE6-4A5D-BB52-D2AC6B7FCE0E}" srcOrd="1" destOrd="0" presId="urn:microsoft.com/office/officeart/2005/8/layout/vList4"/>
    <dgm:cxn modelId="{F73D234D-080E-41C8-9B12-202BB1A0C343}" type="presParOf" srcId="{A7BCE596-2FD4-4401-B86F-DE04D41BB2C7}" destId="{78F18163-80F0-4FDC-9CC0-35471466EEBE}" srcOrd="2" destOrd="0" presId="urn:microsoft.com/office/officeart/2005/8/layout/vList4"/>
    <dgm:cxn modelId="{A6DC923B-1D03-446E-8CCB-CABC0A0D3DDC}" type="presParOf" srcId="{78F18163-80F0-4FDC-9CC0-35471466EEBE}" destId="{52AE99DC-6CE0-45EB-B463-0F13F434F9A3}" srcOrd="0" destOrd="0" presId="urn:microsoft.com/office/officeart/2005/8/layout/vList4"/>
    <dgm:cxn modelId="{73BA9D9E-25D8-465F-8DC1-5D31672EC218}" type="presParOf" srcId="{78F18163-80F0-4FDC-9CC0-35471466EEBE}" destId="{94112E95-32BF-4F6D-B5C3-659B67E3355B}" srcOrd="1" destOrd="0" presId="urn:microsoft.com/office/officeart/2005/8/layout/vList4"/>
    <dgm:cxn modelId="{3C7AE99E-FFC9-4FC0-9A46-DAA5109C8737}" type="presParOf" srcId="{78F18163-80F0-4FDC-9CC0-35471466EEBE}" destId="{5D692858-A4B6-463B-8479-505FFFB1193E}" srcOrd="2" destOrd="0" presId="urn:microsoft.com/office/officeart/2005/8/layout/vList4"/>
    <dgm:cxn modelId="{07D8652B-71E0-426E-8B01-710F354EDF55}" type="presParOf" srcId="{A7BCE596-2FD4-4401-B86F-DE04D41BB2C7}" destId="{1EED6E6B-F30B-44B9-B4E5-C7C344C160A5}" srcOrd="3" destOrd="0" presId="urn:microsoft.com/office/officeart/2005/8/layout/vList4"/>
    <dgm:cxn modelId="{3B8BC726-B068-411D-BADE-0A5452179052}" type="presParOf" srcId="{A7BCE596-2FD4-4401-B86F-DE04D41BB2C7}" destId="{CBBAB63B-D140-42F5-88C2-41052FE6813B}" srcOrd="4" destOrd="0" presId="urn:microsoft.com/office/officeart/2005/8/layout/vList4"/>
    <dgm:cxn modelId="{192FD8DF-80D4-4FAC-A003-747FFF6BE1BF}" type="presParOf" srcId="{CBBAB63B-D140-42F5-88C2-41052FE6813B}" destId="{F316E35C-E812-4DB6-A43F-B98C7339B65A}" srcOrd="0" destOrd="0" presId="urn:microsoft.com/office/officeart/2005/8/layout/vList4"/>
    <dgm:cxn modelId="{816A4A1C-2D45-4992-89A0-29E33260E76D}" type="presParOf" srcId="{CBBAB63B-D140-42F5-88C2-41052FE6813B}" destId="{EDD709FB-3E4E-482C-9615-97935BC809A7}" srcOrd="1" destOrd="0" presId="urn:microsoft.com/office/officeart/2005/8/layout/vList4"/>
    <dgm:cxn modelId="{387EF758-4252-429D-8601-1531207F2D59}" type="presParOf" srcId="{CBBAB63B-D140-42F5-88C2-41052FE6813B}" destId="{08CA90A3-02AD-4200-9EE4-098F5BE6C5DC}" srcOrd="2" destOrd="0" presId="urn:microsoft.com/office/officeart/2005/8/layout/vList4"/>
    <dgm:cxn modelId="{861D54C6-328B-40AA-BFFC-E1D2F7239ADE}" type="presParOf" srcId="{A7BCE596-2FD4-4401-B86F-DE04D41BB2C7}" destId="{179CEA7D-A5CD-4166-942C-F84E3439E52B}" srcOrd="5" destOrd="0" presId="urn:microsoft.com/office/officeart/2005/8/layout/vList4"/>
    <dgm:cxn modelId="{567A582A-70D6-4E41-97BF-3A30A4CFAFA7}" type="presParOf" srcId="{A7BCE596-2FD4-4401-B86F-DE04D41BB2C7}" destId="{BB954BAF-6F1D-4A32-80D8-E6E007C59B1F}" srcOrd="6" destOrd="0" presId="urn:microsoft.com/office/officeart/2005/8/layout/vList4"/>
    <dgm:cxn modelId="{E8B3BAA6-C38A-4C99-86CA-CC4FC7BF33F9}" type="presParOf" srcId="{BB954BAF-6F1D-4A32-80D8-E6E007C59B1F}" destId="{A6AB3AE5-7D19-49A8-8816-6E6BFAB78BCF}" srcOrd="0" destOrd="0" presId="urn:microsoft.com/office/officeart/2005/8/layout/vList4"/>
    <dgm:cxn modelId="{E4A462E0-779A-4816-A786-CDC28895FDDB}" type="presParOf" srcId="{BB954BAF-6F1D-4A32-80D8-E6E007C59B1F}" destId="{8DC7BDD1-66B0-40AA-A3BC-7F16F161D9D0}" srcOrd="1" destOrd="0" presId="urn:microsoft.com/office/officeart/2005/8/layout/vList4"/>
    <dgm:cxn modelId="{225EAAA2-C7DE-44AA-BB82-F047728E5F69}" type="presParOf" srcId="{BB954BAF-6F1D-4A32-80D8-E6E007C59B1F}" destId="{ADBA6FBF-6B85-48B0-BC1B-A436DEC31A9B}" srcOrd="2" destOrd="0" presId="urn:microsoft.com/office/officeart/2005/8/layout/vList4"/>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EAA10A3-C32F-46B1-A12A-1299BBE80328}" type="doc">
      <dgm:prSet loTypeId="urn:microsoft.com/office/officeart/2005/8/layout/vList4" loCatId="picture" qsTypeId="urn:microsoft.com/office/officeart/2005/8/quickstyle/simple1" qsCatId="simple" csTypeId="urn:microsoft.com/office/officeart/2005/8/colors/accent0_1" csCatId="mainScheme" phldr="1"/>
      <dgm:spPr/>
      <dgm:t>
        <a:bodyPr/>
        <a:lstStyle/>
        <a:p>
          <a:endParaRPr lang="en-GB"/>
        </a:p>
      </dgm:t>
    </dgm:pt>
    <dgm:pt modelId="{17B64F44-E541-4459-BCCF-1DA830618287}">
      <dgm:prSet phldrT="[Text]" custT="1"/>
      <dgm:spPr>
        <a:ln>
          <a:solidFill>
            <a:schemeClr val="bg1">
              <a:lumMod val="75000"/>
            </a:schemeClr>
          </a:solidFill>
        </a:ln>
      </dgm:spPr>
      <dgm:t>
        <a:bodyPr/>
        <a:lstStyle/>
        <a:p>
          <a:r>
            <a:rPr lang="en-GB" sz="1800" b="1" dirty="0"/>
            <a:t>Human rights</a:t>
          </a:r>
        </a:p>
        <a:p>
          <a:r>
            <a:rPr lang="en-US" sz="1800" b="0" i="0" dirty="0"/>
            <a:t>Technology could infringe the human rights of citizens. This may be through increased surveillance or targeting of individuals leading to impacts on their future opportunities.</a:t>
          </a:r>
          <a:endParaRPr lang="en-GB" sz="1800" dirty="0"/>
        </a:p>
      </dgm:t>
      <dgm:extLst>
        <a:ext uri="{E40237B7-FDA0-4F09-8148-C483321AD2D9}">
          <dgm14:cNvPr xmlns:dgm14="http://schemas.microsoft.com/office/drawing/2010/diagram" id="0" name="" descr="Human rights&#10;Technology could infringe the human rights of citizens. This may be through increased surveillance or targeting of individuals leading to impacts on their future opportunities.&#10;"/>
        </a:ext>
      </dgm:extLst>
    </dgm:pt>
    <dgm:pt modelId="{A09BD9F9-96A5-4B0E-B32B-CC313DE2CC73}" type="parTrans" cxnId="{859F5851-495E-4A47-8D4A-D95E6D26E2C1}">
      <dgm:prSet/>
      <dgm:spPr/>
      <dgm:t>
        <a:bodyPr/>
        <a:lstStyle/>
        <a:p>
          <a:endParaRPr lang="en-GB" sz="1800"/>
        </a:p>
      </dgm:t>
    </dgm:pt>
    <dgm:pt modelId="{CF5152F9-10B3-4B82-A7CE-D6040B403CC3}" type="sibTrans" cxnId="{859F5851-495E-4A47-8D4A-D95E6D26E2C1}">
      <dgm:prSet/>
      <dgm:spPr/>
      <dgm:t>
        <a:bodyPr/>
        <a:lstStyle/>
        <a:p>
          <a:endParaRPr lang="en-GB" sz="1800"/>
        </a:p>
      </dgm:t>
    </dgm:pt>
    <dgm:pt modelId="{62818528-E40D-40E8-8882-689EFC9C5281}">
      <dgm:prSet phldrT="[Text]" custT="1"/>
      <dgm:spPr>
        <a:ln>
          <a:solidFill>
            <a:schemeClr val="bg1">
              <a:lumMod val="85000"/>
            </a:schemeClr>
          </a:solidFill>
        </a:ln>
      </dgm:spPr>
      <dgm:t>
        <a:bodyPr/>
        <a:lstStyle/>
        <a:p>
          <a:r>
            <a:rPr lang="en-GB" sz="1800" b="1" dirty="0"/>
            <a:t>Privacy</a:t>
          </a:r>
        </a:p>
        <a:p>
          <a:r>
            <a:rPr lang="en-US" sz="1800" b="0" i="0" dirty="0"/>
            <a:t>Personal data collected could be being disclosed with the individual's knowledge or control. This may lead to companies profiting from individual's data without their knowledge.</a:t>
          </a:r>
          <a:endParaRPr lang="en-GB" sz="1800" dirty="0"/>
        </a:p>
      </dgm:t>
      <dgm:extLst>
        <a:ext uri="{E40237B7-FDA0-4F09-8148-C483321AD2D9}">
          <dgm14:cNvPr xmlns:dgm14="http://schemas.microsoft.com/office/drawing/2010/diagram" id="0" name="" descr="Privacy&#10;Personal data collected could be being disclosed with the individual's knowledge or control. This may lead to companies profiting from individual's data without their knowledge.&#10;"/>
        </a:ext>
      </dgm:extLst>
    </dgm:pt>
    <dgm:pt modelId="{FBBD7EF0-1F10-493E-AF8F-D8E0E77B6C54}" type="parTrans" cxnId="{E73CBBCC-8A91-487A-90E6-0F36A731BB58}">
      <dgm:prSet/>
      <dgm:spPr/>
      <dgm:t>
        <a:bodyPr/>
        <a:lstStyle/>
        <a:p>
          <a:endParaRPr lang="en-GB" sz="1800"/>
        </a:p>
      </dgm:t>
    </dgm:pt>
    <dgm:pt modelId="{26DFF568-E3A1-4BBF-B190-9B252DE12515}" type="sibTrans" cxnId="{E73CBBCC-8A91-487A-90E6-0F36A731BB58}">
      <dgm:prSet/>
      <dgm:spPr/>
      <dgm:t>
        <a:bodyPr/>
        <a:lstStyle/>
        <a:p>
          <a:endParaRPr lang="en-GB" sz="1800"/>
        </a:p>
      </dgm:t>
    </dgm:pt>
    <dgm:pt modelId="{67764E08-6813-4B9D-B30D-E68192839C21}">
      <dgm:prSet phldrT="[Text]" custT="1"/>
      <dgm:spPr>
        <a:ln>
          <a:solidFill>
            <a:schemeClr val="bg1">
              <a:lumMod val="85000"/>
            </a:schemeClr>
          </a:solidFill>
        </a:ln>
      </dgm:spPr>
      <dgm:t>
        <a:bodyPr/>
        <a:lstStyle/>
        <a:p>
          <a:r>
            <a:rPr lang="en-GB" sz="1800" b="1" dirty="0"/>
            <a:t>Trust and Transparency</a:t>
          </a:r>
        </a:p>
        <a:p>
          <a:r>
            <a:rPr lang="en-US" sz="1800" b="0" i="0" dirty="0"/>
            <a:t>User may not be fully aware of how their data is being used within the technology. This could lead to a backlash from users as their trust is eroded</a:t>
          </a:r>
          <a:endParaRPr lang="en-GB" sz="1800" b="0" dirty="0"/>
        </a:p>
      </dgm:t>
      <dgm:extLst>
        <a:ext uri="{E40237B7-FDA0-4F09-8148-C483321AD2D9}">
          <dgm14:cNvPr xmlns:dgm14="http://schemas.microsoft.com/office/drawing/2010/diagram" id="0" name="" descr="Trust and Transparency&#10;User may not be fully aware of how their data is being used within the technology. This could lead to a backlash from users as their trust is eroded&#10;"/>
        </a:ext>
      </dgm:extLst>
    </dgm:pt>
    <dgm:pt modelId="{1ED0C59C-3F34-4320-8AA3-9A223C756B71}" type="parTrans" cxnId="{63C557B8-E779-42E9-A1BC-80F3A8F49C42}">
      <dgm:prSet/>
      <dgm:spPr/>
      <dgm:t>
        <a:bodyPr/>
        <a:lstStyle/>
        <a:p>
          <a:endParaRPr lang="en-GB" sz="1800"/>
        </a:p>
      </dgm:t>
    </dgm:pt>
    <dgm:pt modelId="{9328E25C-07FF-4777-8410-AC07611DD197}" type="sibTrans" cxnId="{63C557B8-E779-42E9-A1BC-80F3A8F49C42}">
      <dgm:prSet/>
      <dgm:spPr/>
      <dgm:t>
        <a:bodyPr/>
        <a:lstStyle/>
        <a:p>
          <a:endParaRPr lang="en-GB" sz="1800"/>
        </a:p>
      </dgm:t>
    </dgm:pt>
    <dgm:pt modelId="{83ADEE6A-EE00-4FE2-B555-F6C70F4483FD}">
      <dgm:prSet phldrT="[Text]" custT="1"/>
      <dgm:spPr>
        <a:ln>
          <a:solidFill>
            <a:schemeClr val="bg1">
              <a:lumMod val="85000"/>
            </a:schemeClr>
          </a:solidFill>
        </a:ln>
      </dgm:spPr>
      <dgm:t>
        <a:bodyPr/>
        <a:lstStyle/>
        <a:p>
          <a:r>
            <a:rPr lang="en-GB" sz="1800" b="1" dirty="0"/>
            <a:t>Criminality</a:t>
          </a:r>
        </a:p>
        <a:p>
          <a:r>
            <a:rPr lang="en-US" sz="1800" b="0" i="0" dirty="0"/>
            <a:t>Technology could be used for illegal activities, even if it were not designed for this.</a:t>
          </a:r>
          <a:endParaRPr lang="en-GB" sz="1800" b="1" dirty="0"/>
        </a:p>
      </dgm:t>
      <dgm:extLst>
        <a:ext uri="{E40237B7-FDA0-4F09-8148-C483321AD2D9}">
          <dgm14:cNvPr xmlns:dgm14="http://schemas.microsoft.com/office/drawing/2010/diagram" id="0" name="" descr="Criminality&#10;Technology could be used for illegal activities, even if it were not designed for this&#10;"/>
        </a:ext>
      </dgm:extLst>
    </dgm:pt>
    <dgm:pt modelId="{DBFC1406-C363-4F8F-A32D-677F4697CCE5}" type="parTrans" cxnId="{5C1A26B2-1486-4A03-8339-50DE8AEB338D}">
      <dgm:prSet/>
      <dgm:spPr/>
      <dgm:t>
        <a:bodyPr/>
        <a:lstStyle/>
        <a:p>
          <a:endParaRPr lang="en-GB" sz="1800"/>
        </a:p>
      </dgm:t>
    </dgm:pt>
    <dgm:pt modelId="{672BE6BE-550B-4EB5-B4D2-51CBE5C23259}" type="sibTrans" cxnId="{5C1A26B2-1486-4A03-8339-50DE8AEB338D}">
      <dgm:prSet/>
      <dgm:spPr/>
      <dgm:t>
        <a:bodyPr/>
        <a:lstStyle/>
        <a:p>
          <a:endParaRPr lang="en-GB" sz="1800"/>
        </a:p>
      </dgm:t>
    </dgm:pt>
    <dgm:pt modelId="{A7BCE596-2FD4-4401-B86F-DE04D41BB2C7}" type="pres">
      <dgm:prSet presAssocID="{1EAA10A3-C32F-46B1-A12A-1299BBE80328}" presName="linear" presStyleCnt="0">
        <dgm:presLayoutVars>
          <dgm:dir/>
          <dgm:resizeHandles val="exact"/>
        </dgm:presLayoutVars>
      </dgm:prSet>
      <dgm:spPr/>
    </dgm:pt>
    <dgm:pt modelId="{DF711503-EEE7-4401-8B90-7C95C7363FC1}" type="pres">
      <dgm:prSet presAssocID="{17B64F44-E541-4459-BCCF-1DA830618287}" presName="comp" presStyleCnt="0"/>
      <dgm:spPr/>
    </dgm:pt>
    <dgm:pt modelId="{2D35E0E3-A7CE-4FF4-8568-66533C6421C9}" type="pres">
      <dgm:prSet presAssocID="{17B64F44-E541-4459-BCCF-1DA830618287}" presName="box" presStyleLbl="node1" presStyleIdx="0" presStyleCnt="4"/>
      <dgm:spPr/>
    </dgm:pt>
    <dgm:pt modelId="{76E478E1-570C-47AE-9459-5F7F8D434521}" type="pres">
      <dgm:prSet presAssocID="{17B64F44-E541-4459-BCCF-1DA830618287}" presName="img" presStyleLbl="fgImgPlace1" presStyleIdx="0" presStyleCnt="4"/>
      <dgm:spPr>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Aerial view of people walking"/>
        </a:ext>
      </dgm:extLst>
    </dgm:pt>
    <dgm:pt modelId="{07D1AC83-C104-4E4C-8C3D-F47457442071}" type="pres">
      <dgm:prSet presAssocID="{17B64F44-E541-4459-BCCF-1DA830618287}" presName="text" presStyleLbl="node1" presStyleIdx="0" presStyleCnt="4">
        <dgm:presLayoutVars>
          <dgm:bulletEnabled val="1"/>
        </dgm:presLayoutVars>
      </dgm:prSet>
      <dgm:spPr/>
    </dgm:pt>
    <dgm:pt modelId="{21F84145-EFE6-4A5D-BB52-D2AC6B7FCE0E}" type="pres">
      <dgm:prSet presAssocID="{CF5152F9-10B3-4B82-A7CE-D6040B403CC3}" presName="spacer" presStyleCnt="0"/>
      <dgm:spPr/>
    </dgm:pt>
    <dgm:pt modelId="{78F18163-80F0-4FDC-9CC0-35471466EEBE}" type="pres">
      <dgm:prSet presAssocID="{62818528-E40D-40E8-8882-689EFC9C5281}" presName="comp" presStyleCnt="0"/>
      <dgm:spPr/>
    </dgm:pt>
    <dgm:pt modelId="{52AE99DC-6CE0-45EB-B463-0F13F434F9A3}" type="pres">
      <dgm:prSet presAssocID="{62818528-E40D-40E8-8882-689EFC9C5281}" presName="box" presStyleLbl="node1" presStyleIdx="1" presStyleCnt="4"/>
      <dgm:spPr/>
    </dgm:pt>
    <dgm:pt modelId="{94112E95-32BF-4F6D-B5C3-659B67E3355B}" type="pres">
      <dgm:prSet presAssocID="{62818528-E40D-40E8-8882-689EFC9C5281}" presName="img" presStyleLbl="fgImgPlace1" presStyleIdx="1" presStyleCnt="4"/>
      <dgm:spPr>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Silhouette of side of face"/>
        </a:ext>
      </dgm:extLst>
    </dgm:pt>
    <dgm:pt modelId="{5D692858-A4B6-463B-8479-505FFFB1193E}" type="pres">
      <dgm:prSet presAssocID="{62818528-E40D-40E8-8882-689EFC9C5281}" presName="text" presStyleLbl="node1" presStyleIdx="1" presStyleCnt="4">
        <dgm:presLayoutVars>
          <dgm:bulletEnabled val="1"/>
        </dgm:presLayoutVars>
      </dgm:prSet>
      <dgm:spPr/>
    </dgm:pt>
    <dgm:pt modelId="{1EED6E6B-F30B-44B9-B4E5-C7C344C160A5}" type="pres">
      <dgm:prSet presAssocID="{26DFF568-E3A1-4BBF-B190-9B252DE12515}" presName="spacer" presStyleCnt="0"/>
      <dgm:spPr/>
    </dgm:pt>
    <dgm:pt modelId="{CBBAB63B-D140-42F5-88C2-41052FE6813B}" type="pres">
      <dgm:prSet presAssocID="{67764E08-6813-4B9D-B30D-E68192839C21}" presName="comp" presStyleCnt="0"/>
      <dgm:spPr/>
    </dgm:pt>
    <dgm:pt modelId="{F316E35C-E812-4DB6-A43F-B98C7339B65A}" type="pres">
      <dgm:prSet presAssocID="{67764E08-6813-4B9D-B30D-E68192839C21}" presName="box" presStyleLbl="node1" presStyleIdx="2" presStyleCnt="4"/>
      <dgm:spPr/>
    </dgm:pt>
    <dgm:pt modelId="{EDD709FB-3E4E-482C-9615-97935BC809A7}" type="pres">
      <dgm:prSet presAssocID="{67764E08-6813-4B9D-B30D-E68192839C21}" presName="img" presStyleLbl="fgImgPlace1" presStyleIdx="2" presStyleCnt="4"/>
      <dgm:spPr>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Holding hands"/>
        </a:ext>
      </dgm:extLst>
    </dgm:pt>
    <dgm:pt modelId="{08CA90A3-02AD-4200-9EE4-098F5BE6C5DC}" type="pres">
      <dgm:prSet presAssocID="{67764E08-6813-4B9D-B30D-E68192839C21}" presName="text" presStyleLbl="node1" presStyleIdx="2" presStyleCnt="4">
        <dgm:presLayoutVars>
          <dgm:bulletEnabled val="1"/>
        </dgm:presLayoutVars>
      </dgm:prSet>
      <dgm:spPr/>
    </dgm:pt>
    <dgm:pt modelId="{179CEA7D-A5CD-4166-942C-F84E3439E52B}" type="pres">
      <dgm:prSet presAssocID="{9328E25C-07FF-4777-8410-AC07611DD197}" presName="spacer" presStyleCnt="0"/>
      <dgm:spPr/>
    </dgm:pt>
    <dgm:pt modelId="{BB954BAF-6F1D-4A32-80D8-E6E007C59B1F}" type="pres">
      <dgm:prSet presAssocID="{83ADEE6A-EE00-4FE2-B555-F6C70F4483FD}" presName="comp" presStyleCnt="0"/>
      <dgm:spPr/>
    </dgm:pt>
    <dgm:pt modelId="{A6AB3AE5-7D19-49A8-8816-6E6BFAB78BCF}" type="pres">
      <dgm:prSet presAssocID="{83ADEE6A-EE00-4FE2-B555-F6C70F4483FD}" presName="box" presStyleLbl="node1" presStyleIdx="3" presStyleCnt="4"/>
      <dgm:spPr/>
    </dgm:pt>
    <dgm:pt modelId="{8DC7BDD1-66B0-40AA-A3BC-7F16F161D9D0}" type="pres">
      <dgm:prSet presAssocID="{83ADEE6A-EE00-4FE2-B555-F6C70F4483FD}" presName="img" presStyleLbl="fgImgPlace1" presStyleIdx="3" presStyleCnt="4"/>
      <dgm:spPr>
        <a:blipFill>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Person in handcuffs"/>
        </a:ext>
      </dgm:extLst>
    </dgm:pt>
    <dgm:pt modelId="{ADBA6FBF-6B85-48B0-BC1B-A436DEC31A9B}" type="pres">
      <dgm:prSet presAssocID="{83ADEE6A-EE00-4FE2-B555-F6C70F4483FD}" presName="text" presStyleLbl="node1" presStyleIdx="3" presStyleCnt="4">
        <dgm:presLayoutVars>
          <dgm:bulletEnabled val="1"/>
        </dgm:presLayoutVars>
      </dgm:prSet>
      <dgm:spPr/>
    </dgm:pt>
  </dgm:ptLst>
  <dgm:cxnLst>
    <dgm:cxn modelId="{C6C50424-76C8-45FB-9039-5258BECF00E3}" type="presOf" srcId="{83ADEE6A-EE00-4FE2-B555-F6C70F4483FD}" destId="{ADBA6FBF-6B85-48B0-BC1B-A436DEC31A9B}" srcOrd="1" destOrd="0" presId="urn:microsoft.com/office/officeart/2005/8/layout/vList4"/>
    <dgm:cxn modelId="{BE677933-5FDB-4137-990F-F9A5172A7FF0}" type="presOf" srcId="{67764E08-6813-4B9D-B30D-E68192839C21}" destId="{F316E35C-E812-4DB6-A43F-B98C7339B65A}" srcOrd="0" destOrd="0" presId="urn:microsoft.com/office/officeart/2005/8/layout/vList4"/>
    <dgm:cxn modelId="{9EAF0770-4A9B-4170-833F-1FC5AE269C5F}" type="presOf" srcId="{67764E08-6813-4B9D-B30D-E68192839C21}" destId="{08CA90A3-02AD-4200-9EE4-098F5BE6C5DC}" srcOrd="1" destOrd="0" presId="urn:microsoft.com/office/officeart/2005/8/layout/vList4"/>
    <dgm:cxn modelId="{859F5851-495E-4A47-8D4A-D95E6D26E2C1}" srcId="{1EAA10A3-C32F-46B1-A12A-1299BBE80328}" destId="{17B64F44-E541-4459-BCCF-1DA830618287}" srcOrd="0" destOrd="0" parTransId="{A09BD9F9-96A5-4B0E-B32B-CC313DE2CC73}" sibTransId="{CF5152F9-10B3-4B82-A7CE-D6040B403CC3}"/>
    <dgm:cxn modelId="{44F2797C-D8A9-441F-88E4-2BFCCF591711}" type="presOf" srcId="{1EAA10A3-C32F-46B1-A12A-1299BBE80328}" destId="{A7BCE596-2FD4-4401-B86F-DE04D41BB2C7}" srcOrd="0" destOrd="0" presId="urn:microsoft.com/office/officeart/2005/8/layout/vList4"/>
    <dgm:cxn modelId="{FC07447E-4F73-4E0F-993E-A9497231F7D7}" type="presOf" srcId="{83ADEE6A-EE00-4FE2-B555-F6C70F4483FD}" destId="{A6AB3AE5-7D19-49A8-8816-6E6BFAB78BCF}" srcOrd="0" destOrd="0" presId="urn:microsoft.com/office/officeart/2005/8/layout/vList4"/>
    <dgm:cxn modelId="{BC33478D-F39A-41DC-B501-E126AA609D32}" type="presOf" srcId="{62818528-E40D-40E8-8882-689EFC9C5281}" destId="{52AE99DC-6CE0-45EB-B463-0F13F434F9A3}" srcOrd="0" destOrd="0" presId="urn:microsoft.com/office/officeart/2005/8/layout/vList4"/>
    <dgm:cxn modelId="{0E582E9A-6E5A-4D38-BCBD-7C2058C81BA2}" type="presOf" srcId="{17B64F44-E541-4459-BCCF-1DA830618287}" destId="{07D1AC83-C104-4E4C-8C3D-F47457442071}" srcOrd="1" destOrd="0" presId="urn:microsoft.com/office/officeart/2005/8/layout/vList4"/>
    <dgm:cxn modelId="{5C1A26B2-1486-4A03-8339-50DE8AEB338D}" srcId="{1EAA10A3-C32F-46B1-A12A-1299BBE80328}" destId="{83ADEE6A-EE00-4FE2-B555-F6C70F4483FD}" srcOrd="3" destOrd="0" parTransId="{DBFC1406-C363-4F8F-A32D-677F4697CCE5}" sibTransId="{672BE6BE-550B-4EB5-B4D2-51CBE5C23259}"/>
    <dgm:cxn modelId="{D903DAB6-B568-47D7-86EF-01D56F6F8202}" type="presOf" srcId="{17B64F44-E541-4459-BCCF-1DA830618287}" destId="{2D35E0E3-A7CE-4FF4-8568-66533C6421C9}" srcOrd="0" destOrd="0" presId="urn:microsoft.com/office/officeart/2005/8/layout/vList4"/>
    <dgm:cxn modelId="{63C557B8-E779-42E9-A1BC-80F3A8F49C42}" srcId="{1EAA10A3-C32F-46B1-A12A-1299BBE80328}" destId="{67764E08-6813-4B9D-B30D-E68192839C21}" srcOrd="2" destOrd="0" parTransId="{1ED0C59C-3F34-4320-8AA3-9A223C756B71}" sibTransId="{9328E25C-07FF-4777-8410-AC07611DD197}"/>
    <dgm:cxn modelId="{E73CBBCC-8A91-487A-90E6-0F36A731BB58}" srcId="{1EAA10A3-C32F-46B1-A12A-1299BBE80328}" destId="{62818528-E40D-40E8-8882-689EFC9C5281}" srcOrd="1" destOrd="0" parTransId="{FBBD7EF0-1F10-493E-AF8F-D8E0E77B6C54}" sibTransId="{26DFF568-E3A1-4BBF-B190-9B252DE12515}"/>
    <dgm:cxn modelId="{2883FDFC-FD38-42E5-9E00-E72D4EB6A89F}" type="presOf" srcId="{62818528-E40D-40E8-8882-689EFC9C5281}" destId="{5D692858-A4B6-463B-8479-505FFFB1193E}" srcOrd="1" destOrd="0" presId="urn:microsoft.com/office/officeart/2005/8/layout/vList4"/>
    <dgm:cxn modelId="{F9AC89A7-4DC2-47A3-9315-4265694BB5E0}" type="presParOf" srcId="{A7BCE596-2FD4-4401-B86F-DE04D41BB2C7}" destId="{DF711503-EEE7-4401-8B90-7C95C7363FC1}" srcOrd="0" destOrd="0" presId="urn:microsoft.com/office/officeart/2005/8/layout/vList4"/>
    <dgm:cxn modelId="{A5CA3776-20EA-44AB-9965-402FCAA8D6AF}" type="presParOf" srcId="{DF711503-EEE7-4401-8B90-7C95C7363FC1}" destId="{2D35E0E3-A7CE-4FF4-8568-66533C6421C9}" srcOrd="0" destOrd="0" presId="urn:microsoft.com/office/officeart/2005/8/layout/vList4"/>
    <dgm:cxn modelId="{DDFCD481-90BC-450B-8CC3-355FDA08C2CE}" type="presParOf" srcId="{DF711503-EEE7-4401-8B90-7C95C7363FC1}" destId="{76E478E1-570C-47AE-9459-5F7F8D434521}" srcOrd="1" destOrd="0" presId="urn:microsoft.com/office/officeart/2005/8/layout/vList4"/>
    <dgm:cxn modelId="{F0BB7405-48E1-4B75-8F8D-985135E82B62}" type="presParOf" srcId="{DF711503-EEE7-4401-8B90-7C95C7363FC1}" destId="{07D1AC83-C104-4E4C-8C3D-F47457442071}" srcOrd="2" destOrd="0" presId="urn:microsoft.com/office/officeart/2005/8/layout/vList4"/>
    <dgm:cxn modelId="{4B4F8C8C-4B0A-4FE1-849B-AFF4A3918D92}" type="presParOf" srcId="{A7BCE596-2FD4-4401-B86F-DE04D41BB2C7}" destId="{21F84145-EFE6-4A5D-BB52-D2AC6B7FCE0E}" srcOrd="1" destOrd="0" presId="urn:microsoft.com/office/officeart/2005/8/layout/vList4"/>
    <dgm:cxn modelId="{F73D234D-080E-41C8-9B12-202BB1A0C343}" type="presParOf" srcId="{A7BCE596-2FD4-4401-B86F-DE04D41BB2C7}" destId="{78F18163-80F0-4FDC-9CC0-35471466EEBE}" srcOrd="2" destOrd="0" presId="urn:microsoft.com/office/officeart/2005/8/layout/vList4"/>
    <dgm:cxn modelId="{A6DC923B-1D03-446E-8CCB-CABC0A0D3DDC}" type="presParOf" srcId="{78F18163-80F0-4FDC-9CC0-35471466EEBE}" destId="{52AE99DC-6CE0-45EB-B463-0F13F434F9A3}" srcOrd="0" destOrd="0" presId="urn:microsoft.com/office/officeart/2005/8/layout/vList4"/>
    <dgm:cxn modelId="{73BA9D9E-25D8-465F-8DC1-5D31672EC218}" type="presParOf" srcId="{78F18163-80F0-4FDC-9CC0-35471466EEBE}" destId="{94112E95-32BF-4F6D-B5C3-659B67E3355B}" srcOrd="1" destOrd="0" presId="urn:microsoft.com/office/officeart/2005/8/layout/vList4"/>
    <dgm:cxn modelId="{3C7AE99E-FFC9-4FC0-9A46-DAA5109C8737}" type="presParOf" srcId="{78F18163-80F0-4FDC-9CC0-35471466EEBE}" destId="{5D692858-A4B6-463B-8479-505FFFB1193E}" srcOrd="2" destOrd="0" presId="urn:microsoft.com/office/officeart/2005/8/layout/vList4"/>
    <dgm:cxn modelId="{07D8652B-71E0-426E-8B01-710F354EDF55}" type="presParOf" srcId="{A7BCE596-2FD4-4401-B86F-DE04D41BB2C7}" destId="{1EED6E6B-F30B-44B9-B4E5-C7C344C160A5}" srcOrd="3" destOrd="0" presId="urn:microsoft.com/office/officeart/2005/8/layout/vList4"/>
    <dgm:cxn modelId="{3B8BC726-B068-411D-BADE-0A5452179052}" type="presParOf" srcId="{A7BCE596-2FD4-4401-B86F-DE04D41BB2C7}" destId="{CBBAB63B-D140-42F5-88C2-41052FE6813B}" srcOrd="4" destOrd="0" presId="urn:microsoft.com/office/officeart/2005/8/layout/vList4"/>
    <dgm:cxn modelId="{192FD8DF-80D4-4FAC-A003-747FFF6BE1BF}" type="presParOf" srcId="{CBBAB63B-D140-42F5-88C2-41052FE6813B}" destId="{F316E35C-E812-4DB6-A43F-B98C7339B65A}" srcOrd="0" destOrd="0" presId="urn:microsoft.com/office/officeart/2005/8/layout/vList4"/>
    <dgm:cxn modelId="{816A4A1C-2D45-4992-89A0-29E33260E76D}" type="presParOf" srcId="{CBBAB63B-D140-42F5-88C2-41052FE6813B}" destId="{EDD709FB-3E4E-482C-9615-97935BC809A7}" srcOrd="1" destOrd="0" presId="urn:microsoft.com/office/officeart/2005/8/layout/vList4"/>
    <dgm:cxn modelId="{387EF758-4252-429D-8601-1531207F2D59}" type="presParOf" srcId="{CBBAB63B-D140-42F5-88C2-41052FE6813B}" destId="{08CA90A3-02AD-4200-9EE4-098F5BE6C5DC}" srcOrd="2" destOrd="0" presId="urn:microsoft.com/office/officeart/2005/8/layout/vList4"/>
    <dgm:cxn modelId="{861D54C6-328B-40AA-BFFC-E1D2F7239ADE}" type="presParOf" srcId="{A7BCE596-2FD4-4401-B86F-DE04D41BB2C7}" destId="{179CEA7D-A5CD-4166-942C-F84E3439E52B}" srcOrd="5" destOrd="0" presId="urn:microsoft.com/office/officeart/2005/8/layout/vList4"/>
    <dgm:cxn modelId="{567A582A-70D6-4E41-97BF-3A30A4CFAFA7}" type="presParOf" srcId="{A7BCE596-2FD4-4401-B86F-DE04D41BB2C7}" destId="{BB954BAF-6F1D-4A32-80D8-E6E007C59B1F}" srcOrd="6" destOrd="0" presId="urn:microsoft.com/office/officeart/2005/8/layout/vList4"/>
    <dgm:cxn modelId="{E8B3BAA6-C38A-4C99-86CA-CC4FC7BF33F9}" type="presParOf" srcId="{BB954BAF-6F1D-4A32-80D8-E6E007C59B1F}" destId="{A6AB3AE5-7D19-49A8-8816-6E6BFAB78BCF}" srcOrd="0" destOrd="0" presId="urn:microsoft.com/office/officeart/2005/8/layout/vList4"/>
    <dgm:cxn modelId="{E4A462E0-779A-4816-A786-CDC28895FDDB}" type="presParOf" srcId="{BB954BAF-6F1D-4A32-80D8-E6E007C59B1F}" destId="{8DC7BDD1-66B0-40AA-A3BC-7F16F161D9D0}" srcOrd="1" destOrd="0" presId="urn:microsoft.com/office/officeart/2005/8/layout/vList4"/>
    <dgm:cxn modelId="{225EAAA2-C7DE-44AA-BB82-F047728E5F69}" type="presParOf" srcId="{BB954BAF-6F1D-4A32-80D8-E6E007C59B1F}" destId="{ADBA6FBF-6B85-48B0-BC1B-A436DEC31A9B}" srcOrd="2" destOrd="0" presId="urn:microsoft.com/office/officeart/2005/8/layout/vList4"/>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73D2E2-2CC2-47ED-A098-6632ABC0A2EB}">
      <dsp:nvSpPr>
        <dsp:cNvPr id="0" name=""/>
        <dsp:cNvSpPr/>
      </dsp:nvSpPr>
      <dsp:spPr>
        <a:xfrm>
          <a:off x="983523" y="2123"/>
          <a:ext cx="1920248" cy="1323051"/>
        </a:xfrm>
        <a:prstGeom prst="roundRect">
          <a:avLst/>
        </a:prstGeom>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0E0DC7-0BC6-43A6-A846-F2F801F4C503}">
      <dsp:nvSpPr>
        <dsp:cNvPr id="0" name=""/>
        <dsp:cNvSpPr/>
      </dsp:nvSpPr>
      <dsp:spPr>
        <a:xfrm>
          <a:off x="983523" y="1325174"/>
          <a:ext cx="1920248" cy="712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33425">
            <a:lnSpc>
              <a:spcPct val="90000"/>
            </a:lnSpc>
            <a:spcBef>
              <a:spcPct val="0"/>
            </a:spcBef>
            <a:spcAft>
              <a:spcPct val="35000"/>
            </a:spcAft>
            <a:buNone/>
          </a:pPr>
          <a:r>
            <a:rPr lang="en-GB" sz="1650" kern="1200" dirty="0"/>
            <a:t>Medical &amp; research (bioethics)</a:t>
          </a:r>
        </a:p>
      </dsp:txBody>
      <dsp:txXfrm>
        <a:off x="983523" y="1325174"/>
        <a:ext cx="1920248" cy="712412"/>
      </dsp:txXfrm>
    </dsp:sp>
    <dsp:sp modelId="{6D0D7D7B-E43B-4595-8673-3B3AF31C1294}">
      <dsp:nvSpPr>
        <dsp:cNvPr id="0" name=""/>
        <dsp:cNvSpPr/>
      </dsp:nvSpPr>
      <dsp:spPr>
        <a:xfrm>
          <a:off x="3095877" y="2123"/>
          <a:ext cx="1920248" cy="1323051"/>
        </a:xfrm>
        <a:prstGeom prst="roundRect">
          <a:avLst/>
        </a:prstGeom>
        <a:blipFill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619AF3A-462D-4728-B4F5-3929C284CA1F}">
      <dsp:nvSpPr>
        <dsp:cNvPr id="0" name=""/>
        <dsp:cNvSpPr/>
      </dsp:nvSpPr>
      <dsp:spPr>
        <a:xfrm>
          <a:off x="3095877" y="1325174"/>
          <a:ext cx="1920248" cy="712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marL="0" lvl="0" indent="0" algn="ctr" defTabSz="800100">
            <a:lnSpc>
              <a:spcPct val="90000"/>
            </a:lnSpc>
            <a:spcBef>
              <a:spcPct val="0"/>
            </a:spcBef>
            <a:spcAft>
              <a:spcPct val="35000"/>
            </a:spcAft>
            <a:buNone/>
          </a:pPr>
          <a:r>
            <a:rPr lang="en-GB" sz="1800" kern="1200" dirty="0"/>
            <a:t>Business ethics</a:t>
          </a:r>
        </a:p>
      </dsp:txBody>
      <dsp:txXfrm>
        <a:off x="3095877" y="1325174"/>
        <a:ext cx="1920248" cy="712412"/>
      </dsp:txXfrm>
    </dsp:sp>
    <dsp:sp modelId="{7B16414D-44AF-424D-8CB2-1C3E67A81F1A}">
      <dsp:nvSpPr>
        <dsp:cNvPr id="0" name=""/>
        <dsp:cNvSpPr/>
      </dsp:nvSpPr>
      <dsp:spPr>
        <a:xfrm>
          <a:off x="5208231" y="2123"/>
          <a:ext cx="1920248" cy="1323051"/>
        </a:xfrm>
        <a:prstGeom prst="roundRect">
          <a:avLst/>
        </a:prstGeom>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8AAA24-F7F9-459C-9B0B-22C895905E0A}">
      <dsp:nvSpPr>
        <dsp:cNvPr id="0" name=""/>
        <dsp:cNvSpPr/>
      </dsp:nvSpPr>
      <dsp:spPr>
        <a:xfrm>
          <a:off x="5208231" y="1325174"/>
          <a:ext cx="1920248" cy="712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marL="0" lvl="0" indent="0" algn="ctr" defTabSz="800100">
            <a:lnSpc>
              <a:spcPct val="90000"/>
            </a:lnSpc>
            <a:spcBef>
              <a:spcPct val="0"/>
            </a:spcBef>
            <a:spcAft>
              <a:spcPct val="35000"/>
            </a:spcAft>
            <a:buNone/>
          </a:pPr>
          <a:r>
            <a:rPr lang="en-GB" sz="1800" kern="1200" dirty="0"/>
            <a:t>Environmental ethics</a:t>
          </a:r>
        </a:p>
      </dsp:txBody>
      <dsp:txXfrm>
        <a:off x="5208231" y="1325174"/>
        <a:ext cx="1920248" cy="712412"/>
      </dsp:txXfrm>
    </dsp:sp>
    <dsp:sp modelId="{30FD862B-B04A-40FF-ACF0-B45BE73C6EE3}">
      <dsp:nvSpPr>
        <dsp:cNvPr id="0" name=""/>
        <dsp:cNvSpPr/>
      </dsp:nvSpPr>
      <dsp:spPr>
        <a:xfrm>
          <a:off x="983523" y="2229611"/>
          <a:ext cx="1920248" cy="1323051"/>
        </a:xfrm>
        <a:prstGeom prst="roundRect">
          <a:avLst/>
        </a:prstGeom>
        <a:blipFill>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57F8A18-6519-475D-8855-E947BDDC7106}">
      <dsp:nvSpPr>
        <dsp:cNvPr id="0" name=""/>
        <dsp:cNvSpPr/>
      </dsp:nvSpPr>
      <dsp:spPr>
        <a:xfrm>
          <a:off x="983523" y="3552663"/>
          <a:ext cx="1920248" cy="712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marL="0" lvl="0" indent="0" algn="ctr" defTabSz="800100">
            <a:lnSpc>
              <a:spcPct val="90000"/>
            </a:lnSpc>
            <a:spcBef>
              <a:spcPct val="0"/>
            </a:spcBef>
            <a:spcAft>
              <a:spcPct val="35000"/>
            </a:spcAft>
            <a:buNone/>
          </a:pPr>
          <a:r>
            <a:rPr lang="en-GB" sz="1800" kern="1200" dirty="0"/>
            <a:t>Social ethics</a:t>
          </a:r>
        </a:p>
      </dsp:txBody>
      <dsp:txXfrm>
        <a:off x="983523" y="3552663"/>
        <a:ext cx="1920248" cy="712412"/>
      </dsp:txXfrm>
    </dsp:sp>
    <dsp:sp modelId="{23F6B05A-74AB-48CA-A9E1-AE04E6C93E39}">
      <dsp:nvSpPr>
        <dsp:cNvPr id="0" name=""/>
        <dsp:cNvSpPr/>
      </dsp:nvSpPr>
      <dsp:spPr>
        <a:xfrm>
          <a:off x="3095877" y="2229611"/>
          <a:ext cx="1920248" cy="1323051"/>
        </a:xfrm>
        <a:prstGeom prst="roundRect">
          <a:avLst/>
        </a:prstGeom>
        <a:blipFill>
          <a:blip xmlns:r="http://schemas.openxmlformats.org/officeDocument/2006/relationships" r:embed="rId5" cstate="screen">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6E9DF3-884E-42B3-B2C3-EB70ADE9B2D6}">
      <dsp:nvSpPr>
        <dsp:cNvPr id="0" name=""/>
        <dsp:cNvSpPr/>
      </dsp:nvSpPr>
      <dsp:spPr>
        <a:xfrm>
          <a:off x="3095877" y="3552663"/>
          <a:ext cx="1920248" cy="712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marL="0" lvl="0" indent="0" algn="ctr" defTabSz="800100">
            <a:lnSpc>
              <a:spcPct val="90000"/>
            </a:lnSpc>
            <a:spcBef>
              <a:spcPct val="0"/>
            </a:spcBef>
            <a:spcAft>
              <a:spcPct val="35000"/>
            </a:spcAft>
            <a:buNone/>
          </a:pPr>
          <a:r>
            <a:rPr lang="en-GB" sz="1800" kern="1200" dirty="0"/>
            <a:t>Organisational ethics</a:t>
          </a:r>
        </a:p>
      </dsp:txBody>
      <dsp:txXfrm>
        <a:off x="3095877" y="3552663"/>
        <a:ext cx="1920248" cy="712412"/>
      </dsp:txXfrm>
    </dsp:sp>
    <dsp:sp modelId="{941D9F4D-5B32-48F5-ACCD-B6156EEF2C08}">
      <dsp:nvSpPr>
        <dsp:cNvPr id="0" name=""/>
        <dsp:cNvSpPr/>
      </dsp:nvSpPr>
      <dsp:spPr>
        <a:xfrm>
          <a:off x="5208231" y="2229611"/>
          <a:ext cx="1920248" cy="1323051"/>
        </a:xfrm>
        <a:prstGeom prst="roundRect">
          <a:avLst/>
        </a:prstGeom>
        <a:blipFill>
          <a:blip xmlns:r="http://schemas.openxmlformats.org/officeDocument/2006/relationships" r:embed="rId6" cstate="screen">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025FE7-012E-43E0-9696-63BB0ACF9429}">
      <dsp:nvSpPr>
        <dsp:cNvPr id="0" name=""/>
        <dsp:cNvSpPr/>
      </dsp:nvSpPr>
      <dsp:spPr>
        <a:xfrm>
          <a:off x="5208231" y="3552663"/>
          <a:ext cx="1920248" cy="712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GB" sz="2000" b="1" kern="1200" dirty="0"/>
            <a:t>Data ethics</a:t>
          </a:r>
        </a:p>
      </dsp:txBody>
      <dsp:txXfrm>
        <a:off x="5208231" y="3552663"/>
        <a:ext cx="1920248" cy="7124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35E0E3-A7CE-4FF4-8568-66533C6421C9}">
      <dsp:nvSpPr>
        <dsp:cNvPr id="0" name=""/>
        <dsp:cNvSpPr/>
      </dsp:nvSpPr>
      <dsp:spPr>
        <a:xfrm>
          <a:off x="0" y="0"/>
          <a:ext cx="11254248" cy="1257409"/>
        </a:xfrm>
        <a:prstGeom prst="roundRect">
          <a:avLst>
            <a:gd name="adj" fmla="val 10000"/>
          </a:avLst>
        </a:prstGeom>
        <a:solidFill>
          <a:schemeClr val="lt1">
            <a:hueOff val="0"/>
            <a:satOff val="0"/>
            <a:lumOff val="0"/>
            <a:alphaOff val="0"/>
          </a:schemeClr>
        </a:solidFill>
        <a:ln w="12700" cap="flat" cmpd="sng" algn="ctr">
          <a:solidFill>
            <a:schemeClr val="bg1">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Police could use social media information to </a:t>
          </a:r>
          <a:r>
            <a:rPr lang="en-GB" sz="2000" b="1" kern="1200" dirty="0"/>
            <a:t>predict which people are more likely to commit crimes.</a:t>
          </a:r>
          <a:endParaRPr lang="en-GB" sz="2000" kern="1200" dirty="0"/>
        </a:p>
      </dsp:txBody>
      <dsp:txXfrm>
        <a:off x="2376590" y="0"/>
        <a:ext cx="8877657" cy="1257409"/>
      </dsp:txXfrm>
    </dsp:sp>
    <dsp:sp modelId="{76E478E1-570C-47AE-9459-5F7F8D434521}">
      <dsp:nvSpPr>
        <dsp:cNvPr id="0" name=""/>
        <dsp:cNvSpPr/>
      </dsp:nvSpPr>
      <dsp:spPr>
        <a:xfrm>
          <a:off x="125740" y="125740"/>
          <a:ext cx="2250849" cy="1005927"/>
        </a:xfrm>
        <a:prstGeom prst="roundRect">
          <a:avLst>
            <a:gd name="adj" fmla="val 10000"/>
          </a:avLst>
        </a:prstGeom>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316E35C-E812-4DB6-A43F-B98C7339B65A}">
      <dsp:nvSpPr>
        <dsp:cNvPr id="0" name=""/>
        <dsp:cNvSpPr/>
      </dsp:nvSpPr>
      <dsp:spPr>
        <a:xfrm>
          <a:off x="0" y="1383150"/>
          <a:ext cx="11254248" cy="1257409"/>
        </a:xfrm>
        <a:prstGeom prst="roundRect">
          <a:avLst>
            <a:gd name="adj" fmla="val 10000"/>
          </a:avLst>
        </a:prstGeom>
        <a:solidFill>
          <a:schemeClr val="lt1">
            <a:hueOff val="0"/>
            <a:satOff val="0"/>
            <a:lumOff val="0"/>
            <a:alphaOff val="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1" kern="1200" dirty="0"/>
            <a:t>Do we need elections</a:t>
          </a:r>
          <a:r>
            <a:rPr lang="en-GB" sz="2000" kern="1200" dirty="0"/>
            <a:t>, or could we use polling data to elect politicians?</a:t>
          </a:r>
          <a:endParaRPr lang="en-GB" sz="2000" b="0" kern="1200" dirty="0"/>
        </a:p>
      </dsp:txBody>
      <dsp:txXfrm>
        <a:off x="2376590" y="1383150"/>
        <a:ext cx="8877657" cy="1257409"/>
      </dsp:txXfrm>
    </dsp:sp>
    <dsp:sp modelId="{EDD709FB-3E4E-482C-9615-97935BC809A7}">
      <dsp:nvSpPr>
        <dsp:cNvPr id="0" name=""/>
        <dsp:cNvSpPr/>
      </dsp:nvSpPr>
      <dsp:spPr>
        <a:xfrm>
          <a:off x="125740" y="1508891"/>
          <a:ext cx="2250849" cy="1005927"/>
        </a:xfrm>
        <a:prstGeom prst="roundRect">
          <a:avLst>
            <a:gd name="adj" fmla="val 10000"/>
          </a:avLst>
        </a:prstGeom>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6AB3AE5-7D19-49A8-8816-6E6BFAB78BCF}">
      <dsp:nvSpPr>
        <dsp:cNvPr id="0" name=""/>
        <dsp:cNvSpPr/>
      </dsp:nvSpPr>
      <dsp:spPr>
        <a:xfrm>
          <a:off x="0" y="2766301"/>
          <a:ext cx="11254248" cy="1257409"/>
        </a:xfrm>
        <a:prstGeom prst="roundRect">
          <a:avLst>
            <a:gd name="adj" fmla="val 10000"/>
          </a:avLst>
        </a:prstGeom>
        <a:solidFill>
          <a:schemeClr val="lt1">
            <a:hueOff val="0"/>
            <a:satOff val="0"/>
            <a:lumOff val="0"/>
            <a:alphaOff val="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Do we need to sit exams or could we use </a:t>
          </a:r>
          <a:r>
            <a:rPr lang="en-GB" sz="2000" b="1" kern="1200" dirty="0"/>
            <a:t>data to predict grades </a:t>
          </a:r>
          <a:r>
            <a:rPr lang="en-GB" sz="2000" kern="1200" dirty="0"/>
            <a:t>instead?</a:t>
          </a:r>
          <a:endParaRPr lang="en-GB" sz="2000" b="1" kern="1200" dirty="0"/>
        </a:p>
      </dsp:txBody>
      <dsp:txXfrm>
        <a:off x="2376590" y="2766301"/>
        <a:ext cx="8877657" cy="1257409"/>
      </dsp:txXfrm>
    </dsp:sp>
    <dsp:sp modelId="{8DC7BDD1-66B0-40AA-A3BC-7F16F161D9D0}">
      <dsp:nvSpPr>
        <dsp:cNvPr id="0" name=""/>
        <dsp:cNvSpPr/>
      </dsp:nvSpPr>
      <dsp:spPr>
        <a:xfrm>
          <a:off x="125740" y="2892042"/>
          <a:ext cx="2250849" cy="1005927"/>
        </a:xfrm>
        <a:prstGeom prst="roundRect">
          <a:avLst>
            <a:gd name="adj" fmla="val 10000"/>
          </a:avLst>
        </a:prstGeom>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B9188A-CF44-405E-947A-593809C7CAA5}">
      <dsp:nvSpPr>
        <dsp:cNvPr id="0" name=""/>
        <dsp:cNvSpPr/>
      </dsp:nvSpPr>
      <dsp:spPr>
        <a:xfrm>
          <a:off x="1627308" y="459727"/>
          <a:ext cx="4139241" cy="4139241"/>
        </a:xfrm>
        <a:prstGeom prst="blockArc">
          <a:avLst>
            <a:gd name="adj1" fmla="val 13500000"/>
            <a:gd name="adj2" fmla="val 16200000"/>
            <a:gd name="adj3" fmla="val 343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A4FFA7-BF39-40D8-9F5C-22BE33C8754A}">
      <dsp:nvSpPr>
        <dsp:cNvPr id="0" name=""/>
        <dsp:cNvSpPr/>
      </dsp:nvSpPr>
      <dsp:spPr>
        <a:xfrm>
          <a:off x="1627308" y="459727"/>
          <a:ext cx="4139241" cy="4139241"/>
        </a:xfrm>
        <a:prstGeom prst="blockArc">
          <a:avLst>
            <a:gd name="adj1" fmla="val 10800000"/>
            <a:gd name="adj2" fmla="val 13500000"/>
            <a:gd name="adj3" fmla="val 343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7B0C420-7196-41FB-B892-3C430BBD1E0F}">
      <dsp:nvSpPr>
        <dsp:cNvPr id="0" name=""/>
        <dsp:cNvSpPr/>
      </dsp:nvSpPr>
      <dsp:spPr>
        <a:xfrm>
          <a:off x="1627308" y="459727"/>
          <a:ext cx="4139241" cy="4139241"/>
        </a:xfrm>
        <a:prstGeom prst="blockArc">
          <a:avLst>
            <a:gd name="adj1" fmla="val 8100000"/>
            <a:gd name="adj2" fmla="val 10800000"/>
            <a:gd name="adj3" fmla="val 343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C97C76B-D8EE-4AA7-8467-630E6442CAD4}">
      <dsp:nvSpPr>
        <dsp:cNvPr id="0" name=""/>
        <dsp:cNvSpPr/>
      </dsp:nvSpPr>
      <dsp:spPr>
        <a:xfrm>
          <a:off x="1627308" y="459727"/>
          <a:ext cx="4139241" cy="4139241"/>
        </a:xfrm>
        <a:prstGeom prst="blockArc">
          <a:avLst>
            <a:gd name="adj1" fmla="val 5400000"/>
            <a:gd name="adj2" fmla="val 8100000"/>
            <a:gd name="adj3" fmla="val 343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F9F503F-4C08-4D3B-82F3-D59773729B5C}">
      <dsp:nvSpPr>
        <dsp:cNvPr id="0" name=""/>
        <dsp:cNvSpPr/>
      </dsp:nvSpPr>
      <dsp:spPr>
        <a:xfrm>
          <a:off x="1627308" y="459727"/>
          <a:ext cx="4139241" cy="4139241"/>
        </a:xfrm>
        <a:prstGeom prst="blockArc">
          <a:avLst>
            <a:gd name="adj1" fmla="val 2700000"/>
            <a:gd name="adj2" fmla="val 5400000"/>
            <a:gd name="adj3" fmla="val 343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83A56A2-EC48-4F73-998D-9EFF92968967}">
      <dsp:nvSpPr>
        <dsp:cNvPr id="0" name=""/>
        <dsp:cNvSpPr/>
      </dsp:nvSpPr>
      <dsp:spPr>
        <a:xfrm>
          <a:off x="1627308" y="459727"/>
          <a:ext cx="4139241" cy="4139241"/>
        </a:xfrm>
        <a:prstGeom prst="blockArc">
          <a:avLst>
            <a:gd name="adj1" fmla="val 0"/>
            <a:gd name="adj2" fmla="val 2700000"/>
            <a:gd name="adj3" fmla="val 343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FBC41EC-1FFA-4864-8936-92CBC68A6F34}">
      <dsp:nvSpPr>
        <dsp:cNvPr id="0" name=""/>
        <dsp:cNvSpPr/>
      </dsp:nvSpPr>
      <dsp:spPr>
        <a:xfrm>
          <a:off x="1627308" y="459727"/>
          <a:ext cx="4139241" cy="4139241"/>
        </a:xfrm>
        <a:prstGeom prst="blockArc">
          <a:avLst>
            <a:gd name="adj1" fmla="val 18900000"/>
            <a:gd name="adj2" fmla="val 0"/>
            <a:gd name="adj3" fmla="val 343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E8E2450-82CB-4D57-A61E-2AB07B00A0E4}">
      <dsp:nvSpPr>
        <dsp:cNvPr id="0" name=""/>
        <dsp:cNvSpPr/>
      </dsp:nvSpPr>
      <dsp:spPr>
        <a:xfrm>
          <a:off x="1627308" y="459727"/>
          <a:ext cx="4139241" cy="4139241"/>
        </a:xfrm>
        <a:prstGeom prst="blockArc">
          <a:avLst>
            <a:gd name="adj1" fmla="val 16200000"/>
            <a:gd name="adj2" fmla="val 18900000"/>
            <a:gd name="adj3" fmla="val 343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5BA4DE-6059-4052-B9F4-7542AA9B09D3}">
      <dsp:nvSpPr>
        <dsp:cNvPr id="0" name=""/>
        <dsp:cNvSpPr/>
      </dsp:nvSpPr>
      <dsp:spPr>
        <a:xfrm>
          <a:off x="2992021" y="1824440"/>
          <a:ext cx="1409815" cy="1409815"/>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GB" sz="2800" b="0" kern="1200" dirty="0"/>
            <a:t>Data ethics</a:t>
          </a:r>
        </a:p>
      </dsp:txBody>
      <dsp:txXfrm>
        <a:off x="3198484" y="2030903"/>
        <a:ext cx="996889" cy="996889"/>
      </dsp:txXfrm>
    </dsp:sp>
    <dsp:sp modelId="{A0CD78C7-71D3-4BB7-B5F0-EE0FFF77C1E6}">
      <dsp:nvSpPr>
        <dsp:cNvPr id="0" name=""/>
        <dsp:cNvSpPr/>
      </dsp:nvSpPr>
      <dsp:spPr>
        <a:xfrm>
          <a:off x="2991489" y="1819"/>
          <a:ext cx="1410879" cy="98687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0" kern="1200" dirty="0"/>
            <a:t>Truth</a:t>
          </a:r>
        </a:p>
      </dsp:txBody>
      <dsp:txXfrm>
        <a:off x="3198107" y="146343"/>
        <a:ext cx="997643" cy="697822"/>
      </dsp:txXfrm>
    </dsp:sp>
    <dsp:sp modelId="{F84A09BE-6C23-4FF2-B21F-8D498D6FC278}">
      <dsp:nvSpPr>
        <dsp:cNvPr id="0" name=""/>
        <dsp:cNvSpPr/>
      </dsp:nvSpPr>
      <dsp:spPr>
        <a:xfrm>
          <a:off x="4429810" y="597592"/>
          <a:ext cx="1410879" cy="98687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0" kern="1200" dirty="0"/>
            <a:t>Health</a:t>
          </a:r>
        </a:p>
      </dsp:txBody>
      <dsp:txXfrm>
        <a:off x="4636428" y="742116"/>
        <a:ext cx="997643" cy="697822"/>
      </dsp:txXfrm>
    </dsp:sp>
    <dsp:sp modelId="{F6422B49-1096-41F5-BC9C-7A1D53D55AE5}">
      <dsp:nvSpPr>
        <dsp:cNvPr id="0" name=""/>
        <dsp:cNvSpPr/>
      </dsp:nvSpPr>
      <dsp:spPr>
        <a:xfrm>
          <a:off x="5025582" y="2035913"/>
          <a:ext cx="1410879" cy="98687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0" kern="1200" dirty="0"/>
            <a:t>Equality</a:t>
          </a:r>
        </a:p>
      </dsp:txBody>
      <dsp:txXfrm>
        <a:off x="5232200" y="2180437"/>
        <a:ext cx="997643" cy="697822"/>
      </dsp:txXfrm>
    </dsp:sp>
    <dsp:sp modelId="{49AEFC5F-A049-4ACA-8F52-B2B1083B2505}">
      <dsp:nvSpPr>
        <dsp:cNvPr id="0" name=""/>
        <dsp:cNvSpPr/>
      </dsp:nvSpPr>
      <dsp:spPr>
        <a:xfrm>
          <a:off x="4429810" y="3474234"/>
          <a:ext cx="1410879" cy="98687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0" kern="1200" dirty="0"/>
            <a:t>Fairness and Bias</a:t>
          </a:r>
        </a:p>
      </dsp:txBody>
      <dsp:txXfrm>
        <a:off x="4636428" y="3618758"/>
        <a:ext cx="997643" cy="697822"/>
      </dsp:txXfrm>
    </dsp:sp>
    <dsp:sp modelId="{FE468D15-F6FA-4438-B9AB-4330D4B10CF0}">
      <dsp:nvSpPr>
        <dsp:cNvPr id="0" name=""/>
        <dsp:cNvSpPr/>
      </dsp:nvSpPr>
      <dsp:spPr>
        <a:xfrm>
          <a:off x="2991489" y="4070006"/>
          <a:ext cx="1410879" cy="98687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0" kern="1200" dirty="0"/>
            <a:t>Human rights</a:t>
          </a:r>
        </a:p>
      </dsp:txBody>
      <dsp:txXfrm>
        <a:off x="3198107" y="4214530"/>
        <a:ext cx="997643" cy="697822"/>
      </dsp:txXfrm>
    </dsp:sp>
    <dsp:sp modelId="{7688496F-72D1-4335-BB16-C55D17E6ED75}">
      <dsp:nvSpPr>
        <dsp:cNvPr id="0" name=""/>
        <dsp:cNvSpPr/>
      </dsp:nvSpPr>
      <dsp:spPr>
        <a:xfrm>
          <a:off x="1553168" y="3474234"/>
          <a:ext cx="1410879" cy="98687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0" kern="1200" dirty="0"/>
            <a:t>Privacy</a:t>
          </a:r>
        </a:p>
      </dsp:txBody>
      <dsp:txXfrm>
        <a:off x="1759786" y="3618758"/>
        <a:ext cx="997643" cy="697822"/>
      </dsp:txXfrm>
    </dsp:sp>
    <dsp:sp modelId="{D5E4BF3A-4E5E-41E7-85E3-7EC0491C238D}">
      <dsp:nvSpPr>
        <dsp:cNvPr id="0" name=""/>
        <dsp:cNvSpPr/>
      </dsp:nvSpPr>
      <dsp:spPr>
        <a:xfrm>
          <a:off x="957395" y="2035913"/>
          <a:ext cx="1410879" cy="98687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0" kern="1200" dirty="0"/>
            <a:t>Trust &amp; transparency</a:t>
          </a:r>
        </a:p>
      </dsp:txBody>
      <dsp:txXfrm>
        <a:off x="1164013" y="2180437"/>
        <a:ext cx="997643" cy="697822"/>
      </dsp:txXfrm>
    </dsp:sp>
    <dsp:sp modelId="{86A4F106-900C-4923-B950-E4561D948009}">
      <dsp:nvSpPr>
        <dsp:cNvPr id="0" name=""/>
        <dsp:cNvSpPr/>
      </dsp:nvSpPr>
      <dsp:spPr>
        <a:xfrm>
          <a:off x="1553168" y="597592"/>
          <a:ext cx="1410879" cy="98687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0" kern="1200" dirty="0"/>
            <a:t>Criminality</a:t>
          </a:r>
        </a:p>
      </dsp:txBody>
      <dsp:txXfrm>
        <a:off x="1759786" y="742116"/>
        <a:ext cx="997643" cy="6978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35E0E3-A7CE-4FF4-8568-66533C6421C9}">
      <dsp:nvSpPr>
        <dsp:cNvPr id="0" name=""/>
        <dsp:cNvSpPr/>
      </dsp:nvSpPr>
      <dsp:spPr>
        <a:xfrm>
          <a:off x="0" y="0"/>
          <a:ext cx="11254248" cy="1133474"/>
        </a:xfrm>
        <a:prstGeom prst="roundRect">
          <a:avLst>
            <a:gd name="adj" fmla="val 10000"/>
          </a:avLst>
        </a:prstGeom>
        <a:solidFill>
          <a:schemeClr val="lt1">
            <a:hueOff val="0"/>
            <a:satOff val="0"/>
            <a:lumOff val="0"/>
            <a:alphaOff val="0"/>
          </a:schemeClr>
        </a:solidFill>
        <a:ln w="12700" cap="flat" cmpd="sng" algn="ctr">
          <a:solidFill>
            <a:schemeClr val="bg1">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Truth</a:t>
          </a:r>
        </a:p>
        <a:p>
          <a:pPr marL="0" lvl="0" indent="0" algn="l" defTabSz="800100">
            <a:lnSpc>
              <a:spcPct val="90000"/>
            </a:lnSpc>
            <a:spcBef>
              <a:spcPct val="0"/>
            </a:spcBef>
            <a:spcAft>
              <a:spcPct val="35000"/>
            </a:spcAft>
            <a:buNone/>
          </a:pPr>
          <a:r>
            <a:rPr lang="en-US" sz="1800" b="0" i="0" kern="1200" dirty="0"/>
            <a:t>Technology could be used to either undermine the truth, or spread disinformation or propaganda. This may only be a risk if the technology falls into the wrong hands.</a:t>
          </a:r>
          <a:endParaRPr lang="en-GB" sz="1800" kern="1200" dirty="0"/>
        </a:p>
      </dsp:txBody>
      <dsp:txXfrm>
        <a:off x="2364197" y="0"/>
        <a:ext cx="8890050" cy="1133474"/>
      </dsp:txXfrm>
    </dsp:sp>
    <dsp:sp modelId="{76E478E1-570C-47AE-9459-5F7F8D434521}">
      <dsp:nvSpPr>
        <dsp:cNvPr id="0" name=""/>
        <dsp:cNvSpPr/>
      </dsp:nvSpPr>
      <dsp:spPr>
        <a:xfrm>
          <a:off x="113347" y="113347"/>
          <a:ext cx="2250849" cy="906779"/>
        </a:xfrm>
        <a:prstGeom prst="roundRect">
          <a:avLst>
            <a:gd name="adj" fmla="val 10000"/>
          </a:avLst>
        </a:prstGeom>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2AE99DC-6CE0-45EB-B463-0F13F434F9A3}">
      <dsp:nvSpPr>
        <dsp:cNvPr id="0" name=""/>
        <dsp:cNvSpPr/>
      </dsp:nvSpPr>
      <dsp:spPr>
        <a:xfrm>
          <a:off x="0" y="1246822"/>
          <a:ext cx="11254248" cy="1133474"/>
        </a:xfrm>
        <a:prstGeom prst="roundRect">
          <a:avLst>
            <a:gd name="adj" fmla="val 10000"/>
          </a:avLst>
        </a:prstGeom>
        <a:solidFill>
          <a:schemeClr val="lt1">
            <a:hueOff val="0"/>
            <a:satOff val="0"/>
            <a:lumOff val="0"/>
            <a:alphaOff val="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Health</a:t>
          </a:r>
        </a:p>
        <a:p>
          <a:pPr marL="0" lvl="0" indent="0" algn="l" defTabSz="800100">
            <a:lnSpc>
              <a:spcPct val="90000"/>
            </a:lnSpc>
            <a:spcBef>
              <a:spcPct val="0"/>
            </a:spcBef>
            <a:spcAft>
              <a:spcPct val="35000"/>
            </a:spcAft>
            <a:buNone/>
          </a:pPr>
          <a:r>
            <a:rPr lang="en-US" sz="1800" b="0" i="0" kern="1200" dirty="0"/>
            <a:t>Technology could affect the mental, physical or social health of the users that engage with it by encouraging addiction or </a:t>
          </a:r>
          <a:r>
            <a:rPr lang="en-GB" sz="1800" b="0" i="0" kern="1200" noProof="0" dirty="0"/>
            <a:t>maximising</a:t>
          </a:r>
          <a:r>
            <a:rPr lang="en-US" sz="1800" b="0" i="0" kern="1200" dirty="0"/>
            <a:t> user attention.</a:t>
          </a:r>
          <a:endParaRPr lang="en-GB" sz="1800" kern="1200" dirty="0"/>
        </a:p>
      </dsp:txBody>
      <dsp:txXfrm>
        <a:off x="2364197" y="1246822"/>
        <a:ext cx="8890050" cy="1133474"/>
      </dsp:txXfrm>
    </dsp:sp>
    <dsp:sp modelId="{94112E95-32BF-4F6D-B5C3-659B67E3355B}">
      <dsp:nvSpPr>
        <dsp:cNvPr id="0" name=""/>
        <dsp:cNvSpPr/>
      </dsp:nvSpPr>
      <dsp:spPr>
        <a:xfrm>
          <a:off x="113347" y="1369999"/>
          <a:ext cx="2250849" cy="906779"/>
        </a:xfrm>
        <a:prstGeom prst="roundRect">
          <a:avLst>
            <a:gd name="adj" fmla="val 10000"/>
          </a:avLst>
        </a:prstGeom>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316E35C-E812-4DB6-A43F-B98C7339B65A}">
      <dsp:nvSpPr>
        <dsp:cNvPr id="0" name=""/>
        <dsp:cNvSpPr/>
      </dsp:nvSpPr>
      <dsp:spPr>
        <a:xfrm>
          <a:off x="0" y="2493644"/>
          <a:ext cx="11254248" cy="1133474"/>
        </a:xfrm>
        <a:prstGeom prst="roundRect">
          <a:avLst>
            <a:gd name="adj" fmla="val 10000"/>
          </a:avLst>
        </a:prstGeom>
        <a:solidFill>
          <a:schemeClr val="lt1">
            <a:hueOff val="0"/>
            <a:satOff val="0"/>
            <a:lumOff val="0"/>
            <a:alphaOff val="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Equality</a:t>
          </a:r>
        </a:p>
        <a:p>
          <a:pPr marL="0" lvl="0" indent="0" algn="l" defTabSz="800100">
            <a:lnSpc>
              <a:spcPct val="90000"/>
            </a:lnSpc>
            <a:spcBef>
              <a:spcPct val="0"/>
            </a:spcBef>
            <a:spcAft>
              <a:spcPct val="35000"/>
            </a:spcAft>
            <a:buNone/>
          </a:pPr>
          <a:r>
            <a:rPr lang="en-US" sz="1800" b="0" i="0" kern="1200" dirty="0"/>
            <a:t>Technology could be amplifying existing economic inequalities if those without access to it end up losing out. This could be through loss of employment, lack of knowledge or access to services.</a:t>
          </a:r>
          <a:endParaRPr lang="en-GB" sz="1800" b="0" kern="1200" dirty="0"/>
        </a:p>
      </dsp:txBody>
      <dsp:txXfrm>
        <a:off x="2364197" y="2493644"/>
        <a:ext cx="8890050" cy="1133474"/>
      </dsp:txXfrm>
    </dsp:sp>
    <dsp:sp modelId="{EDD709FB-3E4E-482C-9615-97935BC809A7}">
      <dsp:nvSpPr>
        <dsp:cNvPr id="0" name=""/>
        <dsp:cNvSpPr/>
      </dsp:nvSpPr>
      <dsp:spPr>
        <a:xfrm>
          <a:off x="113347" y="2606992"/>
          <a:ext cx="2250849" cy="906779"/>
        </a:xfrm>
        <a:prstGeom prst="roundRect">
          <a:avLst>
            <a:gd name="adj" fmla="val 10000"/>
          </a:avLst>
        </a:prstGeom>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6AB3AE5-7D19-49A8-8816-6E6BFAB78BCF}">
      <dsp:nvSpPr>
        <dsp:cNvPr id="0" name=""/>
        <dsp:cNvSpPr/>
      </dsp:nvSpPr>
      <dsp:spPr>
        <a:xfrm>
          <a:off x="0" y="3740467"/>
          <a:ext cx="11254248" cy="1133474"/>
        </a:xfrm>
        <a:prstGeom prst="roundRect">
          <a:avLst>
            <a:gd name="adj" fmla="val 10000"/>
          </a:avLst>
        </a:prstGeom>
        <a:solidFill>
          <a:schemeClr val="lt1">
            <a:hueOff val="0"/>
            <a:satOff val="0"/>
            <a:lumOff val="0"/>
            <a:alphaOff val="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Fairness and Bias</a:t>
          </a:r>
        </a:p>
        <a:p>
          <a:pPr marL="0" lvl="0" indent="0" algn="l" defTabSz="800100">
            <a:lnSpc>
              <a:spcPct val="90000"/>
            </a:lnSpc>
            <a:spcBef>
              <a:spcPct val="0"/>
            </a:spcBef>
            <a:spcAft>
              <a:spcPct val="35000"/>
            </a:spcAft>
            <a:buNone/>
          </a:pPr>
          <a:r>
            <a:rPr lang="en-US" sz="1800" b="0" i="0" kern="1200" dirty="0"/>
            <a:t>Algorithms are often black boxes where it is not clear what is happening under the hood. The technology could be amplifying and reinforcing existing biases, having been developed on datasets containing historical bias.</a:t>
          </a:r>
          <a:endParaRPr lang="en-GB" sz="1800" b="1" kern="1200" dirty="0"/>
        </a:p>
      </dsp:txBody>
      <dsp:txXfrm>
        <a:off x="2364197" y="3740467"/>
        <a:ext cx="8890050" cy="1133474"/>
      </dsp:txXfrm>
    </dsp:sp>
    <dsp:sp modelId="{8DC7BDD1-66B0-40AA-A3BC-7F16F161D9D0}">
      <dsp:nvSpPr>
        <dsp:cNvPr id="0" name=""/>
        <dsp:cNvSpPr/>
      </dsp:nvSpPr>
      <dsp:spPr>
        <a:xfrm>
          <a:off x="113347" y="3853814"/>
          <a:ext cx="2250849" cy="906779"/>
        </a:xfrm>
        <a:prstGeom prst="roundRect">
          <a:avLst>
            <a:gd name="adj" fmla="val 10000"/>
          </a:avLst>
        </a:prstGeom>
        <a:blipFill>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35E0E3-A7CE-4FF4-8568-66533C6421C9}">
      <dsp:nvSpPr>
        <dsp:cNvPr id="0" name=""/>
        <dsp:cNvSpPr/>
      </dsp:nvSpPr>
      <dsp:spPr>
        <a:xfrm>
          <a:off x="0" y="0"/>
          <a:ext cx="11254248" cy="1133474"/>
        </a:xfrm>
        <a:prstGeom prst="roundRect">
          <a:avLst>
            <a:gd name="adj" fmla="val 10000"/>
          </a:avLst>
        </a:prstGeom>
        <a:solidFill>
          <a:schemeClr val="lt1">
            <a:hueOff val="0"/>
            <a:satOff val="0"/>
            <a:lumOff val="0"/>
            <a:alphaOff val="0"/>
          </a:schemeClr>
        </a:solidFill>
        <a:ln w="12700" cap="flat" cmpd="sng" algn="ctr">
          <a:solidFill>
            <a:schemeClr val="bg1">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Human rights</a:t>
          </a:r>
        </a:p>
        <a:p>
          <a:pPr marL="0" lvl="0" indent="0" algn="l" defTabSz="800100">
            <a:lnSpc>
              <a:spcPct val="90000"/>
            </a:lnSpc>
            <a:spcBef>
              <a:spcPct val="0"/>
            </a:spcBef>
            <a:spcAft>
              <a:spcPct val="35000"/>
            </a:spcAft>
            <a:buNone/>
          </a:pPr>
          <a:r>
            <a:rPr lang="en-US" sz="1800" b="0" i="0" kern="1200" dirty="0"/>
            <a:t>Technology could infringe the human rights of citizens. This may be through increased surveillance or targeting of individuals leading to impacts on their future opportunities.</a:t>
          </a:r>
          <a:endParaRPr lang="en-GB" sz="1800" kern="1200" dirty="0"/>
        </a:p>
      </dsp:txBody>
      <dsp:txXfrm>
        <a:off x="2364197" y="0"/>
        <a:ext cx="8890050" cy="1133474"/>
      </dsp:txXfrm>
    </dsp:sp>
    <dsp:sp modelId="{76E478E1-570C-47AE-9459-5F7F8D434521}">
      <dsp:nvSpPr>
        <dsp:cNvPr id="0" name=""/>
        <dsp:cNvSpPr/>
      </dsp:nvSpPr>
      <dsp:spPr>
        <a:xfrm>
          <a:off x="113347" y="113347"/>
          <a:ext cx="2250849" cy="906779"/>
        </a:xfrm>
        <a:prstGeom prst="roundRect">
          <a:avLst>
            <a:gd name="adj" fmla="val 10000"/>
          </a:avLst>
        </a:prstGeom>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2AE99DC-6CE0-45EB-B463-0F13F434F9A3}">
      <dsp:nvSpPr>
        <dsp:cNvPr id="0" name=""/>
        <dsp:cNvSpPr/>
      </dsp:nvSpPr>
      <dsp:spPr>
        <a:xfrm>
          <a:off x="0" y="1246822"/>
          <a:ext cx="11254248" cy="1133474"/>
        </a:xfrm>
        <a:prstGeom prst="roundRect">
          <a:avLst>
            <a:gd name="adj" fmla="val 10000"/>
          </a:avLst>
        </a:prstGeom>
        <a:solidFill>
          <a:schemeClr val="lt1">
            <a:hueOff val="0"/>
            <a:satOff val="0"/>
            <a:lumOff val="0"/>
            <a:alphaOff val="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Privacy</a:t>
          </a:r>
        </a:p>
        <a:p>
          <a:pPr marL="0" lvl="0" indent="0" algn="l" defTabSz="800100">
            <a:lnSpc>
              <a:spcPct val="90000"/>
            </a:lnSpc>
            <a:spcBef>
              <a:spcPct val="0"/>
            </a:spcBef>
            <a:spcAft>
              <a:spcPct val="35000"/>
            </a:spcAft>
            <a:buNone/>
          </a:pPr>
          <a:r>
            <a:rPr lang="en-US" sz="1800" b="0" i="0" kern="1200" dirty="0"/>
            <a:t>Personal data collected could be being disclosed with the individual's knowledge or control. This may lead to companies profiting from individual's data without their knowledge.</a:t>
          </a:r>
          <a:endParaRPr lang="en-GB" sz="1800" kern="1200" dirty="0"/>
        </a:p>
      </dsp:txBody>
      <dsp:txXfrm>
        <a:off x="2364197" y="1246822"/>
        <a:ext cx="8890050" cy="1133474"/>
      </dsp:txXfrm>
    </dsp:sp>
    <dsp:sp modelId="{94112E95-32BF-4F6D-B5C3-659B67E3355B}">
      <dsp:nvSpPr>
        <dsp:cNvPr id="0" name=""/>
        <dsp:cNvSpPr/>
      </dsp:nvSpPr>
      <dsp:spPr>
        <a:xfrm>
          <a:off x="113347" y="1360169"/>
          <a:ext cx="2250849" cy="906779"/>
        </a:xfrm>
        <a:prstGeom prst="roundRect">
          <a:avLst>
            <a:gd name="adj" fmla="val 10000"/>
          </a:avLst>
        </a:prstGeom>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316E35C-E812-4DB6-A43F-B98C7339B65A}">
      <dsp:nvSpPr>
        <dsp:cNvPr id="0" name=""/>
        <dsp:cNvSpPr/>
      </dsp:nvSpPr>
      <dsp:spPr>
        <a:xfrm>
          <a:off x="0" y="2493644"/>
          <a:ext cx="11254248" cy="1133474"/>
        </a:xfrm>
        <a:prstGeom prst="roundRect">
          <a:avLst>
            <a:gd name="adj" fmla="val 10000"/>
          </a:avLst>
        </a:prstGeom>
        <a:solidFill>
          <a:schemeClr val="lt1">
            <a:hueOff val="0"/>
            <a:satOff val="0"/>
            <a:lumOff val="0"/>
            <a:alphaOff val="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Trust and Transparency</a:t>
          </a:r>
        </a:p>
        <a:p>
          <a:pPr marL="0" lvl="0" indent="0" algn="l" defTabSz="800100">
            <a:lnSpc>
              <a:spcPct val="90000"/>
            </a:lnSpc>
            <a:spcBef>
              <a:spcPct val="0"/>
            </a:spcBef>
            <a:spcAft>
              <a:spcPct val="35000"/>
            </a:spcAft>
            <a:buNone/>
          </a:pPr>
          <a:r>
            <a:rPr lang="en-US" sz="1800" b="0" i="0" kern="1200" dirty="0"/>
            <a:t>User may not be fully aware of how their data is being used within the technology. This could lead to a backlash from users as their trust is eroded</a:t>
          </a:r>
          <a:endParaRPr lang="en-GB" sz="1800" b="0" kern="1200" dirty="0"/>
        </a:p>
      </dsp:txBody>
      <dsp:txXfrm>
        <a:off x="2364197" y="2493644"/>
        <a:ext cx="8890050" cy="1133474"/>
      </dsp:txXfrm>
    </dsp:sp>
    <dsp:sp modelId="{EDD709FB-3E4E-482C-9615-97935BC809A7}">
      <dsp:nvSpPr>
        <dsp:cNvPr id="0" name=""/>
        <dsp:cNvSpPr/>
      </dsp:nvSpPr>
      <dsp:spPr>
        <a:xfrm>
          <a:off x="113347" y="2606992"/>
          <a:ext cx="2250849" cy="906779"/>
        </a:xfrm>
        <a:prstGeom prst="roundRect">
          <a:avLst>
            <a:gd name="adj" fmla="val 10000"/>
          </a:avLst>
        </a:prstGeom>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6AB3AE5-7D19-49A8-8816-6E6BFAB78BCF}">
      <dsp:nvSpPr>
        <dsp:cNvPr id="0" name=""/>
        <dsp:cNvSpPr/>
      </dsp:nvSpPr>
      <dsp:spPr>
        <a:xfrm>
          <a:off x="0" y="3740467"/>
          <a:ext cx="11254248" cy="1133474"/>
        </a:xfrm>
        <a:prstGeom prst="roundRect">
          <a:avLst>
            <a:gd name="adj" fmla="val 10000"/>
          </a:avLst>
        </a:prstGeom>
        <a:solidFill>
          <a:schemeClr val="lt1">
            <a:hueOff val="0"/>
            <a:satOff val="0"/>
            <a:lumOff val="0"/>
            <a:alphaOff val="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Criminality</a:t>
          </a:r>
        </a:p>
        <a:p>
          <a:pPr marL="0" lvl="0" indent="0" algn="l" defTabSz="800100">
            <a:lnSpc>
              <a:spcPct val="90000"/>
            </a:lnSpc>
            <a:spcBef>
              <a:spcPct val="0"/>
            </a:spcBef>
            <a:spcAft>
              <a:spcPct val="35000"/>
            </a:spcAft>
            <a:buNone/>
          </a:pPr>
          <a:r>
            <a:rPr lang="en-US" sz="1800" b="0" i="0" kern="1200" dirty="0"/>
            <a:t>Technology could be used for illegal activities, even if it were not designed for this.</a:t>
          </a:r>
          <a:endParaRPr lang="en-GB" sz="1800" b="1" kern="1200" dirty="0"/>
        </a:p>
      </dsp:txBody>
      <dsp:txXfrm>
        <a:off x="2364197" y="3740467"/>
        <a:ext cx="8890050" cy="1133474"/>
      </dsp:txXfrm>
    </dsp:sp>
    <dsp:sp modelId="{8DC7BDD1-66B0-40AA-A3BC-7F16F161D9D0}">
      <dsp:nvSpPr>
        <dsp:cNvPr id="0" name=""/>
        <dsp:cNvSpPr/>
      </dsp:nvSpPr>
      <dsp:spPr>
        <a:xfrm>
          <a:off x="113347" y="3853814"/>
          <a:ext cx="2250849" cy="906779"/>
        </a:xfrm>
        <a:prstGeom prst="roundRect">
          <a:avLst>
            <a:gd name="adj" fmla="val 10000"/>
          </a:avLst>
        </a:prstGeom>
        <a:blipFill>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732DFF-9A69-4CF3-905A-BFD153C5F59B}" type="datetimeFigureOut">
              <a:rPr lang="en-GB" smtClean="0"/>
              <a:t>14/11/2024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5B2BEC-CF82-4C09-9201-E8A94A91E37F}" type="slidenum">
              <a:rPr lang="en-GB" smtClean="0"/>
              <a:t>‹#›</a:t>
            </a:fld>
            <a:endParaRPr lang="en-GB"/>
          </a:p>
        </p:txBody>
      </p:sp>
    </p:spTree>
    <p:extLst>
      <p:ext uri="{BB962C8B-B14F-4D97-AF65-F5344CB8AC3E}">
        <p14:creationId xmlns:p14="http://schemas.microsoft.com/office/powerpoint/2010/main" val="2750752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3</a:t>
            </a:fld>
            <a:endParaRPr lang="en-GB"/>
          </a:p>
        </p:txBody>
      </p:sp>
    </p:spTree>
    <p:extLst>
      <p:ext uri="{BB962C8B-B14F-4D97-AF65-F5344CB8AC3E}">
        <p14:creationId xmlns:p14="http://schemas.microsoft.com/office/powerpoint/2010/main" val="4166496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19</a:t>
            </a:fld>
            <a:endParaRPr lang="en-GB"/>
          </a:p>
        </p:txBody>
      </p:sp>
    </p:spTree>
    <p:extLst>
      <p:ext uri="{BB962C8B-B14F-4D97-AF65-F5344CB8AC3E}">
        <p14:creationId xmlns:p14="http://schemas.microsoft.com/office/powerpoint/2010/main" val="1575682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22</a:t>
            </a:fld>
            <a:endParaRPr lang="en-GB"/>
          </a:p>
        </p:txBody>
      </p:sp>
    </p:spTree>
    <p:extLst>
      <p:ext uri="{BB962C8B-B14F-4D97-AF65-F5344CB8AC3E}">
        <p14:creationId xmlns:p14="http://schemas.microsoft.com/office/powerpoint/2010/main" val="1663208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24</a:t>
            </a:fld>
            <a:endParaRPr lang="en-GB"/>
          </a:p>
        </p:txBody>
      </p:sp>
    </p:spTree>
    <p:extLst>
      <p:ext uri="{BB962C8B-B14F-4D97-AF65-F5344CB8AC3E}">
        <p14:creationId xmlns:p14="http://schemas.microsoft.com/office/powerpoint/2010/main" val="3328003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26</a:t>
            </a:fld>
            <a:endParaRPr lang="en-GB"/>
          </a:p>
        </p:txBody>
      </p:sp>
    </p:spTree>
    <p:extLst>
      <p:ext uri="{BB962C8B-B14F-4D97-AF65-F5344CB8AC3E}">
        <p14:creationId xmlns:p14="http://schemas.microsoft.com/office/powerpoint/2010/main" val="39797689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28</a:t>
            </a:fld>
            <a:endParaRPr lang="en-GB"/>
          </a:p>
        </p:txBody>
      </p:sp>
    </p:spTree>
    <p:extLst>
      <p:ext uri="{BB962C8B-B14F-4D97-AF65-F5344CB8AC3E}">
        <p14:creationId xmlns:p14="http://schemas.microsoft.com/office/powerpoint/2010/main" val="3351475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29</a:t>
            </a:fld>
            <a:endParaRPr lang="en-GB"/>
          </a:p>
        </p:txBody>
      </p:sp>
    </p:spTree>
    <p:extLst>
      <p:ext uri="{BB962C8B-B14F-4D97-AF65-F5344CB8AC3E}">
        <p14:creationId xmlns:p14="http://schemas.microsoft.com/office/powerpoint/2010/main" val="2110498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30</a:t>
            </a:fld>
            <a:endParaRPr lang="en-GB"/>
          </a:p>
        </p:txBody>
      </p:sp>
    </p:spTree>
    <p:extLst>
      <p:ext uri="{BB962C8B-B14F-4D97-AF65-F5344CB8AC3E}">
        <p14:creationId xmlns:p14="http://schemas.microsoft.com/office/powerpoint/2010/main" val="541969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32</a:t>
            </a:fld>
            <a:endParaRPr lang="en-GB"/>
          </a:p>
        </p:txBody>
      </p:sp>
    </p:spTree>
    <p:extLst>
      <p:ext uri="{BB962C8B-B14F-4D97-AF65-F5344CB8AC3E}">
        <p14:creationId xmlns:p14="http://schemas.microsoft.com/office/powerpoint/2010/main" val="2256112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6</a:t>
            </a:fld>
            <a:endParaRPr lang="en-GB"/>
          </a:p>
        </p:txBody>
      </p:sp>
    </p:spTree>
    <p:extLst>
      <p:ext uri="{BB962C8B-B14F-4D97-AF65-F5344CB8AC3E}">
        <p14:creationId xmlns:p14="http://schemas.microsoft.com/office/powerpoint/2010/main" val="569007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8</a:t>
            </a:fld>
            <a:endParaRPr lang="en-GB"/>
          </a:p>
        </p:txBody>
      </p:sp>
    </p:spTree>
    <p:extLst>
      <p:ext uri="{BB962C8B-B14F-4D97-AF65-F5344CB8AC3E}">
        <p14:creationId xmlns:p14="http://schemas.microsoft.com/office/powerpoint/2010/main" val="2514391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10</a:t>
            </a:fld>
            <a:endParaRPr lang="en-GB"/>
          </a:p>
        </p:txBody>
      </p:sp>
    </p:spTree>
    <p:extLst>
      <p:ext uri="{BB962C8B-B14F-4D97-AF65-F5344CB8AC3E}">
        <p14:creationId xmlns:p14="http://schemas.microsoft.com/office/powerpoint/2010/main" val="3673467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12</a:t>
            </a:fld>
            <a:endParaRPr lang="en-GB"/>
          </a:p>
        </p:txBody>
      </p:sp>
    </p:spTree>
    <p:extLst>
      <p:ext uri="{BB962C8B-B14F-4D97-AF65-F5344CB8AC3E}">
        <p14:creationId xmlns:p14="http://schemas.microsoft.com/office/powerpoint/2010/main" val="194921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13</a:t>
            </a:fld>
            <a:endParaRPr lang="en-GB"/>
          </a:p>
        </p:txBody>
      </p:sp>
    </p:spTree>
    <p:extLst>
      <p:ext uri="{BB962C8B-B14F-4D97-AF65-F5344CB8AC3E}">
        <p14:creationId xmlns:p14="http://schemas.microsoft.com/office/powerpoint/2010/main" val="1198605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14</a:t>
            </a:fld>
            <a:endParaRPr lang="en-GB"/>
          </a:p>
        </p:txBody>
      </p:sp>
    </p:spTree>
    <p:extLst>
      <p:ext uri="{BB962C8B-B14F-4D97-AF65-F5344CB8AC3E}">
        <p14:creationId xmlns:p14="http://schemas.microsoft.com/office/powerpoint/2010/main" val="16184863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15</a:t>
            </a:fld>
            <a:endParaRPr lang="en-GB"/>
          </a:p>
        </p:txBody>
      </p:sp>
    </p:spTree>
    <p:extLst>
      <p:ext uri="{BB962C8B-B14F-4D97-AF65-F5344CB8AC3E}">
        <p14:creationId xmlns:p14="http://schemas.microsoft.com/office/powerpoint/2010/main" val="3009060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5B2BEC-CF82-4C09-9201-E8A94A91E37F}" type="slidenum">
              <a:rPr lang="en-GB" smtClean="0"/>
              <a:t>16</a:t>
            </a:fld>
            <a:endParaRPr lang="en-GB"/>
          </a:p>
        </p:txBody>
      </p:sp>
    </p:spTree>
    <p:extLst>
      <p:ext uri="{BB962C8B-B14F-4D97-AF65-F5344CB8AC3E}">
        <p14:creationId xmlns:p14="http://schemas.microsoft.com/office/powerpoint/2010/main" val="6030813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21363" y="636430"/>
            <a:ext cx="9144000" cy="2387600"/>
          </a:xfrm>
        </p:spPr>
        <p:txBody>
          <a:bodyPr anchor="b"/>
          <a:lstStyle>
            <a:lvl1pPr algn="ctr">
              <a:defRPr sz="6000" b="1">
                <a:solidFill>
                  <a:schemeClr val="tx1"/>
                </a:solidFill>
              </a:defRPr>
            </a:lvl1pPr>
          </a:lstStyle>
          <a:p>
            <a:r>
              <a:rPr lang="en-US"/>
              <a:t>Click to edit Master title style</a:t>
            </a:r>
            <a:endParaRPr lang="en-GB"/>
          </a:p>
        </p:txBody>
      </p:sp>
      <p:sp>
        <p:nvSpPr>
          <p:cNvPr id="3" name="Subtitle 2"/>
          <p:cNvSpPr>
            <a:spLocks noGrp="1"/>
          </p:cNvSpPr>
          <p:nvPr>
            <p:ph type="subTitle" idx="1"/>
          </p:nvPr>
        </p:nvSpPr>
        <p:spPr>
          <a:xfrm>
            <a:off x="1421363" y="3116105"/>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0" name="Oval 9">
            <a:extLst>
              <a:ext uri="{FF2B5EF4-FFF2-40B4-BE49-F238E27FC236}">
                <a16:creationId xmlns:a16="http://schemas.microsoft.com/office/drawing/2014/main" id="{5EF22CF6-B432-4127-8727-92509BF66A0B}"/>
              </a:ext>
            </a:extLst>
          </p:cNvPr>
          <p:cNvSpPr/>
          <p:nvPr userDrawn="1"/>
        </p:nvSpPr>
        <p:spPr>
          <a:xfrm>
            <a:off x="34539" y="5218747"/>
            <a:ext cx="1686758" cy="159893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647435ED-A21A-4866-AA1D-EB145468B534}"/>
              </a:ext>
            </a:extLst>
          </p:cNvPr>
          <p:cNvSpPr/>
          <p:nvPr userDrawn="1"/>
        </p:nvSpPr>
        <p:spPr>
          <a:xfrm>
            <a:off x="34539" y="5590029"/>
            <a:ext cx="1331532" cy="12276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2">
            <a:extLst>
              <a:ext uri="{FF2B5EF4-FFF2-40B4-BE49-F238E27FC236}">
                <a16:creationId xmlns:a16="http://schemas.microsoft.com/office/drawing/2014/main" id="{4D59AAAB-7C6B-4DD6-B5A8-F04557182040}"/>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p:blipFill>
        <p:spPr bwMode="auto">
          <a:xfrm>
            <a:off x="1500819" y="5676630"/>
            <a:ext cx="959534" cy="934587"/>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86A54839-DD7D-4D43-B7B4-5A74388EC6DD}"/>
              </a:ext>
            </a:extLst>
          </p:cNvPr>
          <p:cNvSpPr/>
          <p:nvPr userDrawn="1"/>
        </p:nvSpPr>
        <p:spPr>
          <a:xfrm>
            <a:off x="0" y="5363483"/>
            <a:ext cx="12192000" cy="58277"/>
          </a:xfrm>
          <a:prstGeom prst="rect">
            <a:avLst/>
          </a:prstGeom>
          <a:ln>
            <a:solidFill>
              <a:srgbClr val="6A9CA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11" name="Picture 10" descr="Shape&#10;&#10;Description automatically generated with medium confidence">
            <a:extLst>
              <a:ext uri="{FF2B5EF4-FFF2-40B4-BE49-F238E27FC236}">
                <a16:creationId xmlns:a16="http://schemas.microsoft.com/office/drawing/2014/main" id="{964C9410-0E98-42B6-9A7D-82908C79198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784346" y="5693021"/>
            <a:ext cx="1922636" cy="853395"/>
          </a:xfrm>
          <a:prstGeom prst="rect">
            <a:avLst/>
          </a:prstGeom>
        </p:spPr>
      </p:pic>
      <p:pic>
        <p:nvPicPr>
          <p:cNvPr id="5" name="Picture 4" descr="Graphical user interface&#10;&#10;Description automatically generated with medium confidence">
            <a:extLst>
              <a:ext uri="{FF2B5EF4-FFF2-40B4-BE49-F238E27FC236}">
                <a16:creationId xmlns:a16="http://schemas.microsoft.com/office/drawing/2014/main" id="{106D5327-B98E-4AC8-41A1-F53024B7D5F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946875" y="5621191"/>
            <a:ext cx="1618488" cy="1045464"/>
          </a:xfrm>
          <a:prstGeom prst="rect">
            <a:avLst/>
          </a:prstGeom>
        </p:spPr>
      </p:pic>
    </p:spTree>
    <p:extLst>
      <p:ext uri="{BB962C8B-B14F-4D97-AF65-F5344CB8AC3E}">
        <p14:creationId xmlns:p14="http://schemas.microsoft.com/office/powerpoint/2010/main" val="4045526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56DF6F-4D60-4FD1-8EA1-73321BFA1540}" type="datetimeFigureOut">
              <a:rPr lang="en-GB" smtClean="0"/>
              <a:t>14/11/2024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9348FEC-0018-4823-B398-ED9D6E1B44E2}" type="slidenum">
              <a:rPr lang="en-GB" smtClean="0"/>
              <a:t>‹#›</a:t>
            </a:fld>
            <a:endParaRPr lang="en-GB"/>
          </a:p>
        </p:txBody>
      </p:sp>
      <p:sp>
        <p:nvSpPr>
          <p:cNvPr id="5" name="Rectangle 4"/>
          <p:cNvSpPr/>
          <p:nvPr userDrawn="1"/>
        </p:nvSpPr>
        <p:spPr>
          <a:xfrm>
            <a:off x="0" y="0"/>
            <a:ext cx="12192000" cy="16859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35690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userDrawn="1"/>
        </p:nvSpPr>
        <p:spPr>
          <a:xfrm>
            <a:off x="0" y="0"/>
            <a:ext cx="5183188" cy="20574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56DF6F-4D60-4FD1-8EA1-73321BFA1540}" type="datetimeFigureOut">
              <a:rPr lang="en-GB" smtClean="0"/>
              <a:t>14/11/2024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348FEC-0018-4823-B398-ED9D6E1B44E2}" type="slidenum">
              <a:rPr lang="en-GB" smtClean="0"/>
              <a:t>‹#›</a:t>
            </a:fld>
            <a:endParaRPr lang="en-GB"/>
          </a:p>
        </p:txBody>
      </p:sp>
    </p:spTree>
    <p:extLst>
      <p:ext uri="{BB962C8B-B14F-4D97-AF65-F5344CB8AC3E}">
        <p14:creationId xmlns:p14="http://schemas.microsoft.com/office/powerpoint/2010/main" val="2798107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userDrawn="1"/>
        </p:nvSpPr>
        <p:spPr>
          <a:xfrm>
            <a:off x="0" y="0"/>
            <a:ext cx="5183188" cy="20574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56DF6F-4D60-4FD1-8EA1-73321BFA1540}" type="datetimeFigureOut">
              <a:rPr lang="en-GB" smtClean="0"/>
              <a:t>14/11/2024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348FEC-0018-4823-B398-ED9D6E1B44E2}" type="slidenum">
              <a:rPr lang="en-GB" smtClean="0"/>
              <a:t>‹#›</a:t>
            </a:fld>
            <a:endParaRPr lang="en-GB"/>
          </a:p>
        </p:txBody>
      </p:sp>
    </p:spTree>
    <p:extLst>
      <p:ext uri="{BB962C8B-B14F-4D97-AF65-F5344CB8AC3E}">
        <p14:creationId xmlns:p14="http://schemas.microsoft.com/office/powerpoint/2010/main" val="297668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p:nvPr userDrawn="1"/>
        </p:nvSpPr>
        <p:spPr>
          <a:xfrm>
            <a:off x="0" y="0"/>
            <a:ext cx="12192000" cy="16859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A56DF6F-4D60-4FD1-8EA1-73321BFA1540}" type="datetimeFigureOut">
              <a:rPr lang="en-GB" smtClean="0"/>
              <a:t>14/11/2024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348FEC-0018-4823-B398-ED9D6E1B44E2}" type="slidenum">
              <a:rPr lang="en-GB" smtClean="0"/>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20229571">
            <a:off x="8928246" y="538326"/>
            <a:ext cx="3085311" cy="1542656"/>
          </a:xfrm>
          <a:prstGeom prst="rect">
            <a:avLst/>
          </a:prstGeom>
        </p:spPr>
      </p:pic>
    </p:spTree>
    <p:extLst>
      <p:ext uri="{BB962C8B-B14F-4D97-AF65-F5344CB8AC3E}">
        <p14:creationId xmlns:p14="http://schemas.microsoft.com/office/powerpoint/2010/main" val="17868922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A56DF6F-4D60-4FD1-8EA1-73321BFA1540}" type="datetimeFigureOut">
              <a:rPr lang="en-GB" smtClean="0"/>
              <a:t>14/11/2024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348FEC-0018-4823-B398-ED9D6E1B44E2}" type="slidenum">
              <a:rPr lang="en-GB" smtClean="0"/>
              <a:t>‹#›</a:t>
            </a:fld>
            <a:endParaRPr lang="en-GB"/>
          </a:p>
        </p:txBody>
      </p:sp>
    </p:spTree>
    <p:extLst>
      <p:ext uri="{BB962C8B-B14F-4D97-AF65-F5344CB8AC3E}">
        <p14:creationId xmlns:p14="http://schemas.microsoft.com/office/powerpoint/2010/main" val="165789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a:t>Click to edit Master title style</a:t>
            </a:r>
            <a:endParaRPr lang="en-GB"/>
          </a:p>
        </p:txBody>
      </p:sp>
      <p:sp>
        <p:nvSpPr>
          <p:cNvPr id="4" name="Date Placeholder 3"/>
          <p:cNvSpPr>
            <a:spLocks noGrp="1"/>
          </p:cNvSpPr>
          <p:nvPr>
            <p:ph type="dt" sz="half" idx="10"/>
          </p:nvPr>
        </p:nvSpPr>
        <p:spPr/>
        <p:txBody>
          <a:bodyPr/>
          <a:lstStyle/>
          <a:p>
            <a:fld id="{AA56DF6F-4D60-4FD1-8EA1-73321BFA1540}" type="datetimeFigureOut">
              <a:rPr lang="en-GB" smtClean="0"/>
              <a:t>14/11/2024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348FEC-0018-4823-B398-ED9D6E1B44E2}" type="slidenum">
              <a:rPr lang="en-GB" smtClean="0"/>
              <a:t>‹#›</a:t>
            </a:fld>
            <a:endParaRPr lang="en-GB"/>
          </a:p>
        </p:txBody>
      </p:sp>
      <p:sp>
        <p:nvSpPr>
          <p:cNvPr id="11" name="Title 1">
            <a:extLst>
              <a:ext uri="{FF2B5EF4-FFF2-40B4-BE49-F238E27FC236}">
                <a16:creationId xmlns:a16="http://schemas.microsoft.com/office/drawing/2014/main" id="{5BBD0DA7-BBDB-4BF4-9DD1-BE8DCD03695B}"/>
              </a:ext>
            </a:extLst>
          </p:cNvPr>
          <p:cNvSpPr txBox="1">
            <a:spLocks/>
          </p:cNvSpPr>
          <p:nvPr userDrawn="1"/>
        </p:nvSpPr>
        <p:spPr>
          <a:xfrm>
            <a:off x="142043" y="365124"/>
            <a:ext cx="11913833" cy="1325563"/>
          </a:xfrm>
          <a:prstGeom prst="rect">
            <a:avLst/>
          </a:prstGeom>
          <a:noFill/>
          <a:ln w="38100">
            <a:solidFill>
              <a:srgbClr val="6A9CA1"/>
            </a:solidFill>
            <a:prstDash val="dash"/>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endParaRPr lang="en-GB">
              <a:solidFill>
                <a:schemeClr val="tx1"/>
              </a:solidFill>
            </a:endParaRPr>
          </a:p>
        </p:txBody>
      </p:sp>
    </p:spTree>
    <p:extLst>
      <p:ext uri="{BB962C8B-B14F-4D97-AF65-F5344CB8AC3E}">
        <p14:creationId xmlns:p14="http://schemas.microsoft.com/office/powerpoint/2010/main" val="2573912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FCF9DCF-4425-4748-A316-CF0BFB290CE0}"/>
              </a:ext>
            </a:extLst>
          </p:cNvPr>
          <p:cNvSpPr txBox="1">
            <a:spLocks/>
          </p:cNvSpPr>
          <p:nvPr userDrawn="1"/>
        </p:nvSpPr>
        <p:spPr>
          <a:xfrm>
            <a:off x="139083" y="365125"/>
            <a:ext cx="11913833" cy="1325563"/>
          </a:xfrm>
          <a:prstGeom prst="rect">
            <a:avLst/>
          </a:prstGeom>
          <a:noFill/>
          <a:ln w="38100">
            <a:solidFill>
              <a:srgbClr val="6C587C"/>
            </a:solidFill>
            <a:prstDash val="dash"/>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endParaRPr lang="en-GB">
              <a:solidFill>
                <a:schemeClr val="tx1"/>
              </a:solidFill>
            </a:endParaRPr>
          </a:p>
        </p:txBody>
      </p:sp>
      <p:sp>
        <p:nvSpPr>
          <p:cNvPr id="2" name="Title 1"/>
          <p:cNvSpPr>
            <a:spLocks noGrp="1"/>
          </p:cNvSpPr>
          <p:nvPr>
            <p:ph type="title" hasCustomPrompt="1"/>
          </p:nvPr>
        </p:nvSpPr>
        <p:spPr/>
        <p:txBody>
          <a:bodyPr/>
          <a:lstStyle>
            <a:lvl1pPr>
              <a:defRPr b="1">
                <a:solidFill>
                  <a:schemeClr val="tx1"/>
                </a:solidFill>
              </a:defRPr>
            </a:lvl1pPr>
          </a:lstStyle>
          <a:p>
            <a:r>
              <a:rPr lang="en-US"/>
              <a:t>Definition</a:t>
            </a:r>
            <a:endParaRPr lang="en-GB"/>
          </a:p>
        </p:txBody>
      </p:sp>
      <p:sp>
        <p:nvSpPr>
          <p:cNvPr id="3" name="Date Placeholder 2"/>
          <p:cNvSpPr>
            <a:spLocks noGrp="1"/>
          </p:cNvSpPr>
          <p:nvPr>
            <p:ph type="dt" sz="half" idx="10"/>
          </p:nvPr>
        </p:nvSpPr>
        <p:spPr/>
        <p:txBody>
          <a:bodyPr/>
          <a:lstStyle/>
          <a:p>
            <a:fld id="{AA56DF6F-4D60-4FD1-8EA1-73321BFA1540}" type="datetimeFigureOut">
              <a:rPr lang="en-GB" smtClean="0"/>
              <a:t>14/11/2024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9348FEC-0018-4823-B398-ED9D6E1B44E2}" type="slidenum">
              <a:rPr lang="en-GB" smtClean="0"/>
              <a:t>‹#›</a:t>
            </a:fld>
            <a:endParaRPr lang="en-GB"/>
          </a:p>
        </p:txBody>
      </p:sp>
      <p:sp>
        <p:nvSpPr>
          <p:cNvPr id="9" name="Text Placeholder 8">
            <a:extLst>
              <a:ext uri="{FF2B5EF4-FFF2-40B4-BE49-F238E27FC236}">
                <a16:creationId xmlns:a16="http://schemas.microsoft.com/office/drawing/2014/main" id="{9C91017B-A279-4B83-A84B-B79DBB7D7C80}"/>
              </a:ext>
            </a:extLst>
          </p:cNvPr>
          <p:cNvSpPr>
            <a:spLocks noGrp="1"/>
          </p:cNvSpPr>
          <p:nvPr>
            <p:ph type="body" sz="quarter" idx="13"/>
          </p:nvPr>
        </p:nvSpPr>
        <p:spPr>
          <a:xfrm>
            <a:off x="838200" y="1927225"/>
            <a:ext cx="8686800" cy="41100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1" name="Graphic 10" descr="An open book">
            <a:extLst>
              <a:ext uri="{FF2B5EF4-FFF2-40B4-BE49-F238E27FC236}">
                <a16:creationId xmlns:a16="http://schemas.microsoft.com/office/drawing/2014/main" id="{C1209097-37ED-4D22-A6B8-01560ED3647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18704" y="-19660"/>
            <a:ext cx="2095129" cy="2095129"/>
          </a:xfrm>
          <a:prstGeom prst="flowChartConnector">
            <a:avLst/>
          </a:prstGeom>
        </p:spPr>
      </p:pic>
    </p:spTree>
    <p:extLst>
      <p:ext uri="{BB962C8B-B14F-4D97-AF65-F5344CB8AC3E}">
        <p14:creationId xmlns:p14="http://schemas.microsoft.com/office/powerpoint/2010/main" val="2262167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A56DF6F-4D60-4FD1-8EA1-73321BFA1540}" type="datetimeFigureOut">
              <a:rPr lang="en-GB" smtClean="0"/>
              <a:t>14/11/2024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9348FEC-0018-4823-B398-ED9D6E1B44E2}" type="slidenum">
              <a:rPr lang="en-GB" smtClean="0"/>
              <a:t>‹#›</a:t>
            </a:fld>
            <a:endParaRPr lang="en-GB"/>
          </a:p>
        </p:txBody>
      </p:sp>
      <p:sp>
        <p:nvSpPr>
          <p:cNvPr id="9" name="Title 1">
            <a:extLst>
              <a:ext uri="{FF2B5EF4-FFF2-40B4-BE49-F238E27FC236}">
                <a16:creationId xmlns:a16="http://schemas.microsoft.com/office/drawing/2014/main" id="{F71C459A-0EA2-4F58-B130-CE5FAD9E3065}"/>
              </a:ext>
            </a:extLst>
          </p:cNvPr>
          <p:cNvSpPr txBox="1">
            <a:spLocks/>
          </p:cNvSpPr>
          <p:nvPr userDrawn="1"/>
        </p:nvSpPr>
        <p:spPr>
          <a:xfrm>
            <a:off x="139083" y="365125"/>
            <a:ext cx="11913833" cy="1325563"/>
          </a:xfrm>
          <a:prstGeom prst="rect">
            <a:avLst/>
          </a:prstGeom>
          <a:noFill/>
          <a:ln w="38100">
            <a:solidFill>
              <a:srgbClr val="CE673B"/>
            </a:solidFill>
            <a:prstDash val="dash"/>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endParaRPr lang="en-GB">
              <a:solidFill>
                <a:schemeClr val="tx1"/>
              </a:solidFill>
            </a:endParaRPr>
          </a:p>
        </p:txBody>
      </p:sp>
    </p:spTree>
    <p:extLst>
      <p:ext uri="{BB962C8B-B14F-4D97-AF65-F5344CB8AC3E}">
        <p14:creationId xmlns:p14="http://schemas.microsoft.com/office/powerpoint/2010/main" val="1068754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4_Title Only">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D668AE1-2F2B-4D17-A393-76B469763C0F}"/>
              </a:ext>
            </a:extLst>
          </p:cNvPr>
          <p:cNvSpPr txBox="1">
            <a:spLocks/>
          </p:cNvSpPr>
          <p:nvPr userDrawn="1"/>
        </p:nvSpPr>
        <p:spPr>
          <a:xfrm>
            <a:off x="139083" y="365125"/>
            <a:ext cx="11913833" cy="1325563"/>
          </a:xfrm>
          <a:prstGeom prst="rect">
            <a:avLst/>
          </a:prstGeom>
          <a:noFill/>
          <a:ln w="38100">
            <a:solidFill>
              <a:srgbClr val="EAC036"/>
            </a:solidFill>
            <a:prstDash val="dash"/>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endParaRPr lang="en-GB">
              <a:solidFill>
                <a:schemeClr val="tx1"/>
              </a:solidFill>
            </a:endParaRPr>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a:p>
        </p:txBody>
      </p:sp>
      <p:sp>
        <p:nvSpPr>
          <p:cNvPr id="3" name="Date Placeholder 2"/>
          <p:cNvSpPr>
            <a:spLocks noGrp="1"/>
          </p:cNvSpPr>
          <p:nvPr>
            <p:ph type="dt" sz="half" idx="10"/>
          </p:nvPr>
        </p:nvSpPr>
        <p:spPr/>
        <p:txBody>
          <a:bodyPr/>
          <a:lstStyle/>
          <a:p>
            <a:fld id="{AA56DF6F-4D60-4FD1-8EA1-73321BFA1540}" type="datetimeFigureOut">
              <a:rPr lang="en-GB" smtClean="0"/>
              <a:t>14/11/2024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9348FEC-0018-4823-B398-ED9D6E1B44E2}" type="slidenum">
              <a:rPr lang="en-GB" smtClean="0"/>
              <a:t>‹#›</a:t>
            </a:fld>
            <a:endParaRPr lang="en-GB"/>
          </a:p>
        </p:txBody>
      </p:sp>
      <p:pic>
        <p:nvPicPr>
          <p:cNvPr id="7" name="Graphic 6" descr="Person with idea with solid fill">
            <a:extLst>
              <a:ext uri="{FF2B5EF4-FFF2-40B4-BE49-F238E27FC236}">
                <a16:creationId xmlns:a16="http://schemas.microsoft.com/office/drawing/2014/main" id="{E25AACE2-3951-471B-8CFA-5CCC751F569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743460" y="477175"/>
            <a:ext cx="1067540" cy="1067540"/>
          </a:xfrm>
          <a:prstGeom prst="rect">
            <a:avLst/>
          </a:prstGeom>
        </p:spPr>
      </p:pic>
    </p:spTree>
    <p:extLst>
      <p:ext uri="{BB962C8B-B14F-4D97-AF65-F5344CB8AC3E}">
        <p14:creationId xmlns:p14="http://schemas.microsoft.com/office/powerpoint/2010/main" val="4090690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userDrawn="1"/>
        </p:nvSpPr>
        <p:spPr>
          <a:xfrm>
            <a:off x="0" y="0"/>
            <a:ext cx="12192000" cy="560192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B9348FEC-0018-4823-B398-ED9D6E1B44E2}" type="slidenum">
              <a:rPr lang="en-GB" smtClean="0"/>
              <a:t>‹#›</a:t>
            </a:fld>
            <a:endParaRPr lang="en-GB"/>
          </a:p>
        </p:txBody>
      </p:sp>
      <p:sp>
        <p:nvSpPr>
          <p:cNvPr id="7" name="Oval 6"/>
          <p:cNvSpPr/>
          <p:nvPr userDrawn="1"/>
        </p:nvSpPr>
        <p:spPr>
          <a:xfrm>
            <a:off x="698571" y="1052924"/>
            <a:ext cx="1371600" cy="136207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8" name="Oval 7"/>
          <p:cNvSpPr/>
          <p:nvPr userDrawn="1"/>
        </p:nvSpPr>
        <p:spPr>
          <a:xfrm>
            <a:off x="3629025" y="921544"/>
            <a:ext cx="1371600" cy="136207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20229571">
            <a:off x="9045676" y="1244797"/>
            <a:ext cx="3517557" cy="1758779"/>
          </a:xfrm>
          <a:prstGeom prst="rect">
            <a:avLst/>
          </a:prstGeom>
        </p:spPr>
      </p:pic>
      <p:pic>
        <p:nvPicPr>
          <p:cNvPr id="11" name="Picture 1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964579" y="5631451"/>
            <a:ext cx="2389221" cy="1060496"/>
          </a:xfrm>
          <a:prstGeom prst="rect">
            <a:avLst/>
          </a:prstGeom>
        </p:spPr>
      </p:pic>
      <p:pic>
        <p:nvPicPr>
          <p:cNvPr id="13" name="Picture 2">
            <a:extLst>
              <a:ext uri="{FF2B5EF4-FFF2-40B4-BE49-F238E27FC236}">
                <a16:creationId xmlns:a16="http://schemas.microsoft.com/office/drawing/2014/main" id="{C24BC5B0-ED93-4857-9385-89EF03617430}"/>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641579" y="5680255"/>
            <a:ext cx="1428592" cy="1183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054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userDrawn="1"/>
        </p:nvSpPr>
        <p:spPr>
          <a:xfrm>
            <a:off x="0" y="0"/>
            <a:ext cx="12192000" cy="16859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A56DF6F-4D60-4FD1-8EA1-73321BFA1540}" type="datetimeFigureOut">
              <a:rPr lang="en-GB" smtClean="0"/>
              <a:t>14/11/2024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348FEC-0018-4823-B398-ED9D6E1B44E2}" type="slidenum">
              <a:rPr lang="en-GB" smtClean="0"/>
              <a:t>‹#›</a:t>
            </a:fld>
            <a:endParaRPr lang="en-GB"/>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20229571">
            <a:off x="8928246" y="538326"/>
            <a:ext cx="3085311" cy="1542656"/>
          </a:xfrm>
          <a:prstGeom prst="rect">
            <a:avLst/>
          </a:prstGeom>
        </p:spPr>
      </p:pic>
    </p:spTree>
    <p:extLst>
      <p:ext uri="{BB962C8B-B14F-4D97-AF65-F5344CB8AC3E}">
        <p14:creationId xmlns:p14="http://schemas.microsoft.com/office/powerpoint/2010/main" val="1420206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p:nvPr userDrawn="1"/>
        </p:nvSpPr>
        <p:spPr>
          <a:xfrm>
            <a:off x="0" y="0"/>
            <a:ext cx="12192000" cy="16859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A56DF6F-4D60-4FD1-8EA1-73321BFA1540}" type="datetimeFigureOut">
              <a:rPr lang="en-GB" smtClean="0"/>
              <a:t>14/11/2024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9348FEC-0018-4823-B398-ED9D6E1B44E2}" type="slidenum">
              <a:rPr lang="en-GB" smtClean="0"/>
              <a:t>‹#›</a:t>
            </a:fld>
            <a:endParaRPr lang="en-GB"/>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20229571">
            <a:off x="8928246" y="538326"/>
            <a:ext cx="3085311" cy="1542656"/>
          </a:xfrm>
          <a:prstGeom prst="rect">
            <a:avLst/>
          </a:prstGeom>
        </p:spPr>
      </p:pic>
    </p:spTree>
    <p:extLst>
      <p:ext uri="{BB962C8B-B14F-4D97-AF65-F5344CB8AC3E}">
        <p14:creationId xmlns:p14="http://schemas.microsoft.com/office/powerpoint/2010/main" val="2029305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p:nvPr userDrawn="1"/>
        </p:nvSpPr>
        <p:spPr>
          <a:xfrm>
            <a:off x="0" y="0"/>
            <a:ext cx="12192000" cy="16859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A56DF6F-4D60-4FD1-8EA1-73321BFA1540}" type="datetimeFigureOut">
              <a:rPr lang="en-GB" smtClean="0"/>
              <a:t>14/11/2024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9348FEC-0018-4823-B398-ED9D6E1B44E2}" type="slidenum">
              <a:rPr lang="en-GB" smtClean="0"/>
              <a:t>‹#›</a:t>
            </a:fld>
            <a:endParaRPr lang="en-GB"/>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20229571">
            <a:off x="8928246" y="538326"/>
            <a:ext cx="3085311" cy="1542656"/>
          </a:xfrm>
          <a:prstGeom prst="rect">
            <a:avLst/>
          </a:prstGeom>
        </p:spPr>
      </p:pic>
    </p:spTree>
    <p:extLst>
      <p:ext uri="{BB962C8B-B14F-4D97-AF65-F5344CB8AC3E}">
        <p14:creationId xmlns:p14="http://schemas.microsoft.com/office/powerpoint/2010/main" val="895152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a:noFill/>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56DF6F-4D60-4FD1-8EA1-73321BFA1540}" type="datetimeFigureOut">
              <a:rPr lang="en-GB" smtClean="0"/>
              <a:t>14/11/2024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48FEC-0018-4823-B398-ED9D6E1B44E2}" type="slidenum">
              <a:rPr lang="en-GB" smtClean="0"/>
              <a:t>‹#›</a:t>
            </a:fld>
            <a:endParaRPr lang="en-GB"/>
          </a:p>
        </p:txBody>
      </p:sp>
    </p:spTree>
    <p:extLst>
      <p:ext uri="{BB962C8B-B14F-4D97-AF65-F5344CB8AC3E}">
        <p14:creationId xmlns:p14="http://schemas.microsoft.com/office/powerpoint/2010/main" val="36006160"/>
      </p:ext>
    </p:extLst>
  </p:cSld>
  <p:clrMap bg1="lt1" tx1="dk1" bg2="lt2" tx2="dk2" accent1="accent1" accent2="accent2" accent3="accent3" accent4="accent4" accent5="accent5" accent6="accent6" hlink="hlink" folHlink="folHlink"/>
  <p:sldLayoutIdLst>
    <p:sldLayoutId id="2147483689" r:id="rId1"/>
    <p:sldLayoutId id="2147483662" r:id="rId2"/>
    <p:sldLayoutId id="2147483672" r:id="rId3"/>
    <p:sldLayoutId id="2147483674" r:id="rId4"/>
    <p:sldLayoutId id="2147483675"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Lst>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ethicalos.org/"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Mass_surveillance_in_China"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38.jpeg"/><Relationship Id="rId4" Type="http://schemas.openxmlformats.org/officeDocument/2006/relationships/hyperlink" Target="https://en.wikipedia.org/wiki/Social_Credit_System"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hyperlink" Target="https://www.reuters.com/article/us-amazon-com-jobs-automation-insight-idUSKCN1MK08G"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hyperlink" Target="https://www.gov.uk/government/publications/data-ethics-framework/data-ethics-framework-2020" TargetMode="External"/><Relationship Id="rId5" Type="http://schemas.openxmlformats.org/officeDocument/2006/relationships/hyperlink" Target="http://theodi.org/wp-content/uploads/2021/07/Data-Ethics-Canvas-English-Colour.pdf" TargetMode="External"/><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s://www.gov.uk/government/publications/data-ethics-framework/data-ethics-framework-2020"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rd4c.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1.png"/><Relationship Id="rId7" Type="http://schemas.openxmlformats.org/officeDocument/2006/relationships/hyperlink" Target="https://creativecommons.org/licenses/by-nc-sa/4.0/" TargetMode="External"/><Relationship Id="rId2" Type="http://schemas.openxmlformats.org/officeDocument/2006/relationships/hyperlink" Target="https://creativecommons.org/licenses/by-nc/4.0/legalcode" TargetMode="External"/><Relationship Id="rId1" Type="http://schemas.openxmlformats.org/officeDocument/2006/relationships/slideLayout" Target="../slideLayouts/slideLayout2.xml"/><Relationship Id="rId6" Type="http://schemas.openxmlformats.org/officeDocument/2006/relationships/hyperlink" Target="https://creativecommons.org/licenses/by-nc/4.0/" TargetMode="External"/><Relationship Id="rId5" Type="http://schemas.openxmlformats.org/officeDocument/2006/relationships/image" Target="../media/image50.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5.xml"/><Relationship Id="rId5" Type="http://schemas.openxmlformats.org/officeDocument/2006/relationships/image" Target="../media/image16.sv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ideo" Target="https://www.youtube.com/embed/vfIdNV22LQM?feature=oembed" TargetMode="External"/><Relationship Id="rId4" Type="http://schemas.openxmlformats.org/officeDocument/2006/relationships/hyperlink" Target="https://www.youtube.com/watch?v=vfIdNV22LQ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781916"/>
            <a:ext cx="9144000" cy="1647084"/>
          </a:xfrm>
        </p:spPr>
        <p:txBody>
          <a:bodyPr>
            <a:normAutofit/>
          </a:bodyPr>
          <a:lstStyle/>
          <a:p>
            <a:r>
              <a:rPr lang="en-GB" dirty="0">
                <a:solidFill>
                  <a:schemeClr val="tx1"/>
                </a:solidFill>
              </a:rPr>
              <a:t>Ethical use of data</a:t>
            </a:r>
          </a:p>
        </p:txBody>
      </p:sp>
      <p:sp>
        <p:nvSpPr>
          <p:cNvPr id="3" name="TextBox 2">
            <a:extLst>
              <a:ext uri="{FF2B5EF4-FFF2-40B4-BE49-F238E27FC236}">
                <a16:creationId xmlns:a16="http://schemas.microsoft.com/office/drawing/2014/main" id="{41B4B7AB-0A22-4861-BDA6-284B696F1EFE}"/>
              </a:ext>
            </a:extLst>
          </p:cNvPr>
          <p:cNvSpPr txBox="1"/>
          <p:nvPr/>
        </p:nvSpPr>
        <p:spPr>
          <a:xfrm>
            <a:off x="9523379" y="5076084"/>
            <a:ext cx="2668621" cy="307777"/>
          </a:xfrm>
          <a:prstGeom prst="rect">
            <a:avLst/>
          </a:prstGeom>
          <a:noFill/>
        </p:spPr>
        <p:txBody>
          <a:bodyPr wrap="square" rtlCol="0">
            <a:spAutoFit/>
          </a:bodyPr>
          <a:lstStyle/>
          <a:p>
            <a:pPr algn="r"/>
            <a:r>
              <a:rPr lang="en-GB" sz="1400" b="1" dirty="0"/>
              <a:t>Version: 1.0</a:t>
            </a:r>
          </a:p>
        </p:txBody>
      </p:sp>
    </p:spTree>
    <p:extLst>
      <p:ext uri="{BB962C8B-B14F-4D97-AF65-F5344CB8AC3E}">
        <p14:creationId xmlns:p14="http://schemas.microsoft.com/office/powerpoint/2010/main" val="3333363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US" dirty="0">
                <a:solidFill>
                  <a:schemeClr val="tx1"/>
                </a:solidFill>
              </a:rPr>
              <a:t>Branches of ethics</a:t>
            </a:r>
            <a:endParaRPr lang="en-GB" dirty="0">
              <a:solidFill>
                <a:schemeClr val="tx1"/>
              </a:solidFill>
            </a:endParaRPr>
          </a:p>
        </p:txBody>
      </p:sp>
      <p:sp>
        <p:nvSpPr>
          <p:cNvPr id="6" name="TextBox 5">
            <a:extLst>
              <a:ext uri="{FF2B5EF4-FFF2-40B4-BE49-F238E27FC236}">
                <a16:creationId xmlns:a16="http://schemas.microsoft.com/office/drawing/2014/main" id="{27A7A910-3F27-46CD-BBB5-7A21D8A19A6D}"/>
              </a:ext>
            </a:extLst>
          </p:cNvPr>
          <p:cNvSpPr txBox="1"/>
          <p:nvPr/>
        </p:nvSpPr>
        <p:spPr>
          <a:xfrm>
            <a:off x="343738" y="2504650"/>
            <a:ext cx="4572391" cy="3477875"/>
          </a:xfrm>
          <a:prstGeom prst="rect">
            <a:avLst/>
          </a:prstGeom>
          <a:noFill/>
        </p:spPr>
        <p:txBody>
          <a:bodyPr wrap="square" rtlCol="0">
            <a:spAutoFit/>
          </a:bodyPr>
          <a:lstStyle/>
          <a:p>
            <a:pPr algn="l"/>
            <a:r>
              <a:rPr lang="en-GB" sz="2000" dirty="0"/>
              <a:t>Ethical choices rarely have an absolute right or wrong answer. </a:t>
            </a:r>
          </a:p>
          <a:p>
            <a:pPr algn="l"/>
            <a:endParaRPr lang="en-GB" sz="2000" dirty="0"/>
          </a:p>
          <a:p>
            <a:pPr algn="l"/>
            <a:r>
              <a:rPr lang="en-GB" sz="2000" dirty="0"/>
              <a:t>The results of </a:t>
            </a:r>
            <a:r>
              <a:rPr lang="en-GB" sz="2000" b="1" dirty="0"/>
              <a:t>ethical choices impact every part of our lives</a:t>
            </a:r>
            <a:r>
              <a:rPr lang="en-GB" sz="2000" dirty="0"/>
              <a:t>. Making sure the choices we are making are ethical can be complicated.</a:t>
            </a:r>
          </a:p>
          <a:p>
            <a:pPr algn="l"/>
            <a:endParaRPr lang="en-GB" sz="2000" dirty="0"/>
          </a:p>
          <a:p>
            <a:pPr algn="l"/>
            <a:r>
              <a:rPr lang="en-GB" sz="2000" dirty="0"/>
              <a:t>In this lesson, we are going to look the </a:t>
            </a:r>
            <a:r>
              <a:rPr lang="en-GB" sz="2000" b="1" dirty="0"/>
              <a:t>ethical choices related to the use of data</a:t>
            </a:r>
            <a:r>
              <a:rPr lang="en-GB" sz="2000" dirty="0"/>
              <a:t>. </a:t>
            </a:r>
          </a:p>
          <a:p>
            <a:pPr algn="l"/>
            <a:r>
              <a:rPr lang="en-GB" sz="2000" dirty="0"/>
              <a:t>  </a:t>
            </a:r>
            <a:endParaRPr lang="en-GB" sz="2000" i="0" dirty="0">
              <a:effectLst/>
            </a:endParaRPr>
          </a:p>
        </p:txBody>
      </p:sp>
      <p:graphicFrame>
        <p:nvGraphicFramePr>
          <p:cNvPr id="4" name="Diagram 3" descr="Password.&#10;Enter a code on your phone.&#10;Finger print.&#10;Show your location.&#10;Authenticator apps.">
            <a:extLst>
              <a:ext uri="{FF2B5EF4-FFF2-40B4-BE49-F238E27FC236}">
                <a16:creationId xmlns:a16="http://schemas.microsoft.com/office/drawing/2014/main" id="{45708EDF-C81D-E98C-7D21-B10E5B1BC4C5}"/>
              </a:ext>
            </a:extLst>
          </p:cNvPr>
          <p:cNvGraphicFramePr/>
          <p:nvPr>
            <p:extLst>
              <p:ext uri="{D42A27DB-BD31-4B8C-83A1-F6EECF244321}">
                <p14:modId xmlns:p14="http://schemas.microsoft.com/office/powerpoint/2010/main" val="2652481908"/>
              </p:ext>
            </p:extLst>
          </p:nvPr>
        </p:nvGraphicFramePr>
        <p:xfrm>
          <a:off x="4596385" y="1968890"/>
          <a:ext cx="8112003" cy="42671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Rounded Corners 2">
            <a:extLst>
              <a:ext uri="{FF2B5EF4-FFF2-40B4-BE49-F238E27FC236}">
                <a16:creationId xmlns:a16="http://schemas.microsoft.com/office/drawing/2014/main" id="{83852A72-6F94-DCC0-303F-74C205CEEE67}"/>
              </a:ext>
              <a:ext uri="{C183D7F6-B498-43B3-948B-1728B52AA6E4}">
                <adec:decorative xmlns:adec="http://schemas.microsoft.com/office/drawing/2017/decorative" val="1"/>
              </a:ext>
            </a:extLst>
          </p:cNvPr>
          <p:cNvSpPr/>
          <p:nvPr/>
        </p:nvSpPr>
        <p:spPr>
          <a:xfrm>
            <a:off x="9694606" y="4050887"/>
            <a:ext cx="2153656" cy="2293354"/>
          </a:xfrm>
          <a:prstGeom prst="roundRect">
            <a:avLst/>
          </a:prstGeom>
          <a:noFill/>
          <a:ln w="76200">
            <a:solidFill>
              <a:srgbClr val="CE67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0020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50D69-9991-4E3E-AC86-31AE9ADC803C}"/>
              </a:ext>
            </a:extLst>
          </p:cNvPr>
          <p:cNvSpPr>
            <a:spLocks noGrp="1"/>
          </p:cNvSpPr>
          <p:nvPr>
            <p:ph type="title"/>
          </p:nvPr>
        </p:nvSpPr>
        <p:spPr/>
        <p:txBody>
          <a:bodyPr/>
          <a:lstStyle/>
          <a:p>
            <a:r>
              <a:rPr lang="en-US" b="0"/>
              <a:t>Definition</a:t>
            </a:r>
            <a:endParaRPr lang="en-GB" b="0"/>
          </a:p>
        </p:txBody>
      </p:sp>
      <p:sp>
        <p:nvSpPr>
          <p:cNvPr id="4" name="TextBox 3">
            <a:extLst>
              <a:ext uri="{FF2B5EF4-FFF2-40B4-BE49-F238E27FC236}">
                <a16:creationId xmlns:a16="http://schemas.microsoft.com/office/drawing/2014/main" id="{AE4CF5AA-21F6-4442-B0D7-2E7124F8AFD6}"/>
              </a:ext>
            </a:extLst>
          </p:cNvPr>
          <p:cNvSpPr txBox="1"/>
          <p:nvPr/>
        </p:nvSpPr>
        <p:spPr>
          <a:xfrm>
            <a:off x="2669458" y="2566579"/>
            <a:ext cx="6853083" cy="3183850"/>
          </a:xfrm>
          <a:prstGeom prst="roundRect">
            <a:avLst/>
          </a:prstGeom>
          <a:noFill/>
          <a:ln>
            <a:solidFill>
              <a:srgbClr val="EAC036"/>
            </a:solidFill>
          </a:ln>
        </p:spPr>
        <p:txBody>
          <a:bodyPr wrap="square" rtlCol="0">
            <a:spAutoFit/>
          </a:bodyPr>
          <a:lstStyle/>
          <a:p>
            <a:pPr algn="ctr">
              <a:spcAft>
                <a:spcPts val="600"/>
              </a:spcAft>
            </a:pPr>
            <a:r>
              <a:rPr lang="en-GB" sz="4400" b="1" dirty="0">
                <a:cs typeface="Times New Roman" panose="02020603050405020304" pitchFamily="18" charset="0"/>
              </a:rPr>
              <a:t>Data </a:t>
            </a:r>
            <a:r>
              <a:rPr lang="en-US" sz="4400" b="1" dirty="0">
                <a:cs typeface="Times New Roman" panose="02020603050405020304" pitchFamily="18" charset="0"/>
              </a:rPr>
              <a:t>ethics</a:t>
            </a:r>
            <a:endParaRPr lang="en-US" sz="4400" dirty="0"/>
          </a:p>
          <a:p>
            <a:pPr algn="ctr">
              <a:spcAft>
                <a:spcPts val="600"/>
              </a:spcAft>
            </a:pPr>
            <a:r>
              <a:rPr lang="en-US" sz="4400" dirty="0"/>
              <a:t>Branch of ethics that looks at the moral questions related to data</a:t>
            </a:r>
          </a:p>
        </p:txBody>
      </p:sp>
    </p:spTree>
    <p:extLst>
      <p:ext uri="{BB962C8B-B14F-4D97-AF65-F5344CB8AC3E}">
        <p14:creationId xmlns:p14="http://schemas.microsoft.com/office/powerpoint/2010/main" val="3371087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descr="1. Police could use social media information to predict which people are more likely to commit crimes.&#10;2. Do we need elections, or could we use polling data to elect politicians?&#10;3. Do we need to sit exams or could we use data to predict grades instead?">
            <a:extLst>
              <a:ext uri="{FF2B5EF4-FFF2-40B4-BE49-F238E27FC236}">
                <a16:creationId xmlns:a16="http://schemas.microsoft.com/office/drawing/2014/main" id="{39DF3160-F02B-F0A9-B609-472F6AD4B4E6}"/>
              </a:ext>
            </a:extLst>
          </p:cNvPr>
          <p:cNvGraphicFramePr/>
          <p:nvPr>
            <p:extLst>
              <p:ext uri="{D42A27DB-BD31-4B8C-83A1-F6EECF244321}">
                <p14:modId xmlns:p14="http://schemas.microsoft.com/office/powerpoint/2010/main" val="487750632"/>
              </p:ext>
            </p:extLst>
          </p:nvPr>
        </p:nvGraphicFramePr>
        <p:xfrm>
          <a:off x="468876" y="2605547"/>
          <a:ext cx="11254248" cy="40237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908D36AE-067E-4B29-BE0F-2977EA44B458}"/>
              </a:ext>
            </a:extLst>
          </p:cNvPr>
          <p:cNvSpPr>
            <a:spLocks noGrp="1"/>
          </p:cNvSpPr>
          <p:nvPr>
            <p:ph type="title"/>
          </p:nvPr>
        </p:nvSpPr>
        <p:spPr/>
        <p:txBody>
          <a:bodyPr/>
          <a:lstStyle/>
          <a:p>
            <a:r>
              <a:rPr lang="en-US" b="0"/>
              <a:t>Show me…</a:t>
            </a:r>
            <a:endParaRPr lang="en-GB" b="0"/>
          </a:p>
        </p:txBody>
      </p:sp>
      <p:sp>
        <p:nvSpPr>
          <p:cNvPr id="11" name="TextBox 10">
            <a:extLst>
              <a:ext uri="{FF2B5EF4-FFF2-40B4-BE49-F238E27FC236}">
                <a16:creationId xmlns:a16="http://schemas.microsoft.com/office/drawing/2014/main" id="{939ED9AE-8B83-738A-8675-DB4A0C2D5FFE}"/>
              </a:ext>
            </a:extLst>
          </p:cNvPr>
          <p:cNvSpPr txBox="1"/>
          <p:nvPr/>
        </p:nvSpPr>
        <p:spPr>
          <a:xfrm>
            <a:off x="154243" y="1868124"/>
            <a:ext cx="11025034" cy="461665"/>
          </a:xfrm>
          <a:prstGeom prst="rect">
            <a:avLst/>
          </a:prstGeom>
          <a:noFill/>
        </p:spPr>
        <p:txBody>
          <a:bodyPr wrap="square" rtlCol="0">
            <a:spAutoFit/>
          </a:bodyPr>
          <a:lstStyle/>
          <a:p>
            <a:r>
              <a:rPr lang="en-GB" sz="2400" dirty="0"/>
              <a:t>Here are some examples of ways that data could be used, but are they ethical?</a:t>
            </a:r>
          </a:p>
        </p:txBody>
      </p:sp>
    </p:spTree>
    <p:extLst>
      <p:ext uri="{BB962C8B-B14F-4D97-AF65-F5344CB8AC3E}">
        <p14:creationId xmlns:p14="http://schemas.microsoft.com/office/powerpoint/2010/main" val="1355062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US" dirty="0">
                <a:solidFill>
                  <a:schemeClr val="tx1"/>
                </a:solidFill>
              </a:rPr>
              <a:t>Data ethics risks and problems </a:t>
            </a:r>
            <a:endParaRPr lang="en-GB" dirty="0">
              <a:solidFill>
                <a:schemeClr val="tx1"/>
              </a:solidFill>
            </a:endParaRPr>
          </a:p>
        </p:txBody>
      </p:sp>
      <p:graphicFrame>
        <p:nvGraphicFramePr>
          <p:cNvPr id="8" name="Diagram 7" descr="Data ethic risks,&#10;1. Truth&#10;2. Health&#10;3. Equality&#10;4. Fairness and Bias&#10;5. Human rights&#10;6. Privacy&#10;7. Trust &amp; transparency&#10;8. Criminality">
            <a:extLst>
              <a:ext uri="{FF2B5EF4-FFF2-40B4-BE49-F238E27FC236}">
                <a16:creationId xmlns:a16="http://schemas.microsoft.com/office/drawing/2014/main" id="{A427214F-0678-4921-30C7-3F87BA15E9BB}"/>
              </a:ext>
            </a:extLst>
          </p:cNvPr>
          <p:cNvGraphicFramePr/>
          <p:nvPr>
            <p:extLst>
              <p:ext uri="{D42A27DB-BD31-4B8C-83A1-F6EECF244321}">
                <p14:modId xmlns:p14="http://schemas.microsoft.com/office/powerpoint/2010/main" val="1880198093"/>
              </p:ext>
            </p:extLst>
          </p:nvPr>
        </p:nvGraphicFramePr>
        <p:xfrm>
          <a:off x="5506064" y="1749681"/>
          <a:ext cx="7393858" cy="5058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444BD1F0-8B43-2697-C281-9289A9A9A3BC}"/>
              </a:ext>
            </a:extLst>
          </p:cNvPr>
          <p:cNvSpPr txBox="1"/>
          <p:nvPr/>
        </p:nvSpPr>
        <p:spPr>
          <a:xfrm>
            <a:off x="550606" y="2950005"/>
            <a:ext cx="4955458" cy="2308324"/>
          </a:xfrm>
          <a:prstGeom prst="rect">
            <a:avLst/>
          </a:prstGeom>
          <a:noFill/>
        </p:spPr>
        <p:txBody>
          <a:bodyPr wrap="square" rtlCol="0">
            <a:spAutoFit/>
          </a:bodyPr>
          <a:lstStyle/>
          <a:p>
            <a:r>
              <a:rPr lang="en-GB" sz="2400" dirty="0"/>
              <a:t>The risks and problems relating to data ethics are wide and varied. </a:t>
            </a:r>
          </a:p>
          <a:p>
            <a:endParaRPr lang="en-GB" sz="2400" dirty="0"/>
          </a:p>
          <a:p>
            <a:r>
              <a:rPr lang="en-GB" sz="2400" dirty="0"/>
              <a:t>These risks and problems can be described by 8 areas.</a:t>
            </a:r>
          </a:p>
          <a:p>
            <a:endParaRPr lang="en-GB" sz="2400" dirty="0"/>
          </a:p>
        </p:txBody>
      </p:sp>
      <p:sp>
        <p:nvSpPr>
          <p:cNvPr id="6" name="TextBox 5">
            <a:extLst>
              <a:ext uri="{FF2B5EF4-FFF2-40B4-BE49-F238E27FC236}">
                <a16:creationId xmlns:a16="http://schemas.microsoft.com/office/drawing/2014/main" id="{823AAB09-CB8A-C241-8618-0E1F0334CFFE}"/>
              </a:ext>
            </a:extLst>
          </p:cNvPr>
          <p:cNvSpPr txBox="1"/>
          <p:nvPr/>
        </p:nvSpPr>
        <p:spPr>
          <a:xfrm>
            <a:off x="0" y="6566806"/>
            <a:ext cx="6449960" cy="307777"/>
          </a:xfrm>
          <a:prstGeom prst="rect">
            <a:avLst/>
          </a:prstGeom>
          <a:noFill/>
        </p:spPr>
        <p:txBody>
          <a:bodyPr wrap="square">
            <a:spAutoFit/>
          </a:bodyPr>
          <a:lstStyle/>
          <a:p>
            <a:r>
              <a:rPr lang="en-GB" sz="1400" dirty="0"/>
              <a:t>Source: </a:t>
            </a:r>
            <a:r>
              <a:rPr lang="en-GB" sz="1400" dirty="0" err="1"/>
              <a:t>EthicalOS</a:t>
            </a:r>
            <a:r>
              <a:rPr lang="en-GB" sz="1400" dirty="0"/>
              <a:t> toolkit </a:t>
            </a:r>
            <a:r>
              <a:rPr lang="en-GB" sz="1400" dirty="0">
                <a:hlinkClick r:id="rId8"/>
              </a:rPr>
              <a:t>ethicalos.org</a:t>
            </a:r>
            <a:endParaRPr lang="en-GB" sz="1400" dirty="0"/>
          </a:p>
        </p:txBody>
      </p:sp>
    </p:spTree>
    <p:extLst>
      <p:ext uri="{BB962C8B-B14F-4D97-AF65-F5344CB8AC3E}">
        <p14:creationId xmlns:p14="http://schemas.microsoft.com/office/powerpoint/2010/main" val="3744118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dirty="0">
                <a:solidFill>
                  <a:schemeClr val="tx1"/>
                </a:solidFill>
              </a:rPr>
              <a:t>Data ethic risks and problems</a:t>
            </a:r>
          </a:p>
        </p:txBody>
      </p:sp>
      <p:graphicFrame>
        <p:nvGraphicFramePr>
          <p:cNvPr id="6" name="Diagram 5">
            <a:extLst>
              <a:ext uri="{FF2B5EF4-FFF2-40B4-BE49-F238E27FC236}">
                <a16:creationId xmlns:a16="http://schemas.microsoft.com/office/drawing/2014/main" id="{2D8E69CD-1745-4CB4-57AC-0F7EE5C3F65C}"/>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626826255"/>
              </p:ext>
            </p:extLst>
          </p:nvPr>
        </p:nvGraphicFramePr>
        <p:xfrm>
          <a:off x="524797" y="1858297"/>
          <a:ext cx="11254248"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80755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dirty="0">
                <a:solidFill>
                  <a:schemeClr val="tx1"/>
                </a:solidFill>
              </a:rPr>
              <a:t>Data ethic risks and problems</a:t>
            </a:r>
          </a:p>
        </p:txBody>
      </p:sp>
      <p:graphicFrame>
        <p:nvGraphicFramePr>
          <p:cNvPr id="6" name="Diagram 5">
            <a:extLst>
              <a:ext uri="{FF2B5EF4-FFF2-40B4-BE49-F238E27FC236}">
                <a16:creationId xmlns:a16="http://schemas.microsoft.com/office/drawing/2014/main" id="{2D8E69CD-1745-4CB4-57AC-0F7EE5C3F65C}"/>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1175742440"/>
              </p:ext>
            </p:extLst>
          </p:nvPr>
        </p:nvGraphicFramePr>
        <p:xfrm>
          <a:off x="524797" y="1858297"/>
          <a:ext cx="11254248"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84919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D36AE-067E-4B29-BE0F-2977EA44B458}"/>
              </a:ext>
            </a:extLst>
          </p:cNvPr>
          <p:cNvSpPr>
            <a:spLocks noGrp="1"/>
          </p:cNvSpPr>
          <p:nvPr>
            <p:ph type="title"/>
          </p:nvPr>
        </p:nvSpPr>
        <p:spPr/>
        <p:txBody>
          <a:bodyPr/>
          <a:lstStyle/>
          <a:p>
            <a:r>
              <a:rPr lang="en-US" b="0"/>
              <a:t>Show me…</a:t>
            </a:r>
            <a:endParaRPr lang="en-GB" b="0"/>
          </a:p>
        </p:txBody>
      </p:sp>
      <p:sp>
        <p:nvSpPr>
          <p:cNvPr id="3" name="TextBox 2">
            <a:extLst>
              <a:ext uri="{FF2B5EF4-FFF2-40B4-BE49-F238E27FC236}">
                <a16:creationId xmlns:a16="http://schemas.microsoft.com/office/drawing/2014/main" id="{BD39B5A9-AB53-9B04-63CC-88C6FFCFD3AC}"/>
              </a:ext>
            </a:extLst>
          </p:cNvPr>
          <p:cNvSpPr txBox="1"/>
          <p:nvPr/>
        </p:nvSpPr>
        <p:spPr>
          <a:xfrm>
            <a:off x="196647" y="2002746"/>
            <a:ext cx="6096000" cy="4401205"/>
          </a:xfrm>
          <a:prstGeom prst="rect">
            <a:avLst/>
          </a:prstGeom>
          <a:noFill/>
        </p:spPr>
        <p:txBody>
          <a:bodyPr wrap="square" rtlCol="0">
            <a:spAutoFit/>
          </a:bodyPr>
          <a:lstStyle/>
          <a:p>
            <a:r>
              <a:rPr lang="en-GB" sz="2000" dirty="0"/>
              <a:t>In China they use </a:t>
            </a:r>
            <a:r>
              <a:rPr lang="en-GB" sz="2000" b="1" dirty="0"/>
              <a:t>The Social Credit System</a:t>
            </a:r>
            <a:r>
              <a:rPr lang="en-GB" sz="2000" dirty="0"/>
              <a:t>. This brings together financial and social assessments of businesses, government institutions and individuals. </a:t>
            </a:r>
          </a:p>
          <a:p>
            <a:endParaRPr lang="en-GB" sz="2000" dirty="0"/>
          </a:p>
          <a:p>
            <a:r>
              <a:rPr lang="en-GB" sz="2000" dirty="0"/>
              <a:t>The aim of the system was to </a:t>
            </a:r>
            <a:r>
              <a:rPr lang="en-GB" sz="2000" b="1" dirty="0"/>
              <a:t>build trust </a:t>
            </a:r>
            <a:r>
              <a:rPr lang="en-GB" sz="2000" dirty="0"/>
              <a:t>and regulate areas such as food safety and financial fraud. It also helps regulate social behaviour (e.g. paying bills on time) and </a:t>
            </a:r>
            <a:r>
              <a:rPr lang="en-GB" sz="2000" b="1" dirty="0"/>
              <a:t>promotes traditional moral values.  </a:t>
            </a:r>
          </a:p>
          <a:p>
            <a:endParaRPr lang="en-GB" sz="2000" b="1" dirty="0"/>
          </a:p>
          <a:p>
            <a:r>
              <a:rPr lang="en-GB" sz="2000" dirty="0"/>
              <a:t>However, it adds in information from the </a:t>
            </a:r>
            <a:r>
              <a:rPr lang="en-GB" sz="2000" dirty="0">
                <a:hlinkClick r:id="rId3"/>
              </a:rPr>
              <a:t>SkyNet</a:t>
            </a:r>
            <a:r>
              <a:rPr lang="en-GB" sz="2000" dirty="0"/>
              <a:t> system which is a </a:t>
            </a:r>
            <a:r>
              <a:rPr lang="en-GB" sz="2000" b="1" dirty="0"/>
              <a:t>network of c.200 million CCTV cameras </a:t>
            </a:r>
            <a:r>
              <a:rPr lang="en-GB" sz="2000" dirty="0"/>
              <a:t>which uses facial recognition to track everything individuals are doing. Anything that is seen as suspicious (e.g. leaving the house by the back door) is highlighted in the system.</a:t>
            </a:r>
          </a:p>
        </p:txBody>
      </p:sp>
      <p:sp>
        <p:nvSpPr>
          <p:cNvPr id="5" name="TextBox 4">
            <a:extLst>
              <a:ext uri="{FF2B5EF4-FFF2-40B4-BE49-F238E27FC236}">
                <a16:creationId xmlns:a16="http://schemas.microsoft.com/office/drawing/2014/main" id="{C41C14A5-071D-C999-8481-C2F88067F1DA}"/>
              </a:ext>
            </a:extLst>
          </p:cNvPr>
          <p:cNvSpPr txBox="1"/>
          <p:nvPr/>
        </p:nvSpPr>
        <p:spPr>
          <a:xfrm>
            <a:off x="0" y="6550223"/>
            <a:ext cx="6096000" cy="307777"/>
          </a:xfrm>
          <a:prstGeom prst="rect">
            <a:avLst/>
          </a:prstGeom>
          <a:noFill/>
        </p:spPr>
        <p:txBody>
          <a:bodyPr wrap="square">
            <a:spAutoFit/>
          </a:bodyPr>
          <a:lstStyle/>
          <a:p>
            <a:r>
              <a:rPr lang="en-GB" sz="1400" dirty="0">
                <a:hlinkClick r:id="rId4"/>
              </a:rPr>
              <a:t>https://en.wikipedia.org/wiki/Social_Credit_System</a:t>
            </a:r>
            <a:r>
              <a:rPr lang="en-GB" sz="1400" dirty="0"/>
              <a:t> </a:t>
            </a:r>
          </a:p>
        </p:txBody>
      </p:sp>
      <p:pic>
        <p:nvPicPr>
          <p:cNvPr id="8" name="Picture 7" descr="Great Wall of China">
            <a:extLst>
              <a:ext uri="{FF2B5EF4-FFF2-40B4-BE49-F238E27FC236}">
                <a16:creationId xmlns:a16="http://schemas.microsoft.com/office/drawing/2014/main" id="{3E75E3D9-EBF8-C8E3-E9AD-F16ACAB0569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77546" y="2529720"/>
            <a:ext cx="4719485" cy="3576866"/>
          </a:xfrm>
          <a:prstGeom prst="roundRect">
            <a:avLst/>
          </a:prstGeom>
        </p:spPr>
      </p:pic>
    </p:spTree>
    <p:extLst>
      <p:ext uri="{BB962C8B-B14F-4D97-AF65-F5344CB8AC3E}">
        <p14:creationId xmlns:p14="http://schemas.microsoft.com/office/powerpoint/2010/main" val="3391357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D6C8-86C0-4EF1-8236-5D61543C1FB6}"/>
              </a:ext>
            </a:extLst>
          </p:cNvPr>
          <p:cNvSpPr>
            <a:spLocks noGrp="1"/>
          </p:cNvSpPr>
          <p:nvPr>
            <p:ph type="title"/>
          </p:nvPr>
        </p:nvSpPr>
        <p:spPr/>
        <p:txBody>
          <a:bodyPr/>
          <a:lstStyle/>
          <a:p>
            <a:r>
              <a:rPr lang="en-US"/>
              <a:t>Your turn…</a:t>
            </a:r>
            <a:endParaRPr lang="en-GB"/>
          </a:p>
        </p:txBody>
      </p:sp>
      <p:sp>
        <p:nvSpPr>
          <p:cNvPr id="3" name="TextBox 2">
            <a:extLst>
              <a:ext uri="{FF2B5EF4-FFF2-40B4-BE49-F238E27FC236}">
                <a16:creationId xmlns:a16="http://schemas.microsoft.com/office/drawing/2014/main" id="{76BC42DC-03F4-4D27-B223-3146C92584EA}"/>
              </a:ext>
            </a:extLst>
          </p:cNvPr>
          <p:cNvSpPr txBox="1"/>
          <p:nvPr/>
        </p:nvSpPr>
        <p:spPr>
          <a:xfrm>
            <a:off x="317125" y="1964353"/>
            <a:ext cx="6486797" cy="4893647"/>
          </a:xfrm>
          <a:prstGeom prst="rect">
            <a:avLst/>
          </a:prstGeom>
          <a:noFill/>
        </p:spPr>
        <p:txBody>
          <a:bodyPr wrap="square" rtlCol="0">
            <a:spAutoFit/>
          </a:bodyPr>
          <a:lstStyle/>
          <a:p>
            <a:r>
              <a:rPr lang="en-GB" sz="2400" dirty="0"/>
              <a:t>Which of the </a:t>
            </a:r>
            <a:r>
              <a:rPr lang="en-GB" sz="2400" b="1" dirty="0"/>
              <a:t>data ethical risks/problems </a:t>
            </a:r>
            <a:r>
              <a:rPr lang="en-GB" sz="2400" dirty="0"/>
              <a:t>below could arise when thinking about the </a:t>
            </a:r>
            <a:r>
              <a:rPr lang="en-GB" sz="2400" b="1" dirty="0"/>
              <a:t>mass surveillance in China</a:t>
            </a:r>
            <a:r>
              <a:rPr lang="en-GB" sz="2400" dirty="0"/>
              <a:t>? </a:t>
            </a:r>
          </a:p>
          <a:p>
            <a:endParaRPr lang="en-GB" sz="2400" dirty="0"/>
          </a:p>
          <a:p>
            <a:pPr marL="457200" indent="-457200">
              <a:buFont typeface="Arial" panose="020B0604020202020204" pitchFamily="34" charset="0"/>
              <a:buChar char="•"/>
            </a:pPr>
            <a:r>
              <a:rPr lang="en-GB" sz="2400" dirty="0"/>
              <a:t>Truth</a:t>
            </a:r>
          </a:p>
          <a:p>
            <a:pPr marL="457200" indent="-457200">
              <a:buFont typeface="Arial" panose="020B0604020202020204" pitchFamily="34" charset="0"/>
              <a:buChar char="•"/>
            </a:pPr>
            <a:r>
              <a:rPr lang="en-GB" sz="2400" dirty="0"/>
              <a:t>Health</a:t>
            </a:r>
          </a:p>
          <a:p>
            <a:pPr marL="457200" indent="-457200">
              <a:buFont typeface="Arial" panose="020B0604020202020204" pitchFamily="34" charset="0"/>
              <a:buChar char="•"/>
            </a:pPr>
            <a:r>
              <a:rPr lang="en-GB" sz="2400" dirty="0"/>
              <a:t>Equality</a:t>
            </a:r>
          </a:p>
          <a:p>
            <a:pPr marL="457200" indent="-457200">
              <a:buFont typeface="Arial" panose="020B0604020202020204" pitchFamily="34" charset="0"/>
              <a:buChar char="•"/>
            </a:pPr>
            <a:r>
              <a:rPr lang="en-GB" sz="2400" dirty="0"/>
              <a:t>Fairness and Bias</a:t>
            </a:r>
          </a:p>
          <a:p>
            <a:pPr marL="457200" indent="-457200">
              <a:buFont typeface="Arial" panose="020B0604020202020204" pitchFamily="34" charset="0"/>
              <a:buChar char="•"/>
            </a:pPr>
            <a:r>
              <a:rPr lang="en-GB" sz="2400" dirty="0"/>
              <a:t>Human Rights</a:t>
            </a:r>
          </a:p>
          <a:p>
            <a:pPr marL="457200" indent="-457200">
              <a:buFont typeface="Arial" panose="020B0604020202020204" pitchFamily="34" charset="0"/>
              <a:buChar char="•"/>
            </a:pPr>
            <a:r>
              <a:rPr lang="en-GB" sz="2400" dirty="0"/>
              <a:t>Privacy</a:t>
            </a:r>
          </a:p>
          <a:p>
            <a:pPr marL="457200" indent="-457200">
              <a:buFont typeface="Arial" panose="020B0604020202020204" pitchFamily="34" charset="0"/>
              <a:buChar char="•"/>
            </a:pPr>
            <a:r>
              <a:rPr lang="en-GB" sz="2400" dirty="0"/>
              <a:t>Trust and Transparency</a:t>
            </a:r>
          </a:p>
          <a:p>
            <a:pPr marL="457200" indent="-457200">
              <a:buFont typeface="Arial" panose="020B0604020202020204" pitchFamily="34" charset="0"/>
              <a:buChar char="•"/>
            </a:pPr>
            <a:r>
              <a:rPr lang="en-GB" sz="2400" dirty="0"/>
              <a:t>Criminality</a:t>
            </a:r>
          </a:p>
          <a:p>
            <a:pPr marL="342900" indent="-342900">
              <a:buFont typeface="Arial" panose="020B0604020202020204" pitchFamily="34" charset="0"/>
              <a:buChar char="•"/>
            </a:pPr>
            <a:endParaRPr lang="en-GB" sz="2400" dirty="0"/>
          </a:p>
        </p:txBody>
      </p:sp>
      <p:pic>
        <p:nvPicPr>
          <p:cNvPr id="10" name="Picture 9" descr="CCTV camera">
            <a:extLst>
              <a:ext uri="{FF2B5EF4-FFF2-40B4-BE49-F238E27FC236}">
                <a16:creationId xmlns:a16="http://schemas.microsoft.com/office/drawing/2014/main" id="{8F5EE63E-A94E-B717-5B92-4C3DE6A0FB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362353" y="2218184"/>
            <a:ext cx="4357700" cy="3996813"/>
          </a:xfrm>
          <a:prstGeom prst="roundRect">
            <a:avLst/>
          </a:prstGeom>
        </p:spPr>
      </p:pic>
    </p:spTree>
    <p:extLst>
      <p:ext uri="{BB962C8B-B14F-4D97-AF65-F5344CB8AC3E}">
        <p14:creationId xmlns:p14="http://schemas.microsoft.com/office/powerpoint/2010/main" val="35686635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D6C8-86C0-4EF1-8236-5D61543C1FB6}"/>
              </a:ext>
            </a:extLst>
          </p:cNvPr>
          <p:cNvSpPr>
            <a:spLocks noGrp="1"/>
          </p:cNvSpPr>
          <p:nvPr>
            <p:ph type="title"/>
          </p:nvPr>
        </p:nvSpPr>
        <p:spPr/>
        <p:txBody>
          <a:bodyPr/>
          <a:lstStyle/>
          <a:p>
            <a:r>
              <a:rPr lang="en-US"/>
              <a:t>Your turn…</a:t>
            </a:r>
            <a:endParaRPr lang="en-GB"/>
          </a:p>
        </p:txBody>
      </p:sp>
      <p:sp>
        <p:nvSpPr>
          <p:cNvPr id="3" name="TextBox 2">
            <a:extLst>
              <a:ext uri="{FF2B5EF4-FFF2-40B4-BE49-F238E27FC236}">
                <a16:creationId xmlns:a16="http://schemas.microsoft.com/office/drawing/2014/main" id="{76BC42DC-03F4-4D27-B223-3146C92584EA}"/>
              </a:ext>
            </a:extLst>
          </p:cNvPr>
          <p:cNvSpPr txBox="1"/>
          <p:nvPr/>
        </p:nvSpPr>
        <p:spPr>
          <a:xfrm>
            <a:off x="317124" y="1964353"/>
            <a:ext cx="11520199" cy="4524315"/>
          </a:xfrm>
          <a:prstGeom prst="rect">
            <a:avLst/>
          </a:prstGeom>
          <a:noFill/>
        </p:spPr>
        <p:txBody>
          <a:bodyPr wrap="square" rtlCol="0">
            <a:spAutoFit/>
          </a:bodyPr>
          <a:lstStyle/>
          <a:p>
            <a:r>
              <a:rPr lang="en-GB" sz="2400" dirty="0"/>
              <a:t>Which of the data ethical risks/problems below could arise when thinking about the mass surveillance in China? </a:t>
            </a:r>
          </a:p>
          <a:p>
            <a:endParaRPr lang="en-GB" sz="2400" dirty="0"/>
          </a:p>
          <a:p>
            <a:pPr marL="457200" indent="-457200">
              <a:buFont typeface="Arial" panose="020B0604020202020204" pitchFamily="34" charset="0"/>
              <a:buChar char="•"/>
            </a:pPr>
            <a:r>
              <a:rPr lang="en-GB" sz="2400" b="1" dirty="0"/>
              <a:t>Truth</a:t>
            </a:r>
            <a:r>
              <a:rPr lang="en-GB" sz="2400" dirty="0"/>
              <a:t> – the technology could be used to undermine truth or spread propaganda</a:t>
            </a:r>
          </a:p>
          <a:p>
            <a:pPr marL="457200" indent="-457200">
              <a:buFont typeface="Arial" panose="020B0604020202020204" pitchFamily="34" charset="0"/>
              <a:buChar char="•"/>
            </a:pPr>
            <a:r>
              <a:rPr lang="en-GB" sz="2400" dirty="0">
                <a:solidFill>
                  <a:schemeClr val="bg1">
                    <a:lumMod val="75000"/>
                  </a:schemeClr>
                </a:solidFill>
              </a:rPr>
              <a:t>Health</a:t>
            </a:r>
          </a:p>
          <a:p>
            <a:pPr marL="457200" indent="-457200">
              <a:buFont typeface="Arial" panose="020B0604020202020204" pitchFamily="34" charset="0"/>
              <a:buChar char="•"/>
            </a:pPr>
            <a:r>
              <a:rPr lang="en-GB" sz="2400" b="1" dirty="0"/>
              <a:t>Equality</a:t>
            </a:r>
            <a:r>
              <a:rPr lang="en-GB" sz="2400" dirty="0"/>
              <a:t> – the technology could amplify existing economic inequalities </a:t>
            </a:r>
          </a:p>
          <a:p>
            <a:pPr marL="457200" indent="-457200">
              <a:buFont typeface="Arial" panose="020B0604020202020204" pitchFamily="34" charset="0"/>
              <a:buChar char="•"/>
            </a:pPr>
            <a:r>
              <a:rPr lang="en-GB" sz="2400" b="1" dirty="0"/>
              <a:t>Fairness and Bias </a:t>
            </a:r>
            <a:r>
              <a:rPr lang="en-GB" sz="2400" dirty="0"/>
              <a:t>– could amplify and reinforce existing bias</a:t>
            </a:r>
          </a:p>
          <a:p>
            <a:pPr marL="457200" indent="-457200">
              <a:buFont typeface="Arial" panose="020B0604020202020204" pitchFamily="34" charset="0"/>
              <a:buChar char="•"/>
            </a:pPr>
            <a:r>
              <a:rPr lang="en-GB" sz="2400" b="1" dirty="0"/>
              <a:t>Human Rights </a:t>
            </a:r>
            <a:r>
              <a:rPr lang="en-GB" sz="2400" dirty="0"/>
              <a:t>– could infringe the human rights of citizens</a:t>
            </a:r>
          </a:p>
          <a:p>
            <a:pPr marL="457200" indent="-457200">
              <a:buFont typeface="Arial" panose="020B0604020202020204" pitchFamily="34" charset="0"/>
              <a:buChar char="•"/>
            </a:pPr>
            <a:r>
              <a:rPr lang="en-GB" sz="2400" b="1" dirty="0"/>
              <a:t>Privacy</a:t>
            </a:r>
            <a:r>
              <a:rPr lang="en-GB" sz="2400" dirty="0"/>
              <a:t> – the personal data could be shared without the individual’s control</a:t>
            </a:r>
          </a:p>
          <a:p>
            <a:pPr marL="457200" indent="-457200">
              <a:buFont typeface="Arial" panose="020B0604020202020204" pitchFamily="34" charset="0"/>
              <a:buChar char="•"/>
            </a:pPr>
            <a:r>
              <a:rPr lang="en-GB" sz="2400" b="1" dirty="0"/>
              <a:t>Trust and Transparency </a:t>
            </a:r>
            <a:r>
              <a:rPr lang="en-GB" sz="2400" dirty="0"/>
              <a:t>– the user may not be fully aware of how there is being used</a:t>
            </a:r>
          </a:p>
          <a:p>
            <a:pPr marL="457200" indent="-457200">
              <a:buFont typeface="Arial" panose="020B0604020202020204" pitchFamily="34" charset="0"/>
              <a:buChar char="•"/>
            </a:pPr>
            <a:r>
              <a:rPr lang="en-GB" sz="2400" dirty="0">
                <a:solidFill>
                  <a:schemeClr val="bg1">
                    <a:lumMod val="75000"/>
                  </a:schemeClr>
                </a:solidFill>
              </a:rPr>
              <a:t>Criminality</a:t>
            </a:r>
          </a:p>
          <a:p>
            <a:pPr marL="342900" indent="-342900">
              <a:buFont typeface="Arial" panose="020B0604020202020204" pitchFamily="34" charset="0"/>
              <a:buChar char="•"/>
            </a:pPr>
            <a:endParaRPr lang="en-GB" sz="2400" dirty="0"/>
          </a:p>
        </p:txBody>
      </p:sp>
    </p:spTree>
    <p:extLst>
      <p:ext uri="{BB962C8B-B14F-4D97-AF65-F5344CB8AC3E}">
        <p14:creationId xmlns:p14="http://schemas.microsoft.com/office/powerpoint/2010/main" val="3783753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D36AE-067E-4B29-BE0F-2977EA44B458}"/>
              </a:ext>
            </a:extLst>
          </p:cNvPr>
          <p:cNvSpPr>
            <a:spLocks noGrp="1"/>
          </p:cNvSpPr>
          <p:nvPr>
            <p:ph type="title"/>
          </p:nvPr>
        </p:nvSpPr>
        <p:spPr/>
        <p:txBody>
          <a:bodyPr/>
          <a:lstStyle/>
          <a:p>
            <a:r>
              <a:rPr lang="en-US" b="0"/>
              <a:t>Show me…</a:t>
            </a:r>
            <a:endParaRPr lang="en-GB" b="0"/>
          </a:p>
        </p:txBody>
      </p:sp>
      <p:sp>
        <p:nvSpPr>
          <p:cNvPr id="3" name="TextBox 2">
            <a:extLst>
              <a:ext uri="{FF2B5EF4-FFF2-40B4-BE49-F238E27FC236}">
                <a16:creationId xmlns:a16="http://schemas.microsoft.com/office/drawing/2014/main" id="{BD39B5A9-AB53-9B04-63CC-88C6FFCFD3AC}"/>
              </a:ext>
            </a:extLst>
          </p:cNvPr>
          <p:cNvSpPr txBox="1"/>
          <p:nvPr/>
        </p:nvSpPr>
        <p:spPr>
          <a:xfrm>
            <a:off x="221495" y="2005781"/>
            <a:ext cx="6138665" cy="4401205"/>
          </a:xfrm>
          <a:prstGeom prst="rect">
            <a:avLst/>
          </a:prstGeom>
          <a:noFill/>
        </p:spPr>
        <p:txBody>
          <a:bodyPr wrap="square" rtlCol="0">
            <a:spAutoFit/>
          </a:bodyPr>
          <a:lstStyle/>
          <a:p>
            <a:r>
              <a:rPr lang="en-GB" sz="2000" dirty="0"/>
              <a:t>In 2018, Amazon had been developing a tool that could </a:t>
            </a:r>
            <a:r>
              <a:rPr lang="en-GB" sz="2000" b="1" dirty="0"/>
              <a:t>review CVs submitted </a:t>
            </a:r>
            <a:r>
              <a:rPr lang="en-GB" sz="2000" dirty="0"/>
              <a:t>for jobs and then </a:t>
            </a:r>
            <a:r>
              <a:rPr lang="en-GB" sz="2000" b="1" dirty="0"/>
              <a:t>decide who they should hire. </a:t>
            </a:r>
          </a:p>
          <a:p>
            <a:endParaRPr lang="en-GB" sz="2000" dirty="0"/>
          </a:p>
          <a:p>
            <a:r>
              <a:rPr lang="en-GB" sz="2000" dirty="0"/>
              <a:t>The tool used applications submitted over a 10-year period, most of the applications were from men. </a:t>
            </a:r>
          </a:p>
          <a:p>
            <a:endParaRPr lang="en-GB" sz="2000" dirty="0"/>
          </a:p>
          <a:p>
            <a:r>
              <a:rPr lang="en-GB" sz="2000" dirty="0"/>
              <a:t>As the tool was built on a dataset dominated by male applicants, the </a:t>
            </a:r>
            <a:r>
              <a:rPr lang="en-GB" sz="2000" b="1" dirty="0"/>
              <a:t>system taught itself that male candidates were preferable</a:t>
            </a:r>
            <a:r>
              <a:rPr lang="en-GB" sz="2000" dirty="0"/>
              <a:t>. It penalised CVs that included the word “women” as in “women’s football team captain”.</a:t>
            </a:r>
          </a:p>
          <a:p>
            <a:endParaRPr lang="en-GB" sz="2000" dirty="0"/>
          </a:p>
          <a:p>
            <a:r>
              <a:rPr lang="en-GB" sz="2000" dirty="0"/>
              <a:t>Amazon stopped the project and said it “was never used by Amazon’s recruiters to evaluate candidates”. </a:t>
            </a:r>
          </a:p>
        </p:txBody>
      </p:sp>
      <p:sp>
        <p:nvSpPr>
          <p:cNvPr id="5" name="TextBox 4">
            <a:extLst>
              <a:ext uri="{FF2B5EF4-FFF2-40B4-BE49-F238E27FC236}">
                <a16:creationId xmlns:a16="http://schemas.microsoft.com/office/drawing/2014/main" id="{AFDEC219-21F3-D900-5DB2-EF27A0469F50}"/>
              </a:ext>
            </a:extLst>
          </p:cNvPr>
          <p:cNvSpPr txBox="1"/>
          <p:nvPr/>
        </p:nvSpPr>
        <p:spPr>
          <a:xfrm>
            <a:off x="10160" y="6581001"/>
            <a:ext cx="9662160" cy="276999"/>
          </a:xfrm>
          <a:prstGeom prst="rect">
            <a:avLst/>
          </a:prstGeom>
          <a:noFill/>
        </p:spPr>
        <p:txBody>
          <a:bodyPr wrap="square">
            <a:spAutoFit/>
          </a:bodyPr>
          <a:lstStyle/>
          <a:p>
            <a:r>
              <a:rPr lang="en-GB" sz="1200" dirty="0">
                <a:hlinkClick r:id="rId3"/>
              </a:rPr>
              <a:t>https://www.reuters.com/article/us-amazon-com-jobs-automation-insight</a:t>
            </a:r>
            <a:r>
              <a:rPr lang="en-GB" sz="1200" dirty="0"/>
              <a:t> </a:t>
            </a:r>
          </a:p>
        </p:txBody>
      </p:sp>
      <p:pic>
        <p:nvPicPr>
          <p:cNvPr id="7" name="Picture 6" descr="Different sizes of cardboard boxes at production">
            <a:extLst>
              <a:ext uri="{FF2B5EF4-FFF2-40B4-BE49-F238E27FC236}">
                <a16:creationId xmlns:a16="http://schemas.microsoft.com/office/drawing/2014/main" id="{93BE91A0-7B53-450E-3D94-FA43009D030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6080" y="2421344"/>
            <a:ext cx="5143500" cy="3429000"/>
          </a:xfrm>
          <a:prstGeom prst="roundRect">
            <a:avLst/>
          </a:prstGeom>
        </p:spPr>
      </p:pic>
    </p:spTree>
    <p:extLst>
      <p:ext uri="{BB962C8B-B14F-4D97-AF65-F5344CB8AC3E}">
        <p14:creationId xmlns:p14="http://schemas.microsoft.com/office/powerpoint/2010/main" val="3975352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4C500-9482-4AC0-A364-6C6C3AF4C9A4}"/>
              </a:ext>
            </a:extLst>
          </p:cNvPr>
          <p:cNvSpPr>
            <a:spLocks noGrp="1"/>
          </p:cNvSpPr>
          <p:nvPr>
            <p:ph type="title"/>
          </p:nvPr>
        </p:nvSpPr>
        <p:spPr/>
        <p:txBody>
          <a:bodyPr/>
          <a:lstStyle/>
          <a:p>
            <a:r>
              <a:rPr lang="en-US" dirty="0">
                <a:solidFill>
                  <a:schemeClr val="tx1"/>
                </a:solidFill>
              </a:rPr>
              <a:t>Learning intentions</a:t>
            </a:r>
            <a:endParaRPr lang="en-GB" dirty="0">
              <a:solidFill>
                <a:schemeClr val="tx1"/>
              </a:solidFill>
            </a:endParaRPr>
          </a:p>
        </p:txBody>
      </p:sp>
      <p:graphicFrame>
        <p:nvGraphicFramePr>
          <p:cNvPr id="4" name="Table 3">
            <a:extLst>
              <a:ext uri="{FF2B5EF4-FFF2-40B4-BE49-F238E27FC236}">
                <a16:creationId xmlns:a16="http://schemas.microsoft.com/office/drawing/2014/main" id="{A2A5D003-952C-4CC8-8F5A-EC222DA6F078}"/>
              </a:ext>
            </a:extLst>
          </p:cNvPr>
          <p:cNvGraphicFramePr>
            <a:graphicFrameLocks noGrp="1"/>
          </p:cNvGraphicFramePr>
          <p:nvPr>
            <p:extLst>
              <p:ext uri="{D42A27DB-BD31-4B8C-83A1-F6EECF244321}">
                <p14:modId xmlns:p14="http://schemas.microsoft.com/office/powerpoint/2010/main" val="524482711"/>
              </p:ext>
            </p:extLst>
          </p:nvPr>
        </p:nvGraphicFramePr>
        <p:xfrm>
          <a:off x="510289" y="1922984"/>
          <a:ext cx="10843511" cy="4145280"/>
        </p:xfrm>
        <a:graphic>
          <a:graphicData uri="http://schemas.openxmlformats.org/drawingml/2006/table">
            <a:tbl>
              <a:tblPr/>
              <a:tblGrid>
                <a:gridCol w="10843511">
                  <a:extLst>
                    <a:ext uri="{9D8B030D-6E8A-4147-A177-3AD203B41FA5}">
                      <a16:colId xmlns:a16="http://schemas.microsoft.com/office/drawing/2014/main" val="803942006"/>
                    </a:ext>
                  </a:extLst>
                </a:gridCol>
              </a:tblGrid>
              <a:tr h="3630132">
                <a:tc>
                  <a:txBody>
                    <a:bodyPr/>
                    <a:lstStyle/>
                    <a:p>
                      <a:endParaRPr lang="en-US" sz="1400" dirty="0"/>
                    </a:p>
                    <a:p>
                      <a:r>
                        <a:rPr lang="en-US" sz="2800" dirty="0"/>
                        <a:t>We will be looking at the </a:t>
                      </a:r>
                      <a:r>
                        <a:rPr lang="en-US" sz="2800" b="1" dirty="0"/>
                        <a:t>ethical use of data</a:t>
                      </a:r>
                      <a:r>
                        <a:rPr lang="en-US" sz="2800" dirty="0"/>
                        <a:t>, specifically</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What are ethical data risks</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How to identify ethical risks</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What are data ethics frameworks and how they can be used to prevent ethical risks</a:t>
                      </a:r>
                      <a:endParaRPr lang="en-US" sz="2800" b="1" dirty="0"/>
                    </a:p>
                    <a:p>
                      <a:pPr marL="0" indent="0">
                        <a:buFont typeface="Arial" panose="020B0604020202020204" pitchFamily="34" charset="0"/>
                        <a:buNone/>
                      </a:pPr>
                      <a:endParaRPr lang="en-US" sz="2800" dirty="0"/>
                    </a:p>
                  </a:txBody>
                  <a:tcPr>
                    <a:lnL>
                      <a:noFill/>
                    </a:lnL>
                    <a:lnR>
                      <a:noFill/>
                    </a:lnR>
                    <a:lnT>
                      <a:noFill/>
                    </a:lnT>
                    <a:lnB>
                      <a:noFill/>
                    </a:lnB>
                  </a:tcPr>
                </a:tc>
                <a:extLst>
                  <a:ext uri="{0D108BD9-81ED-4DB2-BD59-A6C34878D82A}">
                    <a16:rowId xmlns:a16="http://schemas.microsoft.com/office/drawing/2014/main" val="518344652"/>
                  </a:ext>
                </a:extLst>
              </a:tr>
            </a:tbl>
          </a:graphicData>
        </a:graphic>
      </p:graphicFrame>
    </p:spTree>
    <p:extLst>
      <p:ext uri="{BB962C8B-B14F-4D97-AF65-F5344CB8AC3E}">
        <p14:creationId xmlns:p14="http://schemas.microsoft.com/office/powerpoint/2010/main" val="649676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D6C8-86C0-4EF1-8236-5D61543C1FB6}"/>
              </a:ext>
            </a:extLst>
          </p:cNvPr>
          <p:cNvSpPr>
            <a:spLocks noGrp="1"/>
          </p:cNvSpPr>
          <p:nvPr>
            <p:ph type="title"/>
          </p:nvPr>
        </p:nvSpPr>
        <p:spPr/>
        <p:txBody>
          <a:bodyPr/>
          <a:lstStyle/>
          <a:p>
            <a:r>
              <a:rPr lang="en-US" dirty="0"/>
              <a:t>Your turn…</a:t>
            </a:r>
            <a:endParaRPr lang="en-GB" dirty="0"/>
          </a:p>
        </p:txBody>
      </p:sp>
      <p:sp>
        <p:nvSpPr>
          <p:cNvPr id="3" name="TextBox 2">
            <a:extLst>
              <a:ext uri="{FF2B5EF4-FFF2-40B4-BE49-F238E27FC236}">
                <a16:creationId xmlns:a16="http://schemas.microsoft.com/office/drawing/2014/main" id="{76BC42DC-03F4-4D27-B223-3146C92584EA}"/>
              </a:ext>
            </a:extLst>
          </p:cNvPr>
          <p:cNvSpPr txBox="1"/>
          <p:nvPr/>
        </p:nvSpPr>
        <p:spPr>
          <a:xfrm>
            <a:off x="494655" y="2695724"/>
            <a:ext cx="5967105" cy="3447098"/>
          </a:xfrm>
          <a:prstGeom prst="rect">
            <a:avLst/>
          </a:prstGeom>
          <a:noFill/>
        </p:spPr>
        <p:txBody>
          <a:bodyPr wrap="square" rtlCol="0">
            <a:spAutoFit/>
          </a:bodyPr>
          <a:lstStyle/>
          <a:p>
            <a:pPr marL="342900" indent="-342900">
              <a:buFont typeface="Arial" panose="020B0604020202020204" pitchFamily="34" charset="0"/>
              <a:buChar char="•"/>
            </a:pPr>
            <a:r>
              <a:rPr lang="en-GB" sz="2000" dirty="0"/>
              <a:t>What types of ethical risks/problems did the tool have?</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Could they have overcome the risks/problems?</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Would you like this tool to be used for your job application?</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Do you think the tool is more or less fair than a human interviewer? </a:t>
            </a:r>
          </a:p>
          <a:p>
            <a:pPr marL="342900" indent="-342900">
              <a:buFont typeface="Arial" panose="020B0604020202020204" pitchFamily="34" charset="0"/>
              <a:buChar char="•"/>
            </a:pPr>
            <a:endParaRPr lang="en-GB" dirty="0"/>
          </a:p>
        </p:txBody>
      </p:sp>
      <p:pic>
        <p:nvPicPr>
          <p:cNvPr id="5" name="Picture 4" descr="Two business people communicating">
            <a:extLst>
              <a:ext uri="{FF2B5EF4-FFF2-40B4-BE49-F238E27FC236}">
                <a16:creationId xmlns:a16="http://schemas.microsoft.com/office/drawing/2014/main" id="{0DE099D2-5C7D-AEC5-E87C-FF92159576A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41454" y="2576662"/>
            <a:ext cx="5289571" cy="3525520"/>
          </a:xfrm>
          <a:prstGeom prst="roundRect">
            <a:avLst/>
          </a:prstGeom>
        </p:spPr>
      </p:pic>
      <p:sp>
        <p:nvSpPr>
          <p:cNvPr id="7" name="TextBox 6">
            <a:extLst>
              <a:ext uri="{FF2B5EF4-FFF2-40B4-BE49-F238E27FC236}">
                <a16:creationId xmlns:a16="http://schemas.microsoft.com/office/drawing/2014/main" id="{FF9A551E-08C3-9345-AC89-A54B2BB0291B}"/>
              </a:ext>
            </a:extLst>
          </p:cNvPr>
          <p:cNvSpPr txBox="1"/>
          <p:nvPr/>
        </p:nvSpPr>
        <p:spPr>
          <a:xfrm>
            <a:off x="0" y="6467792"/>
            <a:ext cx="9255760" cy="369332"/>
          </a:xfrm>
          <a:prstGeom prst="rect">
            <a:avLst/>
          </a:prstGeom>
          <a:noFill/>
        </p:spPr>
        <p:txBody>
          <a:bodyPr wrap="square">
            <a:spAutoFit/>
          </a:bodyPr>
          <a:lstStyle/>
          <a:p>
            <a:r>
              <a:rPr lang="en-GB" sz="1800" i="1" dirty="0"/>
              <a:t>Remember there are rarely absolute right or wrong answers in ethics.</a:t>
            </a:r>
          </a:p>
        </p:txBody>
      </p:sp>
      <p:sp>
        <p:nvSpPr>
          <p:cNvPr id="9" name="TextBox 8">
            <a:extLst>
              <a:ext uri="{FF2B5EF4-FFF2-40B4-BE49-F238E27FC236}">
                <a16:creationId xmlns:a16="http://schemas.microsoft.com/office/drawing/2014/main" id="{90710637-C122-025B-54D1-0E1040BC7144}"/>
              </a:ext>
            </a:extLst>
          </p:cNvPr>
          <p:cNvSpPr txBox="1"/>
          <p:nvPr/>
        </p:nvSpPr>
        <p:spPr>
          <a:xfrm>
            <a:off x="291455" y="1906344"/>
            <a:ext cx="8349355" cy="461665"/>
          </a:xfrm>
          <a:prstGeom prst="rect">
            <a:avLst/>
          </a:prstGeom>
          <a:noFill/>
        </p:spPr>
        <p:txBody>
          <a:bodyPr wrap="square">
            <a:spAutoFit/>
          </a:bodyPr>
          <a:lstStyle/>
          <a:p>
            <a:r>
              <a:rPr lang="en-GB" sz="2400" b="1" dirty="0"/>
              <a:t>What</a:t>
            </a:r>
            <a:r>
              <a:rPr lang="en-GB" sz="2400" dirty="0"/>
              <a:t> </a:t>
            </a:r>
            <a:r>
              <a:rPr lang="en-GB" sz="2400" b="1" dirty="0"/>
              <a:t>do you think of the Amazon recruitment tool</a:t>
            </a:r>
            <a:r>
              <a:rPr lang="en-GB" sz="2400" dirty="0"/>
              <a:t>? </a:t>
            </a:r>
          </a:p>
        </p:txBody>
      </p:sp>
    </p:spTree>
    <p:extLst>
      <p:ext uri="{BB962C8B-B14F-4D97-AF65-F5344CB8AC3E}">
        <p14:creationId xmlns:p14="http://schemas.microsoft.com/office/powerpoint/2010/main" val="3578602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092C-E215-4310-A2C7-8CDA22E59793}"/>
              </a:ext>
            </a:extLst>
          </p:cNvPr>
          <p:cNvSpPr>
            <a:spLocks noGrp="1"/>
          </p:cNvSpPr>
          <p:nvPr>
            <p:ph type="title"/>
          </p:nvPr>
        </p:nvSpPr>
        <p:spPr/>
        <p:txBody>
          <a:bodyPr/>
          <a:lstStyle/>
          <a:p>
            <a:r>
              <a:rPr lang="en-US" dirty="0">
                <a:solidFill>
                  <a:schemeClr val="tx1"/>
                </a:solidFill>
              </a:rPr>
              <a:t>Next steps</a:t>
            </a:r>
            <a:endParaRPr lang="en-GB" dirty="0">
              <a:solidFill>
                <a:schemeClr val="tx1"/>
              </a:solidFill>
            </a:endParaRPr>
          </a:p>
        </p:txBody>
      </p:sp>
      <p:sp>
        <p:nvSpPr>
          <p:cNvPr id="3" name="Content Placeholder 2">
            <a:extLst>
              <a:ext uri="{FF2B5EF4-FFF2-40B4-BE49-F238E27FC236}">
                <a16:creationId xmlns:a16="http://schemas.microsoft.com/office/drawing/2014/main" id="{DE45694B-21FC-45EF-8E25-F23193A47845}"/>
              </a:ext>
            </a:extLst>
          </p:cNvPr>
          <p:cNvSpPr>
            <a:spLocks noGrp="1"/>
          </p:cNvSpPr>
          <p:nvPr>
            <p:ph idx="4294967295"/>
          </p:nvPr>
        </p:nvSpPr>
        <p:spPr>
          <a:xfrm>
            <a:off x="838200" y="1825625"/>
            <a:ext cx="10515600" cy="4351338"/>
          </a:xfrm>
        </p:spPr>
        <p:txBody>
          <a:bodyPr vert="horz" lIns="91440" tIns="45720" rIns="91440" bIns="45720" rtlCol="0" anchor="t">
            <a:normAutofit/>
          </a:bodyPr>
          <a:lstStyle/>
          <a:p>
            <a:pPr marL="0" indent="0" algn="ctr">
              <a:buNone/>
            </a:pPr>
            <a:endParaRPr lang="en-GB" sz="3600" dirty="0"/>
          </a:p>
          <a:p>
            <a:pPr marL="0" indent="0" algn="ctr">
              <a:buNone/>
            </a:pPr>
            <a:endParaRPr lang="en-GB" sz="3600" dirty="0"/>
          </a:p>
          <a:p>
            <a:pPr marL="0" indent="0" algn="ctr">
              <a:buNone/>
            </a:pPr>
            <a:r>
              <a:rPr lang="en-GB" sz="3600" dirty="0"/>
              <a:t>Complete </a:t>
            </a:r>
            <a:r>
              <a:rPr lang="en-GB" sz="3600" b="1" dirty="0"/>
              <a:t>questions 1 to 5</a:t>
            </a:r>
          </a:p>
          <a:p>
            <a:pPr marL="0" indent="0" algn="ctr">
              <a:buNone/>
            </a:pPr>
            <a:r>
              <a:rPr lang="en-GB" sz="3600" dirty="0"/>
              <a:t>in </a:t>
            </a:r>
            <a:r>
              <a:rPr lang="en-GB" sz="3600" b="1" dirty="0"/>
              <a:t>section 1 </a:t>
            </a:r>
            <a:r>
              <a:rPr lang="en-GB" sz="3600" dirty="0"/>
              <a:t>of the </a:t>
            </a:r>
          </a:p>
          <a:p>
            <a:pPr marL="0" indent="0" algn="ctr">
              <a:buNone/>
            </a:pPr>
            <a:r>
              <a:rPr lang="en-GB" sz="3600" dirty="0"/>
              <a:t>‘Ethical use of data’ workbook.</a:t>
            </a:r>
            <a:endParaRPr lang="en-GB" sz="3600" dirty="0">
              <a:cs typeface="Calibri"/>
            </a:endParaRPr>
          </a:p>
          <a:p>
            <a:pPr marL="0" indent="0" algn="ctr">
              <a:buNone/>
            </a:pPr>
            <a:endParaRPr lang="en-GB" sz="3600" dirty="0"/>
          </a:p>
        </p:txBody>
      </p:sp>
    </p:spTree>
    <p:extLst>
      <p:ext uri="{BB962C8B-B14F-4D97-AF65-F5344CB8AC3E}">
        <p14:creationId xmlns:p14="http://schemas.microsoft.com/office/powerpoint/2010/main" val="912936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US" dirty="0">
                <a:solidFill>
                  <a:schemeClr val="tx1"/>
                </a:solidFill>
              </a:rPr>
              <a:t>Frameworks for data ethics</a:t>
            </a:r>
            <a:endParaRPr lang="en-GB" dirty="0">
              <a:solidFill>
                <a:schemeClr val="tx1"/>
              </a:solidFill>
            </a:endParaRPr>
          </a:p>
        </p:txBody>
      </p:sp>
      <p:sp>
        <p:nvSpPr>
          <p:cNvPr id="9" name="TextBox 8">
            <a:extLst>
              <a:ext uri="{FF2B5EF4-FFF2-40B4-BE49-F238E27FC236}">
                <a16:creationId xmlns:a16="http://schemas.microsoft.com/office/drawing/2014/main" id="{444BD1F0-8B43-2697-C281-9289A9A9A3BC}"/>
              </a:ext>
            </a:extLst>
          </p:cNvPr>
          <p:cNvSpPr txBox="1"/>
          <p:nvPr/>
        </p:nvSpPr>
        <p:spPr>
          <a:xfrm>
            <a:off x="524059" y="2740253"/>
            <a:ext cx="4955458" cy="3046988"/>
          </a:xfrm>
          <a:prstGeom prst="rect">
            <a:avLst/>
          </a:prstGeom>
          <a:noFill/>
        </p:spPr>
        <p:txBody>
          <a:bodyPr wrap="square" rtlCol="0">
            <a:spAutoFit/>
          </a:bodyPr>
          <a:lstStyle/>
          <a:p>
            <a:r>
              <a:rPr lang="en-GB" sz="2400" dirty="0"/>
              <a:t>As we have seen the issues related to data ethics can be wide and varied.  </a:t>
            </a:r>
          </a:p>
          <a:p>
            <a:endParaRPr lang="en-GB" sz="2400" dirty="0"/>
          </a:p>
          <a:p>
            <a:r>
              <a:rPr lang="en-GB" sz="2400" dirty="0"/>
              <a:t>To help individuals and companies to use data in an ethical way, frameworks have been developed that you can follow.</a:t>
            </a:r>
          </a:p>
          <a:p>
            <a:endParaRPr lang="en-GB" sz="2400" dirty="0"/>
          </a:p>
        </p:txBody>
      </p:sp>
      <p:pic>
        <p:nvPicPr>
          <p:cNvPr id="4" name="Picture 3" descr="Three-dimensional floating shapes">
            <a:extLst>
              <a:ext uri="{FF2B5EF4-FFF2-40B4-BE49-F238E27FC236}">
                <a16:creationId xmlns:a16="http://schemas.microsoft.com/office/drawing/2014/main" id="{2245E534-9796-574E-C495-AE8D0F364B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73240" y="2067878"/>
            <a:ext cx="4358640" cy="4358640"/>
          </a:xfrm>
          <a:prstGeom prst="roundRect">
            <a:avLst/>
          </a:prstGeom>
        </p:spPr>
      </p:pic>
    </p:spTree>
    <p:extLst>
      <p:ext uri="{BB962C8B-B14F-4D97-AF65-F5344CB8AC3E}">
        <p14:creationId xmlns:p14="http://schemas.microsoft.com/office/powerpoint/2010/main" val="8204125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50D69-9991-4E3E-AC86-31AE9ADC803C}"/>
              </a:ext>
            </a:extLst>
          </p:cNvPr>
          <p:cNvSpPr>
            <a:spLocks noGrp="1"/>
          </p:cNvSpPr>
          <p:nvPr>
            <p:ph type="title"/>
          </p:nvPr>
        </p:nvSpPr>
        <p:spPr/>
        <p:txBody>
          <a:bodyPr/>
          <a:lstStyle/>
          <a:p>
            <a:r>
              <a:rPr lang="en-US" b="0"/>
              <a:t>Definition</a:t>
            </a:r>
            <a:endParaRPr lang="en-GB" b="0"/>
          </a:p>
        </p:txBody>
      </p:sp>
      <p:sp>
        <p:nvSpPr>
          <p:cNvPr id="4" name="TextBox 3">
            <a:extLst>
              <a:ext uri="{FF2B5EF4-FFF2-40B4-BE49-F238E27FC236}">
                <a16:creationId xmlns:a16="http://schemas.microsoft.com/office/drawing/2014/main" id="{AE4CF5AA-21F6-4442-B0D7-2E7124F8AFD6}"/>
              </a:ext>
            </a:extLst>
          </p:cNvPr>
          <p:cNvSpPr txBox="1"/>
          <p:nvPr/>
        </p:nvSpPr>
        <p:spPr>
          <a:xfrm>
            <a:off x="1123224" y="2480414"/>
            <a:ext cx="9945552" cy="3183850"/>
          </a:xfrm>
          <a:prstGeom prst="roundRect">
            <a:avLst/>
          </a:prstGeom>
          <a:noFill/>
          <a:ln>
            <a:solidFill>
              <a:srgbClr val="EAC036"/>
            </a:solidFill>
          </a:ln>
        </p:spPr>
        <p:txBody>
          <a:bodyPr wrap="square" rtlCol="0">
            <a:spAutoFit/>
          </a:bodyPr>
          <a:lstStyle/>
          <a:p>
            <a:pPr algn="ctr">
              <a:spcAft>
                <a:spcPts val="600"/>
              </a:spcAft>
            </a:pPr>
            <a:r>
              <a:rPr lang="en-GB" sz="4400" b="1" dirty="0">
                <a:cs typeface="Times New Roman" panose="02020603050405020304" pitchFamily="18" charset="0"/>
              </a:rPr>
              <a:t> Data ethics frameworks</a:t>
            </a:r>
            <a:endParaRPr lang="en-US" sz="4400" dirty="0"/>
          </a:p>
          <a:p>
            <a:pPr algn="ctr">
              <a:spcAft>
                <a:spcPts val="600"/>
              </a:spcAft>
            </a:pPr>
            <a:r>
              <a:rPr lang="en-US" sz="4400" dirty="0"/>
              <a:t>Ensures that choices related to the use of data within an </a:t>
            </a:r>
            <a:r>
              <a:rPr lang="en-GB" sz="4400" dirty="0"/>
              <a:t>organisation</a:t>
            </a:r>
            <a:r>
              <a:rPr lang="en-US" sz="4400" dirty="0"/>
              <a:t> reflect and uphold its ethical principles</a:t>
            </a:r>
          </a:p>
        </p:txBody>
      </p:sp>
    </p:spTree>
    <p:extLst>
      <p:ext uri="{BB962C8B-B14F-4D97-AF65-F5344CB8AC3E}">
        <p14:creationId xmlns:p14="http://schemas.microsoft.com/office/powerpoint/2010/main" val="1722712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D36AE-067E-4B29-BE0F-2977EA44B458}"/>
              </a:ext>
            </a:extLst>
          </p:cNvPr>
          <p:cNvSpPr>
            <a:spLocks noGrp="1"/>
          </p:cNvSpPr>
          <p:nvPr>
            <p:ph type="title"/>
          </p:nvPr>
        </p:nvSpPr>
        <p:spPr/>
        <p:txBody>
          <a:bodyPr/>
          <a:lstStyle/>
          <a:p>
            <a:r>
              <a:rPr lang="en-US" b="0"/>
              <a:t>Show me…</a:t>
            </a:r>
            <a:endParaRPr lang="en-GB" b="0"/>
          </a:p>
        </p:txBody>
      </p:sp>
      <p:pic>
        <p:nvPicPr>
          <p:cNvPr id="6" name="Picture 5" descr="Part of the data ethics framework for the UK government website.">
            <a:extLst>
              <a:ext uri="{FF2B5EF4-FFF2-40B4-BE49-F238E27FC236}">
                <a16:creationId xmlns:a16="http://schemas.microsoft.com/office/drawing/2014/main" id="{0BA77F53-EFAA-320A-F1AE-EB19E77705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71510" y="2816906"/>
            <a:ext cx="4378976" cy="3414359"/>
          </a:xfrm>
          <a:prstGeom prst="rect">
            <a:avLst/>
          </a:prstGeom>
          <a:ln>
            <a:solidFill>
              <a:schemeClr val="accent1"/>
            </a:solidFill>
          </a:ln>
        </p:spPr>
      </p:pic>
      <p:sp>
        <p:nvSpPr>
          <p:cNvPr id="4" name="TextBox 3">
            <a:extLst>
              <a:ext uri="{FF2B5EF4-FFF2-40B4-BE49-F238E27FC236}">
                <a16:creationId xmlns:a16="http://schemas.microsoft.com/office/drawing/2014/main" id="{B601B315-91D0-68EC-843A-75D5C90AD3D8}"/>
              </a:ext>
            </a:extLst>
          </p:cNvPr>
          <p:cNvSpPr txBox="1"/>
          <p:nvPr/>
        </p:nvSpPr>
        <p:spPr>
          <a:xfrm>
            <a:off x="245806" y="1887796"/>
            <a:ext cx="11107994" cy="400110"/>
          </a:xfrm>
          <a:prstGeom prst="rect">
            <a:avLst/>
          </a:prstGeom>
          <a:noFill/>
        </p:spPr>
        <p:txBody>
          <a:bodyPr wrap="square" rtlCol="0">
            <a:spAutoFit/>
          </a:bodyPr>
          <a:lstStyle/>
          <a:p>
            <a:r>
              <a:rPr lang="en-GB" sz="2000" dirty="0"/>
              <a:t>Frameworks often contain questions you can ask yourself as you go through processing of data.  </a:t>
            </a:r>
          </a:p>
        </p:txBody>
      </p:sp>
      <p:pic>
        <p:nvPicPr>
          <p:cNvPr id="9" name="Picture 8" descr="Data ethics canvas from ODI">
            <a:extLst>
              <a:ext uri="{FF2B5EF4-FFF2-40B4-BE49-F238E27FC236}">
                <a16:creationId xmlns:a16="http://schemas.microsoft.com/office/drawing/2014/main" id="{D6F79A55-235F-E9F3-3A64-FD1A824B364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1514" y="2767463"/>
            <a:ext cx="4941492" cy="3344044"/>
          </a:xfrm>
          <a:prstGeom prst="rect">
            <a:avLst/>
          </a:prstGeom>
        </p:spPr>
      </p:pic>
      <p:sp>
        <p:nvSpPr>
          <p:cNvPr id="11" name="TextBox 10">
            <a:extLst>
              <a:ext uri="{FF2B5EF4-FFF2-40B4-BE49-F238E27FC236}">
                <a16:creationId xmlns:a16="http://schemas.microsoft.com/office/drawing/2014/main" id="{B7588165-9E88-3EE7-3336-1DFE0D81ACD8}"/>
              </a:ext>
            </a:extLst>
          </p:cNvPr>
          <p:cNvSpPr txBox="1"/>
          <p:nvPr/>
        </p:nvSpPr>
        <p:spPr>
          <a:xfrm>
            <a:off x="658800" y="6231265"/>
            <a:ext cx="5437200" cy="261610"/>
          </a:xfrm>
          <a:prstGeom prst="rect">
            <a:avLst/>
          </a:prstGeom>
          <a:noFill/>
        </p:spPr>
        <p:txBody>
          <a:bodyPr wrap="square">
            <a:spAutoFit/>
          </a:bodyPr>
          <a:lstStyle/>
          <a:p>
            <a:r>
              <a:rPr lang="en-GB" sz="1100" dirty="0">
                <a:hlinkClick r:id="rId5"/>
              </a:rPr>
              <a:t>http://theodi.org/wp-content/uploads/2021/07/Data-Ethics-Canvas-English-Colour.pdf</a:t>
            </a:r>
            <a:r>
              <a:rPr lang="en-GB" sz="1100" dirty="0"/>
              <a:t> </a:t>
            </a:r>
          </a:p>
        </p:txBody>
      </p:sp>
      <p:sp>
        <p:nvSpPr>
          <p:cNvPr id="13" name="TextBox 12">
            <a:extLst>
              <a:ext uri="{FF2B5EF4-FFF2-40B4-BE49-F238E27FC236}">
                <a16:creationId xmlns:a16="http://schemas.microsoft.com/office/drawing/2014/main" id="{F3007CA4-2325-8F25-70C1-F8FEC5F66915}"/>
              </a:ext>
            </a:extLst>
          </p:cNvPr>
          <p:cNvSpPr txBox="1"/>
          <p:nvPr/>
        </p:nvSpPr>
        <p:spPr>
          <a:xfrm>
            <a:off x="6302519" y="6231265"/>
            <a:ext cx="6096000" cy="261610"/>
          </a:xfrm>
          <a:prstGeom prst="rect">
            <a:avLst/>
          </a:prstGeom>
          <a:noFill/>
        </p:spPr>
        <p:txBody>
          <a:bodyPr wrap="square">
            <a:spAutoFit/>
          </a:bodyPr>
          <a:lstStyle/>
          <a:p>
            <a:r>
              <a:rPr lang="en-GB" sz="1100" dirty="0">
                <a:hlinkClick r:id="rId6"/>
              </a:rPr>
              <a:t>https://www.gov.uk/government/publications/data-ethics-framework/data-ethics-framework-2020</a:t>
            </a:r>
            <a:r>
              <a:rPr lang="en-GB" sz="1100" dirty="0"/>
              <a:t> </a:t>
            </a:r>
          </a:p>
        </p:txBody>
      </p:sp>
    </p:spTree>
    <p:extLst>
      <p:ext uri="{BB962C8B-B14F-4D97-AF65-F5344CB8AC3E}">
        <p14:creationId xmlns:p14="http://schemas.microsoft.com/office/powerpoint/2010/main" val="41164182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49D2D-3E5E-649E-E4CE-7DF4E20AF02D}"/>
              </a:ext>
            </a:extLst>
          </p:cNvPr>
          <p:cNvSpPr>
            <a:spLocks noGrp="1"/>
          </p:cNvSpPr>
          <p:nvPr>
            <p:ph type="title"/>
          </p:nvPr>
        </p:nvSpPr>
        <p:spPr/>
        <p:txBody>
          <a:bodyPr/>
          <a:lstStyle/>
          <a:p>
            <a:r>
              <a:rPr lang="en-GB" dirty="0">
                <a:solidFill>
                  <a:schemeClr val="tx1"/>
                </a:solidFill>
              </a:rPr>
              <a:t>Frameworks and its impacts</a:t>
            </a:r>
          </a:p>
        </p:txBody>
      </p:sp>
      <p:sp>
        <p:nvSpPr>
          <p:cNvPr id="3" name="TextBox 2">
            <a:extLst>
              <a:ext uri="{FF2B5EF4-FFF2-40B4-BE49-F238E27FC236}">
                <a16:creationId xmlns:a16="http://schemas.microsoft.com/office/drawing/2014/main" id="{7DE19C3F-FD86-CBD7-86EF-64CF4CBC08AC}"/>
              </a:ext>
            </a:extLst>
          </p:cNvPr>
          <p:cNvSpPr txBox="1"/>
          <p:nvPr/>
        </p:nvSpPr>
        <p:spPr>
          <a:xfrm>
            <a:off x="275302" y="1787569"/>
            <a:ext cx="6520353" cy="4401205"/>
          </a:xfrm>
          <a:prstGeom prst="rect">
            <a:avLst/>
          </a:prstGeom>
          <a:noFill/>
        </p:spPr>
        <p:txBody>
          <a:bodyPr wrap="square" rtlCol="0">
            <a:spAutoFit/>
          </a:bodyPr>
          <a:lstStyle/>
          <a:p>
            <a:r>
              <a:rPr lang="en-GB" sz="2000" dirty="0"/>
              <a:t>Frameworks can have a positive impact on the organisations/companies that use them. These can include,</a:t>
            </a:r>
          </a:p>
          <a:p>
            <a:endParaRPr lang="en-GB" sz="2000" dirty="0"/>
          </a:p>
          <a:p>
            <a:pPr marL="457200" indent="-457200">
              <a:buFont typeface="+mj-lt"/>
              <a:buAutoNum type="arabicPeriod"/>
            </a:pPr>
            <a:r>
              <a:rPr lang="en-GB" sz="2000" dirty="0"/>
              <a:t>Ensuring </a:t>
            </a:r>
            <a:r>
              <a:rPr lang="en-GB" sz="2000" b="1" dirty="0"/>
              <a:t>different types of ethical risks are reviewed</a:t>
            </a:r>
          </a:p>
          <a:p>
            <a:pPr marL="457200" indent="-457200">
              <a:buFont typeface="+mj-lt"/>
              <a:buAutoNum type="arabicPeriod"/>
            </a:pPr>
            <a:endParaRPr lang="en-GB" sz="2000" dirty="0"/>
          </a:p>
          <a:p>
            <a:pPr marL="457200" indent="-457200">
              <a:buFont typeface="+mj-lt"/>
              <a:buAutoNum type="arabicPeriod"/>
            </a:pPr>
            <a:r>
              <a:rPr lang="en-GB" sz="2000" dirty="0"/>
              <a:t>Ensuring </a:t>
            </a:r>
            <a:r>
              <a:rPr lang="en-GB" sz="2000" b="1" dirty="0"/>
              <a:t>fairness</a:t>
            </a:r>
          </a:p>
          <a:p>
            <a:pPr marL="457200" indent="-457200">
              <a:buFont typeface="+mj-lt"/>
              <a:buAutoNum type="arabicPeriod"/>
            </a:pPr>
            <a:endParaRPr lang="en-GB" sz="2000" dirty="0"/>
          </a:p>
          <a:p>
            <a:pPr marL="457200" indent="-457200">
              <a:buFont typeface="+mj-lt"/>
              <a:buAutoNum type="arabicPeriod"/>
            </a:pPr>
            <a:r>
              <a:rPr lang="en-GB" sz="2000" dirty="0"/>
              <a:t>Ethical</a:t>
            </a:r>
            <a:r>
              <a:rPr lang="en-GB" sz="2000" b="1" dirty="0"/>
              <a:t> standards are consistent </a:t>
            </a:r>
            <a:r>
              <a:rPr lang="en-GB" sz="2000" dirty="0"/>
              <a:t>across the organisation</a:t>
            </a:r>
          </a:p>
          <a:p>
            <a:pPr marL="457200" indent="-457200">
              <a:buFont typeface="+mj-lt"/>
              <a:buAutoNum type="arabicPeriod"/>
            </a:pPr>
            <a:endParaRPr lang="en-GB" sz="2000" dirty="0"/>
          </a:p>
          <a:p>
            <a:pPr marL="457200" indent="-457200">
              <a:buFont typeface="+mj-lt"/>
              <a:buAutoNum type="arabicPeriod"/>
            </a:pPr>
            <a:r>
              <a:rPr lang="en-GB" sz="2000" dirty="0"/>
              <a:t>Helps with </a:t>
            </a:r>
            <a:r>
              <a:rPr lang="en-GB" sz="2000" b="1" dirty="0"/>
              <a:t>openness and transparency</a:t>
            </a:r>
          </a:p>
          <a:p>
            <a:pPr marL="457200" indent="-457200">
              <a:buFont typeface="+mj-lt"/>
              <a:buAutoNum type="arabicPeriod"/>
            </a:pPr>
            <a:endParaRPr lang="en-GB" sz="2000" dirty="0"/>
          </a:p>
          <a:p>
            <a:pPr marL="457200" indent="-457200">
              <a:buFont typeface="+mj-lt"/>
              <a:buAutoNum type="arabicPeriod"/>
            </a:pPr>
            <a:r>
              <a:rPr lang="en-GB" sz="2000" dirty="0"/>
              <a:t>Ensures they </a:t>
            </a:r>
            <a:r>
              <a:rPr lang="en-GB" sz="2000" b="1" dirty="0"/>
              <a:t>comply with the law</a:t>
            </a:r>
          </a:p>
          <a:p>
            <a:pPr marL="457200" indent="-457200">
              <a:buFont typeface="+mj-lt"/>
              <a:buAutoNum type="arabicPeriod"/>
            </a:pPr>
            <a:endParaRPr lang="en-GB" sz="2000" dirty="0"/>
          </a:p>
          <a:p>
            <a:pPr marL="457200" indent="-457200">
              <a:buFont typeface="+mj-lt"/>
              <a:buAutoNum type="arabicPeriod"/>
            </a:pPr>
            <a:r>
              <a:rPr lang="en-GB" sz="2000" dirty="0"/>
              <a:t>Helps the </a:t>
            </a:r>
            <a:r>
              <a:rPr lang="en-GB" sz="2000" b="1" dirty="0"/>
              <a:t>prevention of harm</a:t>
            </a:r>
          </a:p>
        </p:txBody>
      </p:sp>
      <p:pic>
        <p:nvPicPr>
          <p:cNvPr id="5" name="Picture 4" descr="One luminous opened box among closed white square boxes">
            <a:extLst>
              <a:ext uri="{FF2B5EF4-FFF2-40B4-BE49-F238E27FC236}">
                <a16:creationId xmlns:a16="http://schemas.microsoft.com/office/drawing/2014/main" id="{FCDD8A23-9192-9BFC-FC78-03349701DCB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60328" y="2425180"/>
            <a:ext cx="4469555" cy="3352167"/>
          </a:xfrm>
          <a:prstGeom prst="roundRect">
            <a:avLst/>
          </a:prstGeom>
        </p:spPr>
      </p:pic>
    </p:spTree>
    <p:extLst>
      <p:ext uri="{BB962C8B-B14F-4D97-AF65-F5344CB8AC3E}">
        <p14:creationId xmlns:p14="http://schemas.microsoft.com/office/powerpoint/2010/main" val="31440197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US" dirty="0">
                <a:solidFill>
                  <a:schemeClr val="tx1"/>
                </a:solidFill>
              </a:rPr>
              <a:t>Framework questions</a:t>
            </a:r>
            <a:endParaRPr lang="en-GB" dirty="0">
              <a:solidFill>
                <a:schemeClr val="tx1"/>
              </a:solidFill>
            </a:endParaRPr>
          </a:p>
        </p:txBody>
      </p:sp>
      <p:sp>
        <p:nvSpPr>
          <p:cNvPr id="9" name="TextBox 8">
            <a:extLst>
              <a:ext uri="{FF2B5EF4-FFF2-40B4-BE49-F238E27FC236}">
                <a16:creationId xmlns:a16="http://schemas.microsoft.com/office/drawing/2014/main" id="{444BD1F0-8B43-2697-C281-9289A9A9A3BC}"/>
              </a:ext>
            </a:extLst>
          </p:cNvPr>
          <p:cNvSpPr txBox="1"/>
          <p:nvPr/>
        </p:nvSpPr>
        <p:spPr>
          <a:xfrm>
            <a:off x="355303" y="2190897"/>
            <a:ext cx="6025834" cy="3785652"/>
          </a:xfrm>
          <a:prstGeom prst="rect">
            <a:avLst/>
          </a:prstGeom>
          <a:noFill/>
        </p:spPr>
        <p:txBody>
          <a:bodyPr wrap="square" rtlCol="0">
            <a:spAutoFit/>
          </a:bodyPr>
          <a:lstStyle/>
          <a:p>
            <a:r>
              <a:rPr lang="en-GB" sz="2400" dirty="0"/>
              <a:t>Frameworks can be helpful when thinking about data ethics, however they should not be used as a “tick box” or a “one-off” exercise.</a:t>
            </a:r>
          </a:p>
          <a:p>
            <a:endParaRPr lang="en-GB" sz="2400" dirty="0"/>
          </a:p>
          <a:p>
            <a:r>
              <a:rPr lang="en-GB" sz="2400" dirty="0"/>
              <a:t>Frameworks can help you to think about, </a:t>
            </a:r>
          </a:p>
          <a:p>
            <a:endParaRPr lang="en-GB" sz="2400" dirty="0"/>
          </a:p>
          <a:p>
            <a:pPr marL="342900" indent="-342900">
              <a:buFont typeface="Arial" panose="020B0604020202020204" pitchFamily="34" charset="0"/>
              <a:buChar char="•"/>
            </a:pPr>
            <a:r>
              <a:rPr lang="en-GB" sz="2400" dirty="0"/>
              <a:t>Is there…?</a:t>
            </a:r>
          </a:p>
          <a:p>
            <a:pPr marL="342900" indent="-342900">
              <a:buFont typeface="Arial" panose="020B0604020202020204" pitchFamily="34" charset="0"/>
              <a:buChar char="•"/>
            </a:pPr>
            <a:r>
              <a:rPr lang="en-GB" sz="2400" dirty="0"/>
              <a:t>What if….?</a:t>
            </a:r>
          </a:p>
          <a:p>
            <a:pPr marL="342900" indent="-342900">
              <a:buFont typeface="Arial" panose="020B0604020202020204" pitchFamily="34" charset="0"/>
              <a:buChar char="•"/>
            </a:pPr>
            <a:r>
              <a:rPr lang="en-GB" sz="2400" dirty="0"/>
              <a:t>Should I…?</a:t>
            </a:r>
          </a:p>
          <a:p>
            <a:endParaRPr lang="en-GB" sz="2400" dirty="0"/>
          </a:p>
        </p:txBody>
      </p:sp>
      <p:pic>
        <p:nvPicPr>
          <p:cNvPr id="5" name="Picture 4" descr="Chalk art on sidewalk">
            <a:extLst>
              <a:ext uri="{FF2B5EF4-FFF2-40B4-BE49-F238E27FC236}">
                <a16:creationId xmlns:a16="http://schemas.microsoft.com/office/drawing/2014/main" id="{8EB0566D-E1DA-BCDF-DF66-AFC4BA6B275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41857" y="2104104"/>
            <a:ext cx="5058532" cy="4281948"/>
          </a:xfrm>
          <a:prstGeom prst="roundRect">
            <a:avLst/>
          </a:prstGeom>
        </p:spPr>
      </p:pic>
    </p:spTree>
    <p:extLst>
      <p:ext uri="{BB962C8B-B14F-4D97-AF65-F5344CB8AC3E}">
        <p14:creationId xmlns:p14="http://schemas.microsoft.com/office/powerpoint/2010/main" val="41131410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848C7-70B1-9816-8812-BA8D29DB4908}"/>
              </a:ext>
            </a:extLst>
          </p:cNvPr>
          <p:cNvSpPr>
            <a:spLocks noGrp="1"/>
          </p:cNvSpPr>
          <p:nvPr>
            <p:ph type="title"/>
          </p:nvPr>
        </p:nvSpPr>
        <p:spPr/>
        <p:txBody>
          <a:bodyPr/>
          <a:lstStyle/>
          <a:p>
            <a:r>
              <a:rPr lang="en-GB" dirty="0">
                <a:solidFill>
                  <a:schemeClr val="tx1"/>
                </a:solidFill>
              </a:rPr>
              <a:t>Example</a:t>
            </a:r>
          </a:p>
        </p:txBody>
      </p:sp>
      <p:sp>
        <p:nvSpPr>
          <p:cNvPr id="3" name="TextBox 2">
            <a:extLst>
              <a:ext uri="{FF2B5EF4-FFF2-40B4-BE49-F238E27FC236}">
                <a16:creationId xmlns:a16="http://schemas.microsoft.com/office/drawing/2014/main" id="{D8829B6E-C12C-725F-DD35-E65FB55B68AA}"/>
              </a:ext>
            </a:extLst>
          </p:cNvPr>
          <p:cNvSpPr txBox="1"/>
          <p:nvPr/>
        </p:nvSpPr>
        <p:spPr>
          <a:xfrm>
            <a:off x="265472" y="1869838"/>
            <a:ext cx="6813754" cy="4493538"/>
          </a:xfrm>
          <a:prstGeom prst="rect">
            <a:avLst/>
          </a:prstGeom>
          <a:noFill/>
        </p:spPr>
        <p:txBody>
          <a:bodyPr wrap="square" rtlCol="0">
            <a:spAutoFit/>
          </a:bodyPr>
          <a:lstStyle/>
          <a:p>
            <a:r>
              <a:rPr lang="en-GB" sz="2200" dirty="0"/>
              <a:t>A cinema want to understand who their “loyal customers” are. They have access to lots of data including banking information and the films customers have watched.</a:t>
            </a:r>
          </a:p>
          <a:p>
            <a:endParaRPr lang="en-GB" sz="2200" dirty="0"/>
          </a:p>
          <a:p>
            <a:r>
              <a:rPr lang="en-GB" sz="2200" dirty="0"/>
              <a:t>Here are some examples of ethical data questions,</a:t>
            </a:r>
          </a:p>
          <a:p>
            <a:endParaRPr lang="en-GB" sz="2200" dirty="0"/>
          </a:p>
          <a:p>
            <a:pPr marL="285750" indent="-285750">
              <a:buFont typeface="Arial" panose="020B0604020202020204" pitchFamily="34" charset="0"/>
              <a:buChar char="•"/>
            </a:pPr>
            <a:r>
              <a:rPr lang="en-GB" sz="2200" b="1" dirty="0"/>
              <a:t>Is there </a:t>
            </a:r>
            <a:r>
              <a:rPr lang="en-GB" sz="2200" dirty="0"/>
              <a:t>consent from the customers to process the data like this?</a:t>
            </a:r>
          </a:p>
          <a:p>
            <a:pPr marL="285750" indent="-285750">
              <a:buFont typeface="Arial" panose="020B0604020202020204" pitchFamily="34" charset="0"/>
              <a:buChar char="•"/>
            </a:pPr>
            <a:endParaRPr lang="en-GB" sz="2200" b="1" dirty="0"/>
          </a:p>
          <a:p>
            <a:pPr marL="285750" indent="-285750">
              <a:buFont typeface="Arial" panose="020B0604020202020204" pitchFamily="34" charset="0"/>
              <a:buChar char="•"/>
            </a:pPr>
            <a:r>
              <a:rPr lang="en-GB" sz="2200" b="1" dirty="0"/>
              <a:t>What if </a:t>
            </a:r>
            <a:r>
              <a:rPr lang="en-GB" sz="2200" dirty="0"/>
              <a:t>processing the data impacts of the trust of the customers?</a:t>
            </a:r>
          </a:p>
          <a:p>
            <a:pPr marL="285750" indent="-285750">
              <a:buFont typeface="Arial" panose="020B0604020202020204" pitchFamily="34" charset="0"/>
              <a:buChar char="•"/>
            </a:pPr>
            <a:endParaRPr lang="en-GB" sz="2200" b="1" dirty="0"/>
          </a:p>
          <a:p>
            <a:pPr marL="285750" indent="-285750">
              <a:buFont typeface="Arial" panose="020B0604020202020204" pitchFamily="34" charset="0"/>
              <a:buChar char="•"/>
            </a:pPr>
            <a:r>
              <a:rPr lang="en-GB" sz="2200" b="1" dirty="0"/>
              <a:t>Should </a:t>
            </a:r>
            <a:r>
              <a:rPr lang="en-GB" sz="2200" dirty="0"/>
              <a:t>the films customers have watched be analysed?</a:t>
            </a:r>
          </a:p>
        </p:txBody>
      </p:sp>
      <p:pic>
        <p:nvPicPr>
          <p:cNvPr id="5" name="Picture 4" descr="Empty red chairs in cinema with popcorn and drinks">
            <a:extLst>
              <a:ext uri="{FF2B5EF4-FFF2-40B4-BE49-F238E27FC236}">
                <a16:creationId xmlns:a16="http://schemas.microsoft.com/office/drawing/2014/main" id="{AF2AFF1C-5775-4717-1F3B-BD208C1EFAE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82349" y="2900781"/>
            <a:ext cx="4306529" cy="2939581"/>
          </a:xfrm>
          <a:prstGeom prst="roundRect">
            <a:avLst/>
          </a:prstGeom>
        </p:spPr>
      </p:pic>
    </p:spTree>
    <p:extLst>
      <p:ext uri="{BB962C8B-B14F-4D97-AF65-F5344CB8AC3E}">
        <p14:creationId xmlns:p14="http://schemas.microsoft.com/office/powerpoint/2010/main" val="4035261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US" dirty="0">
                <a:solidFill>
                  <a:schemeClr val="tx1"/>
                </a:solidFill>
              </a:rPr>
              <a:t>UK government data ethics frameworks</a:t>
            </a:r>
            <a:endParaRPr lang="en-GB" dirty="0">
              <a:solidFill>
                <a:schemeClr val="tx1"/>
              </a:solidFill>
            </a:endParaRPr>
          </a:p>
        </p:txBody>
      </p:sp>
      <p:sp>
        <p:nvSpPr>
          <p:cNvPr id="9" name="TextBox 8">
            <a:extLst>
              <a:ext uri="{FF2B5EF4-FFF2-40B4-BE49-F238E27FC236}">
                <a16:creationId xmlns:a16="http://schemas.microsoft.com/office/drawing/2014/main" id="{444BD1F0-8B43-2697-C281-9289A9A9A3BC}"/>
              </a:ext>
            </a:extLst>
          </p:cNvPr>
          <p:cNvSpPr txBox="1"/>
          <p:nvPr/>
        </p:nvSpPr>
        <p:spPr>
          <a:xfrm>
            <a:off x="358877" y="1882176"/>
            <a:ext cx="11474245" cy="1754326"/>
          </a:xfrm>
          <a:prstGeom prst="rect">
            <a:avLst/>
          </a:prstGeom>
          <a:noFill/>
        </p:spPr>
        <p:txBody>
          <a:bodyPr wrap="square" rtlCol="0">
            <a:spAutoFit/>
          </a:bodyPr>
          <a:lstStyle/>
          <a:p>
            <a:r>
              <a:rPr lang="en-GB" dirty="0"/>
              <a:t>UK Government has a Data Ethics Framework for using data within the government and the wider public sector. </a:t>
            </a:r>
          </a:p>
          <a:p>
            <a:endParaRPr lang="en-GB" dirty="0"/>
          </a:p>
          <a:p>
            <a:r>
              <a:rPr lang="en-GB" dirty="0"/>
              <a:t>Each section contains detailed questions which are scored between 0 to 5. Any question scoring 3 or less, needs additional checks and possible changes to make the project more ethical. </a:t>
            </a:r>
          </a:p>
          <a:p>
            <a:endParaRPr lang="en-GB" dirty="0"/>
          </a:p>
          <a:p>
            <a:endParaRPr lang="en-GB" dirty="0"/>
          </a:p>
        </p:txBody>
      </p:sp>
      <p:sp>
        <p:nvSpPr>
          <p:cNvPr id="7" name="TextBox 6">
            <a:extLst>
              <a:ext uri="{FF2B5EF4-FFF2-40B4-BE49-F238E27FC236}">
                <a16:creationId xmlns:a16="http://schemas.microsoft.com/office/drawing/2014/main" id="{A54AF8DA-EECD-6D10-F65C-F5204D065270}"/>
              </a:ext>
            </a:extLst>
          </p:cNvPr>
          <p:cNvSpPr txBox="1"/>
          <p:nvPr/>
        </p:nvSpPr>
        <p:spPr>
          <a:xfrm>
            <a:off x="0" y="6581001"/>
            <a:ext cx="11055927" cy="276999"/>
          </a:xfrm>
          <a:prstGeom prst="rect">
            <a:avLst/>
          </a:prstGeom>
          <a:noFill/>
        </p:spPr>
        <p:txBody>
          <a:bodyPr wrap="square">
            <a:spAutoFit/>
          </a:bodyPr>
          <a:lstStyle/>
          <a:p>
            <a:r>
              <a:rPr lang="en-GB" sz="1200" dirty="0">
                <a:hlinkClick r:id="rId3"/>
              </a:rPr>
              <a:t>https://www.gov.uk/government/publications/data-ethics-framework/data-ethics-framework-2020</a:t>
            </a:r>
            <a:r>
              <a:rPr lang="en-GB" sz="1200" dirty="0"/>
              <a:t> </a:t>
            </a:r>
          </a:p>
        </p:txBody>
      </p:sp>
      <p:sp>
        <p:nvSpPr>
          <p:cNvPr id="6" name="TextBox 5">
            <a:extLst>
              <a:ext uri="{FF2B5EF4-FFF2-40B4-BE49-F238E27FC236}">
                <a16:creationId xmlns:a16="http://schemas.microsoft.com/office/drawing/2014/main" id="{533CD3F7-3469-F0B5-FD9D-74F8ACCF1CB8}"/>
              </a:ext>
            </a:extLst>
          </p:cNvPr>
          <p:cNvSpPr txBox="1"/>
          <p:nvPr/>
        </p:nvSpPr>
        <p:spPr>
          <a:xfrm>
            <a:off x="3060065" y="3324919"/>
            <a:ext cx="6495547" cy="2792254"/>
          </a:xfrm>
          <a:prstGeom prst="roundRect">
            <a:avLst/>
          </a:prstGeom>
          <a:noFill/>
          <a:ln>
            <a:solidFill>
              <a:srgbClr val="CE673B"/>
            </a:solidFill>
          </a:ln>
        </p:spPr>
        <p:txBody>
          <a:bodyPr wrap="square" rtlCol="0">
            <a:spAutoFit/>
          </a:bodyPr>
          <a:lstStyle/>
          <a:p>
            <a:r>
              <a:rPr lang="en-GB" sz="2000" b="1" u="sng" dirty="0"/>
              <a:t>Areas of the framework</a:t>
            </a:r>
          </a:p>
          <a:p>
            <a:endParaRPr lang="en-GB" sz="2000" b="1" dirty="0"/>
          </a:p>
          <a:p>
            <a:pPr marL="342900" indent="-342900">
              <a:buAutoNum type="arabicPeriod"/>
            </a:pPr>
            <a:r>
              <a:rPr lang="en-GB" sz="2000" dirty="0"/>
              <a:t>Define and </a:t>
            </a:r>
            <a:r>
              <a:rPr lang="en-GB" sz="2000" b="1" dirty="0"/>
              <a:t>understand public benefit </a:t>
            </a:r>
            <a:r>
              <a:rPr lang="en-GB" sz="2000" dirty="0"/>
              <a:t>and user need</a:t>
            </a:r>
          </a:p>
          <a:p>
            <a:pPr marL="342900" indent="-342900">
              <a:buAutoNum type="arabicPeriod"/>
            </a:pPr>
            <a:r>
              <a:rPr lang="en-GB" sz="2000" dirty="0"/>
              <a:t>Involve </a:t>
            </a:r>
            <a:r>
              <a:rPr lang="en-GB" sz="2000" b="1" dirty="0"/>
              <a:t>diverse expertise</a:t>
            </a:r>
          </a:p>
          <a:p>
            <a:pPr marL="342900" indent="-342900">
              <a:buAutoNum type="arabicPeriod"/>
            </a:pPr>
            <a:r>
              <a:rPr lang="en-GB" sz="2000" b="1" dirty="0"/>
              <a:t>Comply with the law</a:t>
            </a:r>
          </a:p>
          <a:p>
            <a:pPr marL="342900" indent="-342900">
              <a:buAutoNum type="arabicPeriod"/>
            </a:pPr>
            <a:r>
              <a:rPr lang="en-GB" sz="2000" dirty="0"/>
              <a:t>Review the </a:t>
            </a:r>
            <a:r>
              <a:rPr lang="en-GB" sz="2000" b="1" dirty="0"/>
              <a:t>quality and limitations of the data</a:t>
            </a:r>
          </a:p>
          <a:p>
            <a:pPr marL="342900" indent="-342900">
              <a:buAutoNum type="arabicPeriod"/>
            </a:pPr>
            <a:r>
              <a:rPr lang="en-GB" sz="2000" dirty="0"/>
              <a:t>Evaluate and consider </a:t>
            </a:r>
            <a:r>
              <a:rPr lang="en-GB" sz="2000" b="1" dirty="0"/>
              <a:t>wider policy implications</a:t>
            </a:r>
          </a:p>
          <a:p>
            <a:pPr marL="342900" indent="-342900">
              <a:buAutoNum type="arabicPeriod"/>
            </a:pPr>
            <a:endParaRPr lang="en-GB" dirty="0"/>
          </a:p>
        </p:txBody>
      </p:sp>
    </p:spTree>
    <p:extLst>
      <p:ext uri="{BB962C8B-B14F-4D97-AF65-F5344CB8AC3E}">
        <p14:creationId xmlns:p14="http://schemas.microsoft.com/office/powerpoint/2010/main" val="222841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US" dirty="0">
                <a:solidFill>
                  <a:schemeClr val="tx1"/>
                </a:solidFill>
              </a:rPr>
              <a:t>‘Responsible Data for Children’ principles</a:t>
            </a:r>
            <a:endParaRPr lang="en-GB" dirty="0">
              <a:solidFill>
                <a:schemeClr val="tx1"/>
              </a:solidFill>
            </a:endParaRPr>
          </a:p>
        </p:txBody>
      </p:sp>
      <p:sp>
        <p:nvSpPr>
          <p:cNvPr id="9" name="TextBox 8">
            <a:extLst>
              <a:ext uri="{FF2B5EF4-FFF2-40B4-BE49-F238E27FC236}">
                <a16:creationId xmlns:a16="http://schemas.microsoft.com/office/drawing/2014/main" id="{444BD1F0-8B43-2697-C281-9289A9A9A3BC}"/>
              </a:ext>
            </a:extLst>
          </p:cNvPr>
          <p:cNvSpPr txBox="1"/>
          <p:nvPr/>
        </p:nvSpPr>
        <p:spPr>
          <a:xfrm>
            <a:off x="393290" y="2045109"/>
            <a:ext cx="6233652" cy="4093428"/>
          </a:xfrm>
          <a:prstGeom prst="rect">
            <a:avLst/>
          </a:prstGeom>
          <a:noFill/>
        </p:spPr>
        <p:txBody>
          <a:bodyPr wrap="square" rtlCol="0">
            <a:spAutoFit/>
          </a:bodyPr>
          <a:lstStyle/>
          <a:p>
            <a:r>
              <a:rPr lang="en-GB" sz="2000" dirty="0"/>
              <a:t>The organisation ‘Responsible Data for Children’ has 7 principles it follows to make sure it is using data ethically.</a:t>
            </a:r>
          </a:p>
          <a:p>
            <a:endParaRPr lang="en-GB" sz="2000" dirty="0"/>
          </a:p>
          <a:p>
            <a:pPr marL="342900" indent="-342900">
              <a:buFont typeface="+mj-lt"/>
              <a:buAutoNum type="arabicPeriod"/>
            </a:pPr>
            <a:r>
              <a:rPr lang="en-GB" sz="2000" dirty="0"/>
              <a:t>Participatory </a:t>
            </a:r>
          </a:p>
          <a:p>
            <a:pPr marL="342900" indent="-342900">
              <a:buFont typeface="+mj-lt"/>
              <a:buAutoNum type="arabicPeriod"/>
            </a:pPr>
            <a:r>
              <a:rPr lang="en-GB" sz="2000" dirty="0"/>
              <a:t>Professional accountable</a:t>
            </a:r>
          </a:p>
          <a:p>
            <a:pPr marL="342900" indent="-342900">
              <a:buFont typeface="+mj-lt"/>
              <a:buAutoNum type="arabicPeriod"/>
            </a:pPr>
            <a:r>
              <a:rPr lang="en-GB" sz="2000" dirty="0"/>
              <a:t>People-centric</a:t>
            </a:r>
          </a:p>
          <a:p>
            <a:pPr marL="342900" indent="-342900">
              <a:buFont typeface="+mj-lt"/>
              <a:buAutoNum type="arabicPeriod"/>
            </a:pPr>
            <a:r>
              <a:rPr lang="en-GB" sz="2000" dirty="0"/>
              <a:t>Prevention of harms across the data life cycle</a:t>
            </a:r>
          </a:p>
          <a:p>
            <a:pPr marL="342900" indent="-342900">
              <a:buFont typeface="+mj-lt"/>
              <a:buAutoNum type="arabicPeriod"/>
            </a:pPr>
            <a:r>
              <a:rPr lang="en-GB" sz="2000" dirty="0"/>
              <a:t>Proportional</a:t>
            </a:r>
          </a:p>
          <a:p>
            <a:pPr marL="342900" indent="-342900">
              <a:buFont typeface="+mj-lt"/>
              <a:buAutoNum type="arabicPeriod"/>
            </a:pPr>
            <a:r>
              <a:rPr lang="en-GB" sz="2000" dirty="0"/>
              <a:t>Protective of children’s rights</a:t>
            </a:r>
          </a:p>
          <a:p>
            <a:pPr marL="342900" indent="-342900">
              <a:buFont typeface="+mj-lt"/>
              <a:buAutoNum type="arabicPeriod"/>
            </a:pPr>
            <a:r>
              <a:rPr lang="en-GB" sz="2000" dirty="0"/>
              <a:t>Purpose driven</a:t>
            </a:r>
          </a:p>
          <a:p>
            <a:endParaRPr lang="en-GB" sz="2000" dirty="0"/>
          </a:p>
          <a:p>
            <a:endParaRPr lang="en-GB" sz="2000" dirty="0"/>
          </a:p>
          <a:p>
            <a:endParaRPr lang="en-GB" sz="2000" dirty="0"/>
          </a:p>
        </p:txBody>
      </p:sp>
      <p:sp>
        <p:nvSpPr>
          <p:cNvPr id="5" name="TextBox 4">
            <a:extLst>
              <a:ext uri="{FF2B5EF4-FFF2-40B4-BE49-F238E27FC236}">
                <a16:creationId xmlns:a16="http://schemas.microsoft.com/office/drawing/2014/main" id="{F4A0FE5D-9BC4-6CDC-220E-A11A2986B48B}"/>
              </a:ext>
            </a:extLst>
          </p:cNvPr>
          <p:cNvSpPr txBox="1"/>
          <p:nvPr/>
        </p:nvSpPr>
        <p:spPr>
          <a:xfrm>
            <a:off x="19668" y="6537828"/>
            <a:ext cx="6096000" cy="307777"/>
          </a:xfrm>
          <a:prstGeom prst="rect">
            <a:avLst/>
          </a:prstGeom>
          <a:noFill/>
        </p:spPr>
        <p:txBody>
          <a:bodyPr wrap="square">
            <a:spAutoFit/>
          </a:bodyPr>
          <a:lstStyle/>
          <a:p>
            <a:r>
              <a:rPr lang="en-GB" sz="1400" dirty="0">
                <a:hlinkClick r:id="rId3"/>
              </a:rPr>
              <a:t>https://rd4c.org/</a:t>
            </a:r>
            <a:r>
              <a:rPr lang="en-GB" sz="1400" dirty="0"/>
              <a:t> </a:t>
            </a:r>
          </a:p>
        </p:txBody>
      </p:sp>
      <p:pic>
        <p:nvPicPr>
          <p:cNvPr id="6" name="Picture 5" descr="Young multiracial friends">
            <a:extLst>
              <a:ext uri="{FF2B5EF4-FFF2-40B4-BE49-F238E27FC236}">
                <a16:creationId xmlns:a16="http://schemas.microsoft.com/office/drawing/2014/main" id="{6FF66AB8-D0BD-2731-A7FF-3BBC2A00F7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53864" y="2605547"/>
            <a:ext cx="4844846" cy="3229897"/>
          </a:xfrm>
          <a:prstGeom prst="roundRect">
            <a:avLst/>
          </a:prstGeom>
        </p:spPr>
      </p:pic>
    </p:spTree>
    <p:extLst>
      <p:ext uri="{BB962C8B-B14F-4D97-AF65-F5344CB8AC3E}">
        <p14:creationId xmlns:p14="http://schemas.microsoft.com/office/powerpoint/2010/main" val="946243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US">
                <a:solidFill>
                  <a:schemeClr val="tx1"/>
                </a:solidFill>
              </a:rPr>
              <a:t>Background</a:t>
            </a:r>
            <a:endParaRPr lang="en-GB">
              <a:solidFill>
                <a:schemeClr val="tx1"/>
              </a:solidFill>
            </a:endParaRPr>
          </a:p>
        </p:txBody>
      </p:sp>
      <p:sp>
        <p:nvSpPr>
          <p:cNvPr id="6" name="TextBox 5">
            <a:extLst>
              <a:ext uri="{FF2B5EF4-FFF2-40B4-BE49-F238E27FC236}">
                <a16:creationId xmlns:a16="http://schemas.microsoft.com/office/drawing/2014/main" id="{27A7A910-3F27-46CD-BBB5-7A21D8A19A6D}"/>
              </a:ext>
            </a:extLst>
          </p:cNvPr>
          <p:cNvSpPr txBox="1"/>
          <p:nvPr/>
        </p:nvSpPr>
        <p:spPr>
          <a:xfrm>
            <a:off x="471560" y="2332586"/>
            <a:ext cx="5978402" cy="3416320"/>
          </a:xfrm>
          <a:prstGeom prst="rect">
            <a:avLst/>
          </a:prstGeom>
          <a:noFill/>
        </p:spPr>
        <p:txBody>
          <a:bodyPr wrap="square" rtlCol="0">
            <a:spAutoFit/>
          </a:bodyPr>
          <a:lstStyle/>
          <a:p>
            <a:pPr algn="l"/>
            <a:r>
              <a:rPr lang="en-GB" sz="2400" i="0" dirty="0">
                <a:effectLst/>
              </a:rPr>
              <a:t>When processing data, people often jump straight to what they are going to do with it. </a:t>
            </a:r>
          </a:p>
          <a:p>
            <a:pPr algn="l"/>
            <a:endParaRPr lang="en-GB" sz="2400" dirty="0"/>
          </a:p>
          <a:p>
            <a:pPr algn="l"/>
            <a:r>
              <a:rPr lang="en-GB" sz="2400" i="0" dirty="0">
                <a:effectLst/>
              </a:rPr>
              <a:t>However, </a:t>
            </a:r>
            <a:r>
              <a:rPr lang="en-GB" sz="2400" b="1" i="0" dirty="0">
                <a:effectLst/>
              </a:rPr>
              <a:t>reviewing the rights and wrongs of why you are processing the data is important</a:t>
            </a:r>
            <a:r>
              <a:rPr lang="en-GB" sz="2400" i="0" dirty="0">
                <a:effectLst/>
              </a:rPr>
              <a:t>. </a:t>
            </a:r>
          </a:p>
          <a:p>
            <a:pPr algn="l"/>
            <a:endParaRPr lang="en-GB" sz="2400" dirty="0"/>
          </a:p>
          <a:p>
            <a:pPr algn="l"/>
            <a:r>
              <a:rPr lang="en-GB" sz="2400" i="0" dirty="0">
                <a:effectLst/>
              </a:rPr>
              <a:t>In this lesson, we are going to look </a:t>
            </a:r>
            <a:r>
              <a:rPr lang="en-GB" sz="2400" dirty="0"/>
              <a:t>the risks and problems that can arise from </a:t>
            </a:r>
            <a:r>
              <a:rPr lang="en-GB" sz="2400" i="0" dirty="0">
                <a:effectLst/>
              </a:rPr>
              <a:t>processing data.</a:t>
            </a:r>
          </a:p>
        </p:txBody>
      </p:sp>
      <p:pic>
        <p:nvPicPr>
          <p:cNvPr id="4" name="Picture 3" descr="Paper head with rainbow gears">
            <a:extLst>
              <a:ext uri="{FF2B5EF4-FFF2-40B4-BE49-F238E27FC236}">
                <a16:creationId xmlns:a16="http://schemas.microsoft.com/office/drawing/2014/main" id="{F06885A8-3FEB-BA14-54BE-4D7B0F5BC0E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67458" y="1828800"/>
            <a:ext cx="3195167" cy="4793225"/>
          </a:xfrm>
          <a:prstGeom prst="roundRect">
            <a:avLst/>
          </a:prstGeom>
        </p:spPr>
      </p:pic>
    </p:spTree>
    <p:extLst>
      <p:ext uri="{BB962C8B-B14F-4D97-AF65-F5344CB8AC3E}">
        <p14:creationId xmlns:p14="http://schemas.microsoft.com/office/powerpoint/2010/main" val="3872745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US" dirty="0">
                <a:solidFill>
                  <a:schemeClr val="tx1"/>
                </a:solidFill>
              </a:rPr>
              <a:t>Keeping frameworks relevant</a:t>
            </a:r>
            <a:endParaRPr lang="en-GB" dirty="0">
              <a:solidFill>
                <a:schemeClr val="tx1"/>
              </a:solidFill>
            </a:endParaRPr>
          </a:p>
        </p:txBody>
      </p:sp>
      <p:sp>
        <p:nvSpPr>
          <p:cNvPr id="9" name="TextBox 8">
            <a:extLst>
              <a:ext uri="{FF2B5EF4-FFF2-40B4-BE49-F238E27FC236}">
                <a16:creationId xmlns:a16="http://schemas.microsoft.com/office/drawing/2014/main" id="{444BD1F0-8B43-2697-C281-9289A9A9A3BC}"/>
              </a:ext>
            </a:extLst>
          </p:cNvPr>
          <p:cNvSpPr txBox="1"/>
          <p:nvPr/>
        </p:nvSpPr>
        <p:spPr>
          <a:xfrm>
            <a:off x="393290" y="2448620"/>
            <a:ext cx="5486400" cy="3416320"/>
          </a:xfrm>
          <a:prstGeom prst="rect">
            <a:avLst/>
          </a:prstGeom>
          <a:noFill/>
        </p:spPr>
        <p:txBody>
          <a:bodyPr wrap="square" rtlCol="0">
            <a:spAutoFit/>
          </a:bodyPr>
          <a:lstStyle/>
          <a:p>
            <a:r>
              <a:rPr lang="en-GB" sz="2400" dirty="0"/>
              <a:t>By using a data ethics framework, it allows everyone in an organisation to see how they are expected to use the data.</a:t>
            </a:r>
          </a:p>
          <a:p>
            <a:endParaRPr lang="en-GB" sz="2400" dirty="0"/>
          </a:p>
          <a:p>
            <a:r>
              <a:rPr lang="en-GB" sz="2400" b="1" dirty="0"/>
              <a:t>Frameworks should comply with regulations</a:t>
            </a:r>
            <a:r>
              <a:rPr lang="en-GB" sz="2400" dirty="0"/>
              <a:t> (such as GDPR) and be </a:t>
            </a:r>
            <a:r>
              <a:rPr lang="en-GB" sz="2400" b="1" dirty="0"/>
              <a:t>regularly reviewed </a:t>
            </a:r>
            <a:r>
              <a:rPr lang="en-GB" sz="2400" dirty="0"/>
              <a:t>to make sure they are keeping up with technological and society changes.</a:t>
            </a:r>
          </a:p>
        </p:txBody>
      </p:sp>
      <p:pic>
        <p:nvPicPr>
          <p:cNvPr id="6" name="Picture 5" descr="Human eye seen through transparent digital chart">
            <a:extLst>
              <a:ext uri="{FF2B5EF4-FFF2-40B4-BE49-F238E27FC236}">
                <a16:creationId xmlns:a16="http://schemas.microsoft.com/office/drawing/2014/main" id="{6FF66AB8-D0BD-2731-A7FF-3BBC2A00F77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953864" y="2635043"/>
            <a:ext cx="4844846" cy="3229897"/>
          </a:xfrm>
          <a:prstGeom prst="roundRect">
            <a:avLst/>
          </a:prstGeom>
        </p:spPr>
      </p:pic>
    </p:spTree>
    <p:extLst>
      <p:ext uri="{BB962C8B-B14F-4D97-AF65-F5344CB8AC3E}">
        <p14:creationId xmlns:p14="http://schemas.microsoft.com/office/powerpoint/2010/main" val="8520378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092C-E215-4310-A2C7-8CDA22E59793}"/>
              </a:ext>
            </a:extLst>
          </p:cNvPr>
          <p:cNvSpPr>
            <a:spLocks noGrp="1"/>
          </p:cNvSpPr>
          <p:nvPr>
            <p:ph type="title"/>
          </p:nvPr>
        </p:nvSpPr>
        <p:spPr/>
        <p:txBody>
          <a:bodyPr/>
          <a:lstStyle/>
          <a:p>
            <a:r>
              <a:rPr lang="en-US" dirty="0">
                <a:solidFill>
                  <a:schemeClr val="tx1"/>
                </a:solidFill>
              </a:rPr>
              <a:t>Next steps</a:t>
            </a:r>
            <a:endParaRPr lang="en-GB" dirty="0">
              <a:solidFill>
                <a:schemeClr val="tx1"/>
              </a:solidFill>
            </a:endParaRPr>
          </a:p>
        </p:txBody>
      </p:sp>
      <p:sp>
        <p:nvSpPr>
          <p:cNvPr id="3" name="Content Placeholder 2">
            <a:extLst>
              <a:ext uri="{FF2B5EF4-FFF2-40B4-BE49-F238E27FC236}">
                <a16:creationId xmlns:a16="http://schemas.microsoft.com/office/drawing/2014/main" id="{DE45694B-21FC-45EF-8E25-F23193A47845}"/>
              </a:ext>
            </a:extLst>
          </p:cNvPr>
          <p:cNvSpPr>
            <a:spLocks noGrp="1"/>
          </p:cNvSpPr>
          <p:nvPr>
            <p:ph idx="4294967295"/>
          </p:nvPr>
        </p:nvSpPr>
        <p:spPr>
          <a:xfrm>
            <a:off x="838200" y="1825625"/>
            <a:ext cx="10515600" cy="4351338"/>
          </a:xfrm>
        </p:spPr>
        <p:txBody>
          <a:bodyPr vert="horz" lIns="91440" tIns="45720" rIns="91440" bIns="45720" rtlCol="0" anchor="t">
            <a:normAutofit/>
          </a:bodyPr>
          <a:lstStyle/>
          <a:p>
            <a:pPr marL="0" indent="0" algn="ctr">
              <a:buNone/>
            </a:pPr>
            <a:endParaRPr lang="en-GB" sz="3600" dirty="0"/>
          </a:p>
          <a:p>
            <a:pPr marL="0" indent="0" algn="ctr">
              <a:buNone/>
            </a:pPr>
            <a:endParaRPr lang="en-GB" sz="3600" dirty="0"/>
          </a:p>
          <a:p>
            <a:pPr marL="0" indent="0" algn="ctr">
              <a:buNone/>
            </a:pPr>
            <a:r>
              <a:rPr lang="en-GB" sz="3600" dirty="0"/>
              <a:t>Complete </a:t>
            </a:r>
            <a:r>
              <a:rPr lang="en-GB" sz="3600" b="1" dirty="0"/>
              <a:t>questions 1 to 5 </a:t>
            </a:r>
          </a:p>
          <a:p>
            <a:pPr marL="0" indent="0" algn="ctr">
              <a:buNone/>
            </a:pPr>
            <a:r>
              <a:rPr lang="en-GB" sz="3600" dirty="0"/>
              <a:t>in </a:t>
            </a:r>
            <a:r>
              <a:rPr lang="en-GB" sz="3600" b="1" dirty="0"/>
              <a:t>section 2 </a:t>
            </a:r>
            <a:r>
              <a:rPr lang="en-GB" sz="3600" dirty="0"/>
              <a:t>of the </a:t>
            </a:r>
          </a:p>
          <a:p>
            <a:pPr marL="0" indent="0" algn="ctr">
              <a:buNone/>
            </a:pPr>
            <a:r>
              <a:rPr lang="en-GB" sz="3600" dirty="0"/>
              <a:t>‘Ethical use of data’ workbook.</a:t>
            </a:r>
            <a:endParaRPr lang="en-GB" sz="3600" dirty="0">
              <a:cs typeface="Calibri"/>
            </a:endParaRPr>
          </a:p>
          <a:p>
            <a:pPr marL="0" indent="0" algn="ctr">
              <a:buNone/>
            </a:pPr>
            <a:endParaRPr lang="en-GB" sz="3600" dirty="0"/>
          </a:p>
        </p:txBody>
      </p:sp>
    </p:spTree>
    <p:extLst>
      <p:ext uri="{BB962C8B-B14F-4D97-AF65-F5344CB8AC3E}">
        <p14:creationId xmlns:p14="http://schemas.microsoft.com/office/powerpoint/2010/main" val="3588158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94A5D-F656-493D-B36B-DD86FC9B1E3E}"/>
              </a:ext>
            </a:extLst>
          </p:cNvPr>
          <p:cNvSpPr>
            <a:spLocks noGrp="1"/>
          </p:cNvSpPr>
          <p:nvPr>
            <p:ph type="title"/>
          </p:nvPr>
        </p:nvSpPr>
        <p:spPr/>
        <p:txBody>
          <a:bodyPr/>
          <a:lstStyle/>
          <a:p>
            <a:r>
              <a:rPr lang="en-US">
                <a:solidFill>
                  <a:schemeClr val="tx1"/>
                </a:solidFill>
              </a:rPr>
              <a:t>Learning checklist</a:t>
            </a:r>
            <a:endParaRPr lang="en-GB">
              <a:solidFill>
                <a:schemeClr val="tx1"/>
              </a:solidFill>
            </a:endParaRPr>
          </a:p>
        </p:txBody>
      </p:sp>
      <p:graphicFrame>
        <p:nvGraphicFramePr>
          <p:cNvPr id="6" name="Table 5">
            <a:extLst>
              <a:ext uri="{FF2B5EF4-FFF2-40B4-BE49-F238E27FC236}">
                <a16:creationId xmlns:a16="http://schemas.microsoft.com/office/drawing/2014/main" id="{5C877A67-5EEF-4642-95EC-7141C857491C}"/>
              </a:ext>
            </a:extLst>
          </p:cNvPr>
          <p:cNvGraphicFramePr>
            <a:graphicFrameLocks noGrp="1"/>
          </p:cNvGraphicFramePr>
          <p:nvPr>
            <p:extLst>
              <p:ext uri="{D42A27DB-BD31-4B8C-83A1-F6EECF244321}">
                <p14:modId xmlns:p14="http://schemas.microsoft.com/office/powerpoint/2010/main" val="692660002"/>
              </p:ext>
            </p:extLst>
          </p:nvPr>
        </p:nvGraphicFramePr>
        <p:xfrm>
          <a:off x="511278" y="2222726"/>
          <a:ext cx="11464412" cy="3892939"/>
        </p:xfrm>
        <a:graphic>
          <a:graphicData uri="http://schemas.openxmlformats.org/drawingml/2006/table">
            <a:tbl>
              <a:tblPr/>
              <a:tblGrid>
                <a:gridCol w="11464412">
                  <a:extLst>
                    <a:ext uri="{9D8B030D-6E8A-4147-A177-3AD203B41FA5}">
                      <a16:colId xmlns:a16="http://schemas.microsoft.com/office/drawing/2014/main" val="2327535807"/>
                    </a:ext>
                  </a:extLst>
                </a:gridCol>
              </a:tblGrid>
              <a:tr h="3892939">
                <a:tc>
                  <a:txBody>
                    <a:bodyPr/>
                    <a:lstStyle/>
                    <a:p>
                      <a:r>
                        <a:rPr lang="en-US" sz="2800" kern="1200" dirty="0">
                          <a:solidFill>
                            <a:schemeClr val="tx1"/>
                          </a:solidFill>
                          <a:latin typeface="+mn-lt"/>
                          <a:ea typeface="+mn-ea"/>
                          <a:cs typeface="+mn-cs"/>
                        </a:rPr>
                        <a:t>I can </a:t>
                      </a:r>
                      <a:r>
                        <a:rPr lang="en-US" sz="2800" i="1" kern="1200" dirty="0">
                          <a:solidFill>
                            <a:schemeClr val="tx1"/>
                          </a:solidFill>
                          <a:latin typeface="+mn-lt"/>
                          <a:ea typeface="+mn-ea"/>
                          <a:cs typeface="+mn-cs"/>
                        </a:rPr>
                        <a:t>explain</a:t>
                      </a:r>
                      <a:r>
                        <a:rPr lang="en-US" sz="2800" kern="1200" dirty="0">
                          <a:solidFill>
                            <a:schemeClr val="tx1"/>
                          </a:solidFill>
                          <a:latin typeface="+mn-lt"/>
                          <a:ea typeface="+mn-ea"/>
                          <a:cs typeface="+mn-cs"/>
                        </a:rPr>
                        <a:t> </a:t>
                      </a:r>
                      <a:r>
                        <a:rPr lang="en-GB" sz="2800" kern="1200" dirty="0">
                          <a:solidFill>
                            <a:schemeClr val="tx1"/>
                          </a:solidFill>
                          <a:latin typeface="+mn-lt"/>
                          <a:ea typeface="+mn-ea"/>
                          <a:cs typeface="+mn-cs"/>
                        </a:rPr>
                        <a:t>what is meant by data ethics</a:t>
                      </a:r>
                    </a:p>
                    <a:p>
                      <a:endParaRPr lang="en-GB" sz="2800" kern="1200" dirty="0">
                        <a:solidFill>
                          <a:schemeClr val="tx1"/>
                        </a:solidFill>
                        <a:latin typeface="+mn-lt"/>
                        <a:ea typeface="+mn-ea"/>
                        <a:cs typeface="+mn-cs"/>
                      </a:endParaRPr>
                    </a:p>
                    <a:p>
                      <a:r>
                        <a:rPr lang="en-GB" sz="2800" kern="1200" dirty="0">
                          <a:solidFill>
                            <a:schemeClr val="tx1"/>
                          </a:solidFill>
                          <a:latin typeface="+mn-lt"/>
                          <a:ea typeface="+mn-ea"/>
                          <a:cs typeface="+mn-cs"/>
                        </a:rPr>
                        <a:t>I can </a:t>
                      </a:r>
                      <a:r>
                        <a:rPr lang="en-GB" sz="2800" i="1" kern="1200" dirty="0">
                          <a:solidFill>
                            <a:schemeClr val="tx1"/>
                          </a:solidFill>
                          <a:latin typeface="+mn-lt"/>
                          <a:ea typeface="+mn-ea"/>
                          <a:cs typeface="+mn-cs"/>
                        </a:rPr>
                        <a:t>explain</a:t>
                      </a:r>
                      <a:r>
                        <a:rPr lang="en-GB" sz="2800" i="0" kern="1200" dirty="0">
                          <a:solidFill>
                            <a:schemeClr val="tx1"/>
                          </a:solidFill>
                          <a:latin typeface="+mn-lt"/>
                          <a:ea typeface="+mn-ea"/>
                          <a:cs typeface="+mn-cs"/>
                        </a:rPr>
                        <a:t> what are data ethical risks</a:t>
                      </a:r>
                      <a:endParaRPr lang="en-GB" sz="2800" kern="1200" dirty="0">
                        <a:solidFill>
                          <a:schemeClr val="tx1"/>
                        </a:solidFill>
                        <a:latin typeface="+mn-lt"/>
                        <a:ea typeface="+mn-ea"/>
                        <a:cs typeface="+mn-cs"/>
                      </a:endParaRPr>
                    </a:p>
                    <a:p>
                      <a:endParaRPr lang="en-GB" sz="2800" kern="1200" dirty="0">
                        <a:solidFill>
                          <a:schemeClr val="tx1"/>
                        </a:solidFill>
                        <a:latin typeface="+mn-lt"/>
                        <a:ea typeface="+mn-ea"/>
                        <a:cs typeface="+mn-cs"/>
                      </a:endParaRPr>
                    </a:p>
                    <a:p>
                      <a:r>
                        <a:rPr lang="en-GB" sz="2800" kern="1200" dirty="0">
                          <a:solidFill>
                            <a:schemeClr val="tx1"/>
                          </a:solidFill>
                          <a:latin typeface="+mn-lt"/>
                          <a:ea typeface="+mn-ea"/>
                          <a:cs typeface="+mn-cs"/>
                        </a:rPr>
                        <a:t>I can </a:t>
                      </a:r>
                      <a:r>
                        <a:rPr lang="en-GB" sz="2800" i="1" kern="1200" dirty="0">
                          <a:solidFill>
                            <a:schemeClr val="tx1"/>
                          </a:solidFill>
                          <a:latin typeface="+mn-lt"/>
                          <a:ea typeface="+mn-ea"/>
                          <a:cs typeface="+mn-cs"/>
                        </a:rPr>
                        <a:t>explain</a:t>
                      </a:r>
                      <a:r>
                        <a:rPr lang="en-GB" sz="2800" i="0" kern="1200" dirty="0">
                          <a:solidFill>
                            <a:schemeClr val="tx1"/>
                          </a:solidFill>
                          <a:latin typeface="+mn-lt"/>
                          <a:ea typeface="+mn-ea"/>
                          <a:cs typeface="+mn-cs"/>
                        </a:rPr>
                        <a:t> how to identify data ethical risks</a:t>
                      </a:r>
                      <a:endParaRPr lang="en-GB" sz="2800" kern="1200" dirty="0">
                        <a:solidFill>
                          <a:schemeClr val="tx1"/>
                        </a:solidFill>
                        <a:latin typeface="+mn-lt"/>
                        <a:ea typeface="+mn-ea"/>
                        <a:cs typeface="+mn-cs"/>
                      </a:endParaRPr>
                    </a:p>
                    <a:p>
                      <a:endParaRPr lang="en-US" sz="2800" kern="1200" dirty="0">
                        <a:solidFill>
                          <a:schemeClr val="tx1"/>
                        </a:solidFill>
                        <a:latin typeface="+mn-lt"/>
                        <a:ea typeface="+mn-ea"/>
                        <a:cs typeface="+mn-cs"/>
                      </a:endParaRPr>
                    </a:p>
                    <a:p>
                      <a:r>
                        <a:rPr lang="en-US" sz="2800" kern="1200" dirty="0">
                          <a:solidFill>
                            <a:schemeClr val="tx1"/>
                          </a:solidFill>
                          <a:latin typeface="+mn-lt"/>
                          <a:ea typeface="+mn-ea"/>
                          <a:cs typeface="+mn-cs"/>
                        </a:rPr>
                        <a:t>I can </a:t>
                      </a:r>
                      <a:r>
                        <a:rPr lang="en-US" sz="2800" i="1" kern="1200" dirty="0">
                          <a:solidFill>
                            <a:schemeClr val="tx1"/>
                          </a:solidFill>
                          <a:latin typeface="+mn-lt"/>
                          <a:ea typeface="+mn-ea"/>
                          <a:cs typeface="+mn-cs"/>
                        </a:rPr>
                        <a:t>explain</a:t>
                      </a:r>
                      <a:r>
                        <a:rPr lang="en-US" sz="2800" kern="1200" dirty="0">
                          <a:solidFill>
                            <a:schemeClr val="tx1"/>
                          </a:solidFill>
                          <a:latin typeface="+mn-lt"/>
                          <a:ea typeface="+mn-ea"/>
                          <a:cs typeface="+mn-cs"/>
                        </a:rPr>
                        <a:t> what is a data ethics framework and how it protects data</a:t>
                      </a:r>
                    </a:p>
                  </a:txBody>
                  <a:tcPr anchor="ctr">
                    <a:lnL>
                      <a:noFill/>
                    </a:lnL>
                    <a:lnR>
                      <a:noFill/>
                    </a:lnR>
                    <a:lnT>
                      <a:noFill/>
                    </a:lnT>
                    <a:lnB>
                      <a:noFill/>
                    </a:lnB>
                  </a:tcPr>
                </a:tc>
                <a:extLst>
                  <a:ext uri="{0D108BD9-81ED-4DB2-BD59-A6C34878D82A}">
                    <a16:rowId xmlns:a16="http://schemas.microsoft.com/office/drawing/2014/main" val="2964498260"/>
                  </a:ext>
                </a:extLst>
              </a:tr>
            </a:tbl>
          </a:graphicData>
        </a:graphic>
      </p:graphicFrame>
    </p:spTree>
    <p:extLst>
      <p:ext uri="{BB962C8B-B14F-4D97-AF65-F5344CB8AC3E}">
        <p14:creationId xmlns:p14="http://schemas.microsoft.com/office/powerpoint/2010/main" val="30187140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4C500-9482-4AC0-A364-6C6C3AF4C9A4}"/>
              </a:ext>
            </a:extLst>
          </p:cNvPr>
          <p:cNvSpPr>
            <a:spLocks noGrp="1"/>
          </p:cNvSpPr>
          <p:nvPr>
            <p:ph type="title"/>
          </p:nvPr>
        </p:nvSpPr>
        <p:spPr/>
        <p:txBody>
          <a:bodyPr/>
          <a:lstStyle/>
          <a:p>
            <a:r>
              <a:rPr lang="en-US">
                <a:solidFill>
                  <a:schemeClr val="tx1"/>
                </a:solidFill>
              </a:rPr>
              <a:t>How you can use this lesson</a:t>
            </a:r>
            <a:endParaRPr lang="en-GB">
              <a:solidFill>
                <a:schemeClr val="tx1"/>
              </a:solidFill>
            </a:endParaRPr>
          </a:p>
        </p:txBody>
      </p:sp>
      <p:sp>
        <p:nvSpPr>
          <p:cNvPr id="3" name="Content Placeholder 2">
            <a:extLst>
              <a:ext uri="{FF2B5EF4-FFF2-40B4-BE49-F238E27FC236}">
                <a16:creationId xmlns:a16="http://schemas.microsoft.com/office/drawing/2014/main" id="{2F223C89-4329-452C-A897-296AF15B4AE7}"/>
              </a:ext>
            </a:extLst>
          </p:cNvPr>
          <p:cNvSpPr>
            <a:spLocks noGrp="1"/>
          </p:cNvSpPr>
          <p:nvPr>
            <p:ph idx="4294967295"/>
          </p:nvPr>
        </p:nvSpPr>
        <p:spPr>
          <a:xfrm>
            <a:off x="303314" y="4824975"/>
            <a:ext cx="10734675" cy="457313"/>
          </a:xfrm>
        </p:spPr>
        <p:txBody>
          <a:bodyPr>
            <a:normAutofit/>
          </a:bodyPr>
          <a:lstStyle/>
          <a:p>
            <a:pPr marL="0" indent="0" algn="l">
              <a:buNone/>
            </a:pPr>
            <a:r>
              <a:rPr lang="en-US" sz="1600"/>
              <a:t>© 2022. This work is licensed under a </a:t>
            </a:r>
            <a:r>
              <a:rPr lang="en-US" sz="1600" b="0" i="1" u="none" strike="noStrike">
                <a:solidFill>
                  <a:srgbClr val="049CCF"/>
                </a:solidFill>
                <a:effectLst/>
                <a:latin typeface="source sans pro" panose="020B0604020202020204" pitchFamily="34" charset="0"/>
                <a:hlinkClick r:id="rId2"/>
              </a:rPr>
              <a:t>CC BY-NC-SA 4.0 license</a:t>
            </a:r>
            <a:r>
              <a:rPr lang="en-US" sz="1600" b="0" i="1">
                <a:solidFill>
                  <a:srgbClr val="464646"/>
                </a:solidFill>
                <a:effectLst/>
                <a:latin typeface="source sans pro" panose="020B0604020202020204" pitchFamily="34" charset="0"/>
              </a:rPr>
              <a:t>. </a:t>
            </a:r>
            <a:endParaRPr lang="en-US" sz="1600" b="0" i="0">
              <a:effectLst/>
            </a:endParaRPr>
          </a:p>
          <a:p>
            <a:pPr marL="0" indent="0" algn="l">
              <a:buNone/>
            </a:pPr>
            <a:endParaRPr lang="en-US" sz="1600" b="0" i="0">
              <a:effectLst/>
            </a:endParaRPr>
          </a:p>
        </p:txBody>
      </p:sp>
      <p:pic>
        <p:nvPicPr>
          <p:cNvPr id="4" name="Picture 2">
            <a:extLst>
              <a:ext uri="{FF2B5EF4-FFF2-40B4-BE49-F238E27FC236}">
                <a16:creationId xmlns:a16="http://schemas.microsoft.com/office/drawing/2014/main" id="{93E9C027-9220-4418-A3A3-A835D282F5BF}"/>
              </a:ext>
              <a:ext uri="{C183D7F6-B498-43B3-948B-1728B52AA6E4}">
                <adec:decorative xmlns:adec="http://schemas.microsoft.com/office/drawing/2017/decorative" val="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1597097" y="5863001"/>
            <a:ext cx="959534" cy="9345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Shape&#10;&#10;Description automatically generated with medium confidence">
            <a:extLst>
              <a:ext uri="{FF2B5EF4-FFF2-40B4-BE49-F238E27FC236}">
                <a16:creationId xmlns:a16="http://schemas.microsoft.com/office/drawing/2014/main" id="{F0374880-B990-4DFC-A8EA-6E77ABEB6B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67204" y="5914057"/>
            <a:ext cx="1922636" cy="853395"/>
          </a:xfrm>
          <a:prstGeom prst="rect">
            <a:avLst/>
          </a:prstGeom>
        </p:spPr>
      </p:pic>
      <p:pic>
        <p:nvPicPr>
          <p:cNvPr id="9" name="Picture 8">
            <a:extLst>
              <a:ext uri="{FF2B5EF4-FFF2-40B4-BE49-F238E27FC236}">
                <a16:creationId xmlns:a16="http://schemas.microsoft.com/office/drawing/2014/main" id="{B75FE8AF-312A-432D-AD26-BF735E872EBF}"/>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Lst>
          </a:blip>
          <a:srcRect/>
          <a:stretch/>
        </p:blipFill>
        <p:spPr>
          <a:xfrm>
            <a:off x="8804976" y="532652"/>
            <a:ext cx="3018389" cy="1056063"/>
          </a:xfrm>
          <a:prstGeom prst="rect">
            <a:avLst/>
          </a:prstGeom>
        </p:spPr>
      </p:pic>
      <p:sp>
        <p:nvSpPr>
          <p:cNvPr id="10" name="TextBox 9">
            <a:extLst>
              <a:ext uri="{FF2B5EF4-FFF2-40B4-BE49-F238E27FC236}">
                <a16:creationId xmlns:a16="http://schemas.microsoft.com/office/drawing/2014/main" id="{FA7C6DFE-5008-4454-B9B1-12B8D87988FA}"/>
              </a:ext>
            </a:extLst>
          </p:cNvPr>
          <p:cNvSpPr txBox="1"/>
          <p:nvPr/>
        </p:nvSpPr>
        <p:spPr>
          <a:xfrm>
            <a:off x="303314" y="1857448"/>
            <a:ext cx="11753567" cy="2800767"/>
          </a:xfrm>
          <a:prstGeom prst="rect">
            <a:avLst/>
          </a:prstGeom>
          <a:noFill/>
        </p:spPr>
        <p:txBody>
          <a:bodyPr wrap="square" lIns="91440" tIns="45720" rIns="91440" bIns="45720" rtlCol="0" anchor="t">
            <a:spAutoFit/>
          </a:bodyPr>
          <a:lstStyle/>
          <a:p>
            <a:r>
              <a:rPr lang="en-GB" dirty="0"/>
              <a:t>You are free to: </a:t>
            </a:r>
          </a:p>
          <a:p>
            <a:pPr marL="285750" indent="-285750">
              <a:buFont typeface="Arial" panose="020B0604020202020204" pitchFamily="34" charset="0"/>
              <a:buChar char="•"/>
            </a:pPr>
            <a:r>
              <a:rPr lang="en-GB" b="1" dirty="0"/>
              <a:t>Share</a:t>
            </a:r>
            <a:r>
              <a:rPr lang="en-GB" dirty="0"/>
              <a:t> – copy and redistribute the material in any medium or format</a:t>
            </a:r>
            <a:endParaRPr lang="en-GB" sz="500" dirty="0"/>
          </a:p>
          <a:p>
            <a:pPr marL="285750" indent="-285750">
              <a:buFont typeface="Arial" panose="020B0604020202020204" pitchFamily="34" charset="0"/>
              <a:buChar char="•"/>
            </a:pPr>
            <a:r>
              <a:rPr lang="en-GB" b="1" dirty="0"/>
              <a:t>Adapt</a:t>
            </a:r>
            <a:r>
              <a:rPr lang="en-GB" dirty="0"/>
              <a:t> – remix, transform and build upon the material </a:t>
            </a:r>
          </a:p>
          <a:p>
            <a:pPr marL="285750" indent="-285750">
              <a:buFont typeface="Arial" panose="020B0604020202020204" pitchFamily="34" charset="0"/>
              <a:buChar char="•"/>
            </a:pPr>
            <a:endParaRPr lang="en-GB" sz="1400" dirty="0"/>
          </a:p>
          <a:p>
            <a:r>
              <a:rPr lang="en-GB" dirty="0"/>
              <a:t>Under the following terms: </a:t>
            </a:r>
          </a:p>
          <a:p>
            <a:pPr marL="285750" indent="-285750" algn="l" rtl="0">
              <a:buFont typeface="Arial" panose="020B0604020202020204" pitchFamily="34" charset="0"/>
              <a:buChar char="•"/>
            </a:pPr>
            <a:r>
              <a:rPr lang="en-US" b="1" i="0" dirty="0">
                <a:effectLst/>
              </a:rPr>
              <a:t>Attribution</a:t>
            </a:r>
            <a:r>
              <a:rPr lang="en-US" b="0" i="0" dirty="0">
                <a:effectLst/>
              </a:rPr>
              <a:t> — You must give </a:t>
            </a:r>
            <a:r>
              <a:rPr lang="en-US" dirty="0">
                <a:latin typeface="source sans pro"/>
                <a:ea typeface="source sans pro"/>
                <a:hlinkClick r:id="rId6"/>
              </a:rPr>
              <a:t>appropriate credit</a:t>
            </a:r>
            <a:r>
              <a:rPr lang="en-US" b="0" i="0" dirty="0">
                <a:effectLst/>
                <a:latin typeface="source sans pro"/>
                <a:ea typeface="source sans pro"/>
              </a:rPr>
              <a:t>, </a:t>
            </a:r>
            <a:r>
              <a:rPr lang="en-US" b="0" i="0" dirty="0">
                <a:effectLst/>
              </a:rPr>
              <a:t>provide a link to the license, and </a:t>
            </a:r>
            <a:r>
              <a:rPr lang="en-US" b="0" i="0" u="none" strike="noStrike" dirty="0">
                <a:solidFill>
                  <a:srgbClr val="049CCF"/>
                </a:solidFill>
                <a:effectLst/>
                <a:latin typeface="source sans pro"/>
                <a:ea typeface="source sans pro"/>
                <a:hlinkClick r:id="rId6"/>
              </a:rPr>
              <a:t>indicate if changes were made</a:t>
            </a:r>
            <a:r>
              <a:rPr lang="en-US" b="0" i="0" dirty="0">
                <a:effectLst/>
                <a:latin typeface="source sans pro"/>
                <a:ea typeface="source sans pro"/>
              </a:rPr>
              <a:t>. </a:t>
            </a:r>
            <a:r>
              <a:rPr lang="en-US" b="0" i="0" dirty="0">
                <a:effectLst/>
              </a:rPr>
              <a:t>You may do so in any reasonable manner, but not in any way that suggests the licensor endorses you or your use.</a:t>
            </a:r>
          </a:p>
          <a:p>
            <a:pPr marL="285750" indent="-285750" algn="l" rtl="0">
              <a:buFont typeface="Arial" panose="020B0604020202020204" pitchFamily="34" charset="0"/>
              <a:buChar char="•"/>
            </a:pPr>
            <a:r>
              <a:rPr lang="en-US" b="1" i="0" dirty="0" err="1">
                <a:effectLst/>
              </a:rPr>
              <a:t>NonCommercial</a:t>
            </a:r>
            <a:r>
              <a:rPr lang="en-US" b="0" i="0" dirty="0">
                <a:effectLst/>
              </a:rPr>
              <a:t> — You may not use the material for </a:t>
            </a:r>
            <a:r>
              <a:rPr lang="en-US" b="0" i="0" u="none" strike="noStrike" dirty="0">
                <a:solidFill>
                  <a:srgbClr val="049CCF"/>
                </a:solidFill>
                <a:effectLst/>
                <a:latin typeface="source sans pro" panose="020B0503030403020204" pitchFamily="34" charset="0"/>
                <a:hlinkClick r:id="rId6"/>
              </a:rPr>
              <a:t>commercial purposes</a:t>
            </a:r>
            <a:r>
              <a:rPr lang="en-US" b="0" i="0" dirty="0">
                <a:solidFill>
                  <a:srgbClr val="333333"/>
                </a:solidFill>
                <a:effectLst/>
                <a:latin typeface="source sans pro" panose="020B0503030403020204" pitchFamily="34" charset="0"/>
              </a:rPr>
              <a:t>.</a:t>
            </a:r>
          </a:p>
          <a:p>
            <a:pPr marL="285750" indent="-285750">
              <a:buFont typeface="Arial" panose="020B0604020202020204" pitchFamily="34" charset="0"/>
              <a:buChar char="•"/>
            </a:pPr>
            <a:r>
              <a:rPr lang="en-US" b="1" i="0" dirty="0" err="1">
                <a:solidFill>
                  <a:srgbClr val="222222"/>
                </a:solidFill>
                <a:effectLst/>
                <a:latin typeface="source sans pro" panose="020B0503030403020204" pitchFamily="34" charset="0"/>
              </a:rPr>
              <a:t>ShareAlike</a:t>
            </a:r>
            <a:r>
              <a:rPr lang="en-US" b="0" i="0" dirty="0">
                <a:solidFill>
                  <a:srgbClr val="333333"/>
                </a:solidFill>
                <a:effectLst/>
                <a:latin typeface="source sans pro" panose="020B0503030403020204" pitchFamily="34" charset="0"/>
              </a:rPr>
              <a:t> — If you remix, transform, or build upon the material, you must distribute your contributions under the </a:t>
            </a:r>
            <a:r>
              <a:rPr lang="en-US" b="0" i="0" u="none" strike="noStrike" dirty="0">
                <a:solidFill>
                  <a:srgbClr val="049CCF"/>
                </a:solidFill>
                <a:effectLst/>
                <a:latin typeface="source sans pro" panose="020B0503030403020204" pitchFamily="34" charset="0"/>
                <a:hlinkClick r:id="rId7"/>
              </a:rPr>
              <a:t>same license</a:t>
            </a:r>
            <a:r>
              <a:rPr lang="en-US" b="0" i="0" dirty="0">
                <a:solidFill>
                  <a:srgbClr val="333333"/>
                </a:solidFill>
                <a:effectLst/>
                <a:latin typeface="source sans pro" panose="020B0503030403020204" pitchFamily="34" charset="0"/>
              </a:rPr>
              <a:t> as the original.</a:t>
            </a:r>
            <a:endParaRPr lang="en-GB" dirty="0"/>
          </a:p>
        </p:txBody>
      </p:sp>
      <p:sp>
        <p:nvSpPr>
          <p:cNvPr id="12" name="Rectangle 11">
            <a:extLst>
              <a:ext uri="{FF2B5EF4-FFF2-40B4-BE49-F238E27FC236}">
                <a16:creationId xmlns:a16="http://schemas.microsoft.com/office/drawing/2014/main" id="{073AE9AC-5815-414D-B0E2-07B76DB71A7E}"/>
              </a:ext>
              <a:ext uri="{C183D7F6-B498-43B3-948B-1728B52AA6E4}">
                <adec:decorative xmlns:adec="http://schemas.microsoft.com/office/drawing/2017/decorative" val="1"/>
              </a:ext>
            </a:extLst>
          </p:cNvPr>
          <p:cNvSpPr/>
          <p:nvPr/>
        </p:nvSpPr>
        <p:spPr>
          <a:xfrm>
            <a:off x="0" y="5755413"/>
            <a:ext cx="12192000" cy="58277"/>
          </a:xfrm>
          <a:prstGeom prst="rect">
            <a:avLst/>
          </a:prstGeom>
          <a:ln>
            <a:solidFill>
              <a:srgbClr val="6A9CA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1" name="Content Placeholder 2">
            <a:extLst>
              <a:ext uri="{FF2B5EF4-FFF2-40B4-BE49-F238E27FC236}">
                <a16:creationId xmlns:a16="http://schemas.microsoft.com/office/drawing/2014/main" id="{060E1F8C-2EB8-4FB9-A221-93EB4D5C52AB}"/>
              </a:ext>
            </a:extLst>
          </p:cNvPr>
          <p:cNvSpPr txBox="1">
            <a:spLocks/>
          </p:cNvSpPr>
          <p:nvPr/>
        </p:nvSpPr>
        <p:spPr>
          <a:xfrm>
            <a:off x="303314" y="5282288"/>
            <a:ext cx="11888686" cy="457313"/>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Created by </a:t>
            </a:r>
            <a:r>
              <a:rPr lang="en-US" sz="1600" dirty="0" err="1"/>
              <a:t>effini</a:t>
            </a:r>
            <a:r>
              <a:rPr lang="en-US" sz="1600" dirty="0"/>
              <a:t> in partnership with Data Education in Schools and Skills Development Scotland. </a:t>
            </a:r>
          </a:p>
        </p:txBody>
      </p:sp>
      <p:pic>
        <p:nvPicPr>
          <p:cNvPr id="13" name="Picture 12" descr="Graphical user interface&#10;&#10;Description automatically generated with medium confidence">
            <a:extLst>
              <a:ext uri="{FF2B5EF4-FFF2-40B4-BE49-F238E27FC236}">
                <a16:creationId xmlns:a16="http://schemas.microsoft.com/office/drawing/2014/main" id="{B40017D6-46F2-C64A-B511-642898E15E7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616312" y="5903589"/>
            <a:ext cx="1353559" cy="874333"/>
          </a:xfrm>
          <a:prstGeom prst="rect">
            <a:avLst/>
          </a:prstGeom>
        </p:spPr>
      </p:pic>
    </p:spTree>
    <p:extLst>
      <p:ext uri="{BB962C8B-B14F-4D97-AF65-F5344CB8AC3E}">
        <p14:creationId xmlns:p14="http://schemas.microsoft.com/office/powerpoint/2010/main" val="13576561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4C500-9482-4AC0-A364-6C6C3AF4C9A4}"/>
              </a:ext>
            </a:extLst>
          </p:cNvPr>
          <p:cNvSpPr>
            <a:spLocks noGrp="1"/>
          </p:cNvSpPr>
          <p:nvPr>
            <p:ph type="title"/>
          </p:nvPr>
        </p:nvSpPr>
        <p:spPr/>
        <p:txBody>
          <a:bodyPr/>
          <a:lstStyle/>
          <a:p>
            <a:r>
              <a:rPr lang="en-US">
                <a:solidFill>
                  <a:schemeClr val="tx1"/>
                </a:solidFill>
              </a:rPr>
              <a:t>Alternative format</a:t>
            </a:r>
            <a:endParaRPr lang="en-GB">
              <a:solidFill>
                <a:schemeClr val="tx1"/>
              </a:solidFill>
            </a:endParaRPr>
          </a:p>
        </p:txBody>
      </p:sp>
      <p:sp>
        <p:nvSpPr>
          <p:cNvPr id="12" name="Rectangle 11">
            <a:extLst>
              <a:ext uri="{FF2B5EF4-FFF2-40B4-BE49-F238E27FC236}">
                <a16:creationId xmlns:a16="http://schemas.microsoft.com/office/drawing/2014/main" id="{073AE9AC-5815-414D-B0E2-07B76DB71A7E}"/>
              </a:ext>
              <a:ext uri="{C183D7F6-B498-43B3-948B-1728B52AA6E4}">
                <adec:decorative xmlns:adec="http://schemas.microsoft.com/office/drawing/2017/decorative" val="1"/>
              </a:ext>
            </a:extLst>
          </p:cNvPr>
          <p:cNvSpPr/>
          <p:nvPr/>
        </p:nvSpPr>
        <p:spPr>
          <a:xfrm>
            <a:off x="0" y="5755413"/>
            <a:ext cx="12192000" cy="58277"/>
          </a:xfrm>
          <a:prstGeom prst="rect">
            <a:avLst/>
          </a:prstGeom>
          <a:ln>
            <a:solidFill>
              <a:srgbClr val="6A9CA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4F5D6FC-410F-47AB-AE9D-D7B0ABBD7D85}"/>
              </a:ext>
            </a:extLst>
          </p:cNvPr>
          <p:cNvSpPr txBox="1"/>
          <p:nvPr/>
        </p:nvSpPr>
        <p:spPr>
          <a:xfrm>
            <a:off x="1790955" y="2116176"/>
            <a:ext cx="8610090" cy="2677656"/>
          </a:xfrm>
          <a:prstGeom prst="rect">
            <a:avLst/>
          </a:prstGeom>
          <a:noFill/>
        </p:spPr>
        <p:txBody>
          <a:bodyPr wrap="square" rtlCol="0">
            <a:spAutoFit/>
          </a:bodyPr>
          <a:lstStyle/>
          <a:p>
            <a:r>
              <a:rPr lang="en-GB" sz="1400" b="1">
                <a:effectLst/>
                <a:latin typeface="Arial" panose="020B0604020202020204" pitchFamily="34" charset="0"/>
                <a:ea typeface="Calibri" panose="020F0502020204030204" pitchFamily="34" charset="0"/>
                <a:cs typeface="Arial" panose="020B0604020202020204" pitchFamily="34" charset="0"/>
              </a:rPr>
              <a:t>If you require this document in an alternative format, such as large print or a coloured background, please contact </a:t>
            </a:r>
          </a:p>
          <a:p>
            <a:endParaRPr lang="en-GB" sz="1400" b="1">
              <a:effectLst/>
              <a:latin typeface="Arial" panose="020B0604020202020204" pitchFamily="34" charset="0"/>
              <a:ea typeface="Calibri" panose="020F0502020204030204" pitchFamily="34" charset="0"/>
              <a:cs typeface="Arial" panose="020B0604020202020204" pitchFamily="34" charset="0"/>
            </a:endParaRPr>
          </a:p>
          <a:p>
            <a:pPr algn="ctr"/>
            <a:r>
              <a:rPr lang="en-GB" sz="1400" b="1">
                <a:effectLst/>
                <a:latin typeface="Arial" panose="020B0604020202020204" pitchFamily="34" charset="0"/>
                <a:ea typeface="Calibri" panose="020F0502020204030204" pitchFamily="34" charset="0"/>
                <a:cs typeface="Arial" panose="020B0604020202020204" pitchFamily="34" charset="0"/>
              </a:rPr>
              <a:t>hello</a:t>
            </a:r>
            <a:r>
              <a:rPr lang="en-GB" sz="1400" b="1">
                <a:latin typeface="Arial" panose="020B0604020202020204" pitchFamily="34" charset="0"/>
                <a:cs typeface="Arial" panose="020B0604020202020204" pitchFamily="34" charset="0"/>
              </a:rPr>
              <a:t>@effini.com </a:t>
            </a:r>
          </a:p>
          <a:p>
            <a:pPr algn="l"/>
            <a:endParaRPr lang="en-GB" sz="1400" b="1">
              <a:latin typeface="Arial" panose="020B0604020202020204" pitchFamily="34" charset="0"/>
              <a:cs typeface="Arial" panose="020B0604020202020204" pitchFamily="34" charset="0"/>
            </a:endParaRPr>
          </a:p>
          <a:p>
            <a:pPr algn="ctr"/>
            <a:r>
              <a:rPr lang="en-GB" sz="1400" b="1">
                <a:latin typeface="Arial" panose="020B0604020202020204" pitchFamily="34" charset="0"/>
                <a:cs typeface="Arial" panose="020B0604020202020204" pitchFamily="34" charset="0"/>
              </a:rPr>
              <a:t>or </a:t>
            </a:r>
          </a:p>
          <a:p>
            <a:pPr algn="ctr"/>
            <a:endParaRPr lang="en-GB" sz="1400" b="1">
              <a:latin typeface="Arial" panose="020B0604020202020204" pitchFamily="34" charset="0"/>
              <a:cs typeface="Arial" panose="020B0604020202020204" pitchFamily="34" charset="0"/>
            </a:endParaRPr>
          </a:p>
          <a:p>
            <a:pPr algn="ctr"/>
            <a:r>
              <a:rPr lang="en-US" sz="1400" b="1">
                <a:latin typeface="Arial" panose="020B0604020202020204" pitchFamily="34" charset="0"/>
                <a:cs typeface="Arial" panose="020B0604020202020204" pitchFamily="34" charset="0"/>
              </a:rPr>
              <a:t>4th Floor, The Bayes Centre</a:t>
            </a:r>
          </a:p>
          <a:p>
            <a:pPr algn="ctr"/>
            <a:r>
              <a:rPr lang="en-US" sz="1400" b="1">
                <a:latin typeface="Arial" panose="020B0604020202020204" pitchFamily="34" charset="0"/>
                <a:cs typeface="Arial" panose="020B0604020202020204" pitchFamily="34" charset="0"/>
              </a:rPr>
              <a:t>47 Potterrow</a:t>
            </a:r>
          </a:p>
          <a:p>
            <a:pPr algn="ctr"/>
            <a:r>
              <a:rPr lang="en-US" sz="1400" b="1">
                <a:latin typeface="Arial" panose="020B0604020202020204" pitchFamily="34" charset="0"/>
                <a:cs typeface="Arial" panose="020B0604020202020204" pitchFamily="34" charset="0"/>
              </a:rPr>
              <a:t>Edinburgh</a:t>
            </a:r>
          </a:p>
          <a:p>
            <a:pPr algn="ctr"/>
            <a:r>
              <a:rPr lang="en-US" sz="1400" b="1">
                <a:latin typeface="Arial" panose="020B0604020202020204" pitchFamily="34" charset="0"/>
                <a:cs typeface="Arial" panose="020B0604020202020204" pitchFamily="34" charset="0"/>
              </a:rPr>
              <a:t>EH8 9BT</a:t>
            </a:r>
          </a:p>
          <a:p>
            <a:endParaRPr lang="en-GB" sz="1400" b="1">
              <a:latin typeface="Arial" panose="020B0604020202020204" pitchFamily="34" charset="0"/>
              <a:cs typeface="Arial" panose="020B0604020202020204" pitchFamily="34" charset="0"/>
            </a:endParaRPr>
          </a:p>
        </p:txBody>
      </p:sp>
      <p:pic>
        <p:nvPicPr>
          <p:cNvPr id="9" name="Picture 2">
            <a:extLst>
              <a:ext uri="{FF2B5EF4-FFF2-40B4-BE49-F238E27FC236}">
                <a16:creationId xmlns:a16="http://schemas.microsoft.com/office/drawing/2014/main" id="{3664BB56-6F0C-2B5B-58DC-F1DE9BF62179}"/>
              </a:ext>
              <a:ext uri="{C183D7F6-B498-43B3-948B-1728B52AA6E4}">
                <adec:decorative xmlns:adec="http://schemas.microsoft.com/office/drawing/2017/decorative" val="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p:blipFill>
        <p:spPr bwMode="auto">
          <a:xfrm>
            <a:off x="1597097" y="5872833"/>
            <a:ext cx="959534" cy="93458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Shape&#10;&#10;Description automatically generated with medium confidence">
            <a:extLst>
              <a:ext uri="{FF2B5EF4-FFF2-40B4-BE49-F238E27FC236}">
                <a16:creationId xmlns:a16="http://schemas.microsoft.com/office/drawing/2014/main" id="{1A2BE98D-7494-683A-C33A-B1FC1813F8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67204" y="5914057"/>
            <a:ext cx="1922636" cy="853395"/>
          </a:xfrm>
          <a:prstGeom prst="rect">
            <a:avLst/>
          </a:prstGeom>
        </p:spPr>
      </p:pic>
      <p:pic>
        <p:nvPicPr>
          <p:cNvPr id="11" name="Picture 10" descr="Graphical user interface&#10;&#10;Description automatically generated with medium confidence">
            <a:extLst>
              <a:ext uri="{FF2B5EF4-FFF2-40B4-BE49-F238E27FC236}">
                <a16:creationId xmlns:a16="http://schemas.microsoft.com/office/drawing/2014/main" id="{C1E07ED6-4D51-A39F-B493-2E3DC73B98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16312" y="5903589"/>
            <a:ext cx="1353559" cy="874333"/>
          </a:xfrm>
          <a:prstGeom prst="rect">
            <a:avLst/>
          </a:prstGeom>
        </p:spPr>
      </p:pic>
    </p:spTree>
    <p:extLst>
      <p:ext uri="{BB962C8B-B14F-4D97-AF65-F5344CB8AC3E}">
        <p14:creationId xmlns:p14="http://schemas.microsoft.com/office/powerpoint/2010/main" val="2258049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D6C8-86C0-4EF1-8236-5D61543C1FB6}"/>
              </a:ext>
            </a:extLst>
          </p:cNvPr>
          <p:cNvSpPr>
            <a:spLocks noGrp="1"/>
          </p:cNvSpPr>
          <p:nvPr>
            <p:ph type="title"/>
          </p:nvPr>
        </p:nvSpPr>
        <p:spPr/>
        <p:txBody>
          <a:bodyPr/>
          <a:lstStyle/>
          <a:p>
            <a:r>
              <a:rPr lang="en-US"/>
              <a:t>Your turn…</a:t>
            </a:r>
            <a:endParaRPr lang="en-GB"/>
          </a:p>
        </p:txBody>
      </p:sp>
      <p:sp>
        <p:nvSpPr>
          <p:cNvPr id="3" name="TextBox 2">
            <a:extLst>
              <a:ext uri="{FF2B5EF4-FFF2-40B4-BE49-F238E27FC236}">
                <a16:creationId xmlns:a16="http://schemas.microsoft.com/office/drawing/2014/main" id="{76BC42DC-03F4-4D27-B223-3146C92584EA}"/>
              </a:ext>
            </a:extLst>
          </p:cNvPr>
          <p:cNvSpPr txBox="1"/>
          <p:nvPr/>
        </p:nvSpPr>
        <p:spPr>
          <a:xfrm>
            <a:off x="727587" y="2253177"/>
            <a:ext cx="10736826" cy="1815882"/>
          </a:xfrm>
          <a:prstGeom prst="rect">
            <a:avLst/>
          </a:prstGeom>
          <a:noFill/>
        </p:spPr>
        <p:txBody>
          <a:bodyPr wrap="square" rtlCol="0">
            <a:spAutoFit/>
          </a:bodyPr>
          <a:lstStyle/>
          <a:p>
            <a:pPr algn="ctr"/>
            <a:r>
              <a:rPr lang="en-GB" sz="2800" dirty="0"/>
              <a:t>What do you think of when someone says “</a:t>
            </a:r>
            <a:r>
              <a:rPr lang="en-GB" sz="2800" b="1" dirty="0"/>
              <a:t>ethics</a:t>
            </a:r>
            <a:r>
              <a:rPr lang="en-GB" sz="2800" dirty="0"/>
              <a:t>”?</a:t>
            </a:r>
          </a:p>
          <a:p>
            <a:pPr algn="ctr"/>
            <a:endParaRPr lang="en-GB" sz="2800" dirty="0"/>
          </a:p>
          <a:p>
            <a:pPr algn="ctr"/>
            <a:r>
              <a:rPr lang="en-GB" sz="2800" dirty="0"/>
              <a:t>Write down as many words as you can think of related to ethics</a:t>
            </a:r>
          </a:p>
          <a:p>
            <a:pPr algn="ctr"/>
            <a:r>
              <a:rPr lang="en-GB" sz="2800" dirty="0"/>
              <a:t>(its ok if you can’t think of any)</a:t>
            </a:r>
          </a:p>
        </p:txBody>
      </p:sp>
      <p:pic>
        <p:nvPicPr>
          <p:cNvPr id="7" name="Graphic 6" descr="Head with gears outline">
            <a:extLst>
              <a:ext uri="{FF2B5EF4-FFF2-40B4-BE49-F238E27FC236}">
                <a16:creationId xmlns:a16="http://schemas.microsoft.com/office/drawing/2014/main" id="{38B3DE04-9321-4218-6FE5-17ACF5702B5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99786" y="4631548"/>
            <a:ext cx="2292214" cy="2292214"/>
          </a:xfrm>
          <a:prstGeom prst="rect">
            <a:avLst/>
          </a:prstGeom>
        </p:spPr>
      </p:pic>
      <p:sp>
        <p:nvSpPr>
          <p:cNvPr id="8" name="Oval 7">
            <a:extLst>
              <a:ext uri="{FF2B5EF4-FFF2-40B4-BE49-F238E27FC236}">
                <a16:creationId xmlns:a16="http://schemas.microsoft.com/office/drawing/2014/main" id="{B3F04EF0-0B19-FB15-5ACD-40102590DFD5}"/>
              </a:ext>
              <a:ext uri="{C183D7F6-B498-43B3-948B-1728B52AA6E4}">
                <adec:decorative xmlns:adec="http://schemas.microsoft.com/office/drawing/2017/decorative" val="1"/>
              </a:ext>
            </a:extLst>
          </p:cNvPr>
          <p:cNvSpPr/>
          <p:nvPr/>
        </p:nvSpPr>
        <p:spPr>
          <a:xfrm>
            <a:off x="10400631" y="4814889"/>
            <a:ext cx="988594" cy="123210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aphic 11" descr="Scales of justice outline">
            <a:extLst>
              <a:ext uri="{FF2B5EF4-FFF2-40B4-BE49-F238E27FC236}">
                <a16:creationId xmlns:a16="http://schemas.microsoft.com/office/drawing/2014/main" id="{6B2F3489-3AB1-AFED-A6D6-C6C8754382B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87444" y="5030049"/>
            <a:ext cx="801781" cy="801781"/>
          </a:xfrm>
          <a:prstGeom prst="rect">
            <a:avLst/>
          </a:prstGeom>
        </p:spPr>
      </p:pic>
    </p:spTree>
    <p:extLst>
      <p:ext uri="{BB962C8B-B14F-4D97-AF65-F5344CB8AC3E}">
        <p14:creationId xmlns:p14="http://schemas.microsoft.com/office/powerpoint/2010/main" val="2301579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D6C8-86C0-4EF1-8236-5D61543C1FB6}"/>
              </a:ext>
            </a:extLst>
          </p:cNvPr>
          <p:cNvSpPr>
            <a:spLocks noGrp="1"/>
          </p:cNvSpPr>
          <p:nvPr>
            <p:ph type="title"/>
          </p:nvPr>
        </p:nvSpPr>
        <p:spPr/>
        <p:txBody>
          <a:bodyPr/>
          <a:lstStyle/>
          <a:p>
            <a:r>
              <a:rPr lang="en-US"/>
              <a:t>Your turn…</a:t>
            </a:r>
            <a:endParaRPr lang="en-GB"/>
          </a:p>
        </p:txBody>
      </p:sp>
      <p:sp>
        <p:nvSpPr>
          <p:cNvPr id="3" name="TextBox 2">
            <a:extLst>
              <a:ext uri="{FF2B5EF4-FFF2-40B4-BE49-F238E27FC236}">
                <a16:creationId xmlns:a16="http://schemas.microsoft.com/office/drawing/2014/main" id="{76BC42DC-03F4-4D27-B223-3146C92584EA}"/>
              </a:ext>
            </a:extLst>
          </p:cNvPr>
          <p:cNvSpPr txBox="1"/>
          <p:nvPr/>
        </p:nvSpPr>
        <p:spPr>
          <a:xfrm>
            <a:off x="167148" y="1839279"/>
            <a:ext cx="11287433" cy="400110"/>
          </a:xfrm>
          <a:prstGeom prst="rect">
            <a:avLst/>
          </a:prstGeom>
          <a:noFill/>
        </p:spPr>
        <p:txBody>
          <a:bodyPr wrap="square" rtlCol="0">
            <a:spAutoFit/>
          </a:bodyPr>
          <a:lstStyle/>
          <a:p>
            <a:r>
              <a:rPr lang="en-GB" sz="2000" dirty="0"/>
              <a:t>What does </a:t>
            </a:r>
            <a:r>
              <a:rPr lang="en-GB" sz="2000" b="1" dirty="0"/>
              <a:t>ethics </a:t>
            </a:r>
            <a:r>
              <a:rPr lang="en-GB" sz="2000" dirty="0"/>
              <a:t>mean to you? Here are some example words, you might have more/different words</a:t>
            </a:r>
          </a:p>
        </p:txBody>
      </p:sp>
      <p:sp>
        <p:nvSpPr>
          <p:cNvPr id="4" name="Rectangle: Rounded Corners 3">
            <a:extLst>
              <a:ext uri="{FF2B5EF4-FFF2-40B4-BE49-F238E27FC236}">
                <a16:creationId xmlns:a16="http://schemas.microsoft.com/office/drawing/2014/main" id="{DA4FD7AF-F6E3-8742-9B84-16408550727C}"/>
              </a:ext>
            </a:extLst>
          </p:cNvPr>
          <p:cNvSpPr/>
          <p:nvPr/>
        </p:nvSpPr>
        <p:spPr>
          <a:xfrm>
            <a:off x="147484" y="5035269"/>
            <a:ext cx="248756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EAC036"/>
                </a:solidFill>
              </a:rPr>
              <a:t>Conscientious</a:t>
            </a:r>
          </a:p>
        </p:txBody>
      </p:sp>
      <p:sp>
        <p:nvSpPr>
          <p:cNvPr id="6" name="Rectangle: Rounded Corners 5">
            <a:extLst>
              <a:ext uri="{FF2B5EF4-FFF2-40B4-BE49-F238E27FC236}">
                <a16:creationId xmlns:a16="http://schemas.microsoft.com/office/drawing/2014/main" id="{B4E1A86B-DE57-2762-6E2F-1C2BED2259DB}"/>
              </a:ext>
            </a:extLst>
          </p:cNvPr>
          <p:cNvSpPr/>
          <p:nvPr/>
        </p:nvSpPr>
        <p:spPr>
          <a:xfrm>
            <a:off x="3097252" y="5636911"/>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CE673B"/>
                </a:solidFill>
              </a:rPr>
              <a:t>Morals</a:t>
            </a:r>
          </a:p>
        </p:txBody>
      </p:sp>
      <p:sp>
        <p:nvSpPr>
          <p:cNvPr id="7" name="Rectangle: Rounded Corners 6">
            <a:extLst>
              <a:ext uri="{FF2B5EF4-FFF2-40B4-BE49-F238E27FC236}">
                <a16:creationId xmlns:a16="http://schemas.microsoft.com/office/drawing/2014/main" id="{0954F92F-3D69-9377-905E-F8CDA8CE46CB}"/>
              </a:ext>
            </a:extLst>
          </p:cNvPr>
          <p:cNvSpPr/>
          <p:nvPr/>
        </p:nvSpPr>
        <p:spPr>
          <a:xfrm>
            <a:off x="6096000" y="3557349"/>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EAC036"/>
                </a:solidFill>
              </a:rPr>
              <a:t>Principles</a:t>
            </a:r>
          </a:p>
        </p:txBody>
      </p:sp>
      <p:sp>
        <p:nvSpPr>
          <p:cNvPr id="8" name="Rectangle: Rounded Corners 7">
            <a:extLst>
              <a:ext uri="{FF2B5EF4-FFF2-40B4-BE49-F238E27FC236}">
                <a16:creationId xmlns:a16="http://schemas.microsoft.com/office/drawing/2014/main" id="{73BFEDA9-E90E-12B0-E5F1-3D6525BD4EB2}"/>
              </a:ext>
            </a:extLst>
          </p:cNvPr>
          <p:cNvSpPr/>
          <p:nvPr/>
        </p:nvSpPr>
        <p:spPr>
          <a:xfrm>
            <a:off x="8731046" y="4881355"/>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EAC036"/>
                </a:solidFill>
              </a:rPr>
              <a:t>Ideals</a:t>
            </a:r>
          </a:p>
        </p:txBody>
      </p:sp>
      <p:sp>
        <p:nvSpPr>
          <p:cNvPr id="9" name="Rectangle: Rounded Corners 8">
            <a:extLst>
              <a:ext uri="{FF2B5EF4-FFF2-40B4-BE49-F238E27FC236}">
                <a16:creationId xmlns:a16="http://schemas.microsoft.com/office/drawing/2014/main" id="{46E3E092-9B9F-203F-6225-80B0BF2869BC}"/>
              </a:ext>
            </a:extLst>
          </p:cNvPr>
          <p:cNvSpPr/>
          <p:nvPr/>
        </p:nvSpPr>
        <p:spPr>
          <a:xfrm>
            <a:off x="1804220" y="3235435"/>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6A9CA1"/>
                </a:solidFill>
              </a:rPr>
              <a:t>Fairness</a:t>
            </a:r>
          </a:p>
        </p:txBody>
      </p:sp>
      <p:sp>
        <p:nvSpPr>
          <p:cNvPr id="10" name="Rectangle: Rounded Corners 9">
            <a:extLst>
              <a:ext uri="{FF2B5EF4-FFF2-40B4-BE49-F238E27FC236}">
                <a16:creationId xmlns:a16="http://schemas.microsoft.com/office/drawing/2014/main" id="{64A38359-D257-341B-E12B-41BD02E443D3}"/>
              </a:ext>
            </a:extLst>
          </p:cNvPr>
          <p:cNvSpPr/>
          <p:nvPr/>
        </p:nvSpPr>
        <p:spPr>
          <a:xfrm>
            <a:off x="3441292" y="2523971"/>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CE673B"/>
                </a:solidFill>
              </a:rPr>
              <a:t>Beliefs</a:t>
            </a:r>
          </a:p>
        </p:txBody>
      </p:sp>
      <p:sp>
        <p:nvSpPr>
          <p:cNvPr id="11" name="Rectangle: Rounded Corners 10">
            <a:extLst>
              <a:ext uri="{FF2B5EF4-FFF2-40B4-BE49-F238E27FC236}">
                <a16:creationId xmlns:a16="http://schemas.microsoft.com/office/drawing/2014/main" id="{EC4AA974-5624-F2BC-1078-47E2CF3F8E75}"/>
              </a:ext>
            </a:extLst>
          </p:cNvPr>
          <p:cNvSpPr/>
          <p:nvPr/>
        </p:nvSpPr>
        <p:spPr>
          <a:xfrm>
            <a:off x="4449096" y="4327346"/>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6A9CA1"/>
                </a:solidFill>
              </a:rPr>
              <a:t>Honesty</a:t>
            </a:r>
          </a:p>
        </p:txBody>
      </p:sp>
      <p:sp>
        <p:nvSpPr>
          <p:cNvPr id="12" name="Rectangle: Rounded Corners 11">
            <a:extLst>
              <a:ext uri="{FF2B5EF4-FFF2-40B4-BE49-F238E27FC236}">
                <a16:creationId xmlns:a16="http://schemas.microsoft.com/office/drawing/2014/main" id="{EB083F5A-501E-0392-9F60-B777B570AA1E}"/>
              </a:ext>
            </a:extLst>
          </p:cNvPr>
          <p:cNvSpPr/>
          <p:nvPr/>
        </p:nvSpPr>
        <p:spPr>
          <a:xfrm>
            <a:off x="8731045" y="3203387"/>
            <a:ext cx="2225130"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CE673B"/>
                </a:solidFill>
              </a:rPr>
              <a:t>Honour</a:t>
            </a:r>
          </a:p>
        </p:txBody>
      </p:sp>
      <p:sp>
        <p:nvSpPr>
          <p:cNvPr id="13" name="Rectangle: Rounded Corners 12">
            <a:extLst>
              <a:ext uri="{FF2B5EF4-FFF2-40B4-BE49-F238E27FC236}">
                <a16:creationId xmlns:a16="http://schemas.microsoft.com/office/drawing/2014/main" id="{2937221A-2B54-90BD-0B71-C6B8B93DC3B0}"/>
              </a:ext>
            </a:extLst>
          </p:cNvPr>
          <p:cNvSpPr/>
          <p:nvPr/>
        </p:nvSpPr>
        <p:spPr>
          <a:xfrm>
            <a:off x="422788" y="2757074"/>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6C587C"/>
                </a:solidFill>
              </a:rPr>
              <a:t>Humane</a:t>
            </a:r>
          </a:p>
        </p:txBody>
      </p:sp>
      <p:sp>
        <p:nvSpPr>
          <p:cNvPr id="14" name="Rectangle: Rounded Corners 13">
            <a:extLst>
              <a:ext uri="{FF2B5EF4-FFF2-40B4-BE49-F238E27FC236}">
                <a16:creationId xmlns:a16="http://schemas.microsoft.com/office/drawing/2014/main" id="{6BEC171E-9082-711F-8862-A33AB91BE0EA}"/>
              </a:ext>
            </a:extLst>
          </p:cNvPr>
          <p:cNvSpPr/>
          <p:nvPr/>
        </p:nvSpPr>
        <p:spPr>
          <a:xfrm>
            <a:off x="6705958" y="5873983"/>
            <a:ext cx="2571046"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6C587C"/>
                </a:solidFill>
              </a:rPr>
              <a:t>Standards</a:t>
            </a:r>
          </a:p>
        </p:txBody>
      </p:sp>
      <p:sp>
        <p:nvSpPr>
          <p:cNvPr id="15" name="Rectangle: Rounded Corners 14">
            <a:extLst>
              <a:ext uri="{FF2B5EF4-FFF2-40B4-BE49-F238E27FC236}">
                <a16:creationId xmlns:a16="http://schemas.microsoft.com/office/drawing/2014/main" id="{D65FEFEE-9188-6EA8-49FA-DD0439A354F2}"/>
              </a:ext>
            </a:extLst>
          </p:cNvPr>
          <p:cNvSpPr/>
          <p:nvPr/>
        </p:nvSpPr>
        <p:spPr>
          <a:xfrm>
            <a:off x="7089058" y="2689783"/>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6A9CA1"/>
                </a:solidFill>
              </a:rPr>
              <a:t>Rights</a:t>
            </a:r>
          </a:p>
        </p:txBody>
      </p:sp>
      <p:sp>
        <p:nvSpPr>
          <p:cNvPr id="16" name="Rectangle: Rounded Corners 15">
            <a:extLst>
              <a:ext uri="{FF2B5EF4-FFF2-40B4-BE49-F238E27FC236}">
                <a16:creationId xmlns:a16="http://schemas.microsoft.com/office/drawing/2014/main" id="{B7051E2B-2635-5472-916C-C97B59D7025F}"/>
              </a:ext>
            </a:extLst>
          </p:cNvPr>
          <p:cNvSpPr/>
          <p:nvPr/>
        </p:nvSpPr>
        <p:spPr>
          <a:xfrm>
            <a:off x="6464531" y="4652455"/>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CE673B"/>
                </a:solidFill>
              </a:rPr>
              <a:t>Integrity</a:t>
            </a:r>
          </a:p>
        </p:txBody>
      </p:sp>
      <p:sp>
        <p:nvSpPr>
          <p:cNvPr id="17" name="Rectangle: Rounded Corners 16">
            <a:extLst>
              <a:ext uri="{FF2B5EF4-FFF2-40B4-BE49-F238E27FC236}">
                <a16:creationId xmlns:a16="http://schemas.microsoft.com/office/drawing/2014/main" id="{8FF18D75-0BA2-7A8F-FE68-C2CBBF2D14C9}"/>
              </a:ext>
            </a:extLst>
          </p:cNvPr>
          <p:cNvSpPr/>
          <p:nvPr/>
        </p:nvSpPr>
        <p:spPr>
          <a:xfrm>
            <a:off x="1253613" y="4274470"/>
            <a:ext cx="2487560"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CE673B"/>
                </a:solidFill>
              </a:rPr>
              <a:t>Responsibility</a:t>
            </a:r>
          </a:p>
        </p:txBody>
      </p:sp>
      <p:sp>
        <p:nvSpPr>
          <p:cNvPr id="18" name="Rectangle: Rounded Corners 17">
            <a:extLst>
              <a:ext uri="{FF2B5EF4-FFF2-40B4-BE49-F238E27FC236}">
                <a16:creationId xmlns:a16="http://schemas.microsoft.com/office/drawing/2014/main" id="{EFCC7394-E219-F85C-EEE5-E6136ED90508}"/>
              </a:ext>
            </a:extLst>
          </p:cNvPr>
          <p:cNvSpPr/>
          <p:nvPr/>
        </p:nvSpPr>
        <p:spPr>
          <a:xfrm>
            <a:off x="4065462" y="3460758"/>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6C587C"/>
                </a:solidFill>
              </a:rPr>
              <a:t>Choices</a:t>
            </a:r>
          </a:p>
        </p:txBody>
      </p:sp>
      <p:sp>
        <p:nvSpPr>
          <p:cNvPr id="19" name="Rectangle: Rounded Corners 18">
            <a:extLst>
              <a:ext uri="{FF2B5EF4-FFF2-40B4-BE49-F238E27FC236}">
                <a16:creationId xmlns:a16="http://schemas.microsoft.com/office/drawing/2014/main" id="{2B6EE7C1-8951-B0CC-8077-501C0B6927E4}"/>
              </a:ext>
            </a:extLst>
          </p:cNvPr>
          <p:cNvSpPr/>
          <p:nvPr/>
        </p:nvSpPr>
        <p:spPr>
          <a:xfrm>
            <a:off x="9276736" y="2191651"/>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6A9CA1"/>
                </a:solidFill>
              </a:rPr>
              <a:t>Trust</a:t>
            </a:r>
          </a:p>
        </p:txBody>
      </p:sp>
      <p:sp>
        <p:nvSpPr>
          <p:cNvPr id="20" name="Rectangle: Rounded Corners 19">
            <a:extLst>
              <a:ext uri="{FF2B5EF4-FFF2-40B4-BE49-F238E27FC236}">
                <a16:creationId xmlns:a16="http://schemas.microsoft.com/office/drawing/2014/main" id="{77E3D796-C7A3-A13C-63C2-E290683AC5C1}"/>
              </a:ext>
            </a:extLst>
          </p:cNvPr>
          <p:cNvSpPr/>
          <p:nvPr/>
        </p:nvSpPr>
        <p:spPr>
          <a:xfrm>
            <a:off x="9561871" y="5850694"/>
            <a:ext cx="2225130"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6A9CA1"/>
                </a:solidFill>
              </a:rPr>
              <a:t>Behaviour</a:t>
            </a:r>
          </a:p>
        </p:txBody>
      </p:sp>
      <p:sp>
        <p:nvSpPr>
          <p:cNvPr id="21" name="Rectangle: Rounded Corners 20">
            <a:extLst>
              <a:ext uri="{FF2B5EF4-FFF2-40B4-BE49-F238E27FC236}">
                <a16:creationId xmlns:a16="http://schemas.microsoft.com/office/drawing/2014/main" id="{161D947E-1A96-74A5-891E-09E12739A968}"/>
              </a:ext>
            </a:extLst>
          </p:cNvPr>
          <p:cNvSpPr/>
          <p:nvPr/>
        </p:nvSpPr>
        <p:spPr>
          <a:xfrm>
            <a:off x="560438" y="6031315"/>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6C587C"/>
                </a:solidFill>
              </a:rPr>
              <a:t>Equality</a:t>
            </a:r>
          </a:p>
        </p:txBody>
      </p:sp>
      <p:sp>
        <p:nvSpPr>
          <p:cNvPr id="22" name="Rectangle: Rounded Corners 21">
            <a:extLst>
              <a:ext uri="{FF2B5EF4-FFF2-40B4-BE49-F238E27FC236}">
                <a16:creationId xmlns:a16="http://schemas.microsoft.com/office/drawing/2014/main" id="{F672B688-31F0-2E51-2E35-FEE935215C46}"/>
              </a:ext>
            </a:extLst>
          </p:cNvPr>
          <p:cNvSpPr/>
          <p:nvPr/>
        </p:nvSpPr>
        <p:spPr>
          <a:xfrm>
            <a:off x="5221110" y="5659573"/>
            <a:ext cx="166165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EAC036"/>
                </a:solidFill>
              </a:rPr>
              <a:t>Decency</a:t>
            </a:r>
          </a:p>
        </p:txBody>
      </p:sp>
      <p:sp>
        <p:nvSpPr>
          <p:cNvPr id="23" name="Rectangle: Rounded Corners 22">
            <a:extLst>
              <a:ext uri="{FF2B5EF4-FFF2-40B4-BE49-F238E27FC236}">
                <a16:creationId xmlns:a16="http://schemas.microsoft.com/office/drawing/2014/main" id="{CCF09E0A-1928-6E30-093D-FB92E9CCF117}"/>
              </a:ext>
            </a:extLst>
          </p:cNvPr>
          <p:cNvSpPr/>
          <p:nvPr/>
        </p:nvSpPr>
        <p:spPr>
          <a:xfrm>
            <a:off x="8228169" y="4066227"/>
            <a:ext cx="3125631" cy="707923"/>
          </a:xfrm>
          <a:prstGeom prst="roundRect">
            <a:avLst/>
          </a:prstGeom>
          <a:no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800" dirty="0">
                <a:solidFill>
                  <a:srgbClr val="6C587C"/>
                </a:solidFill>
              </a:rPr>
              <a:t>Right vs. Wrong</a:t>
            </a:r>
          </a:p>
        </p:txBody>
      </p:sp>
    </p:spTree>
    <p:extLst>
      <p:ext uri="{BB962C8B-B14F-4D97-AF65-F5344CB8AC3E}">
        <p14:creationId xmlns:p14="http://schemas.microsoft.com/office/powerpoint/2010/main" val="3803024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US" dirty="0">
                <a:solidFill>
                  <a:schemeClr val="tx1"/>
                </a:solidFill>
              </a:rPr>
              <a:t>What is “ethics”?</a:t>
            </a:r>
            <a:endParaRPr lang="en-GB" dirty="0">
              <a:solidFill>
                <a:schemeClr val="tx1"/>
              </a:solidFill>
            </a:endParaRPr>
          </a:p>
        </p:txBody>
      </p:sp>
      <p:sp>
        <p:nvSpPr>
          <p:cNvPr id="3" name="TextBox 2">
            <a:extLst>
              <a:ext uri="{FF2B5EF4-FFF2-40B4-BE49-F238E27FC236}">
                <a16:creationId xmlns:a16="http://schemas.microsoft.com/office/drawing/2014/main" id="{7AC57382-2ED6-D6FD-F2C8-548799D30C36}"/>
              </a:ext>
            </a:extLst>
          </p:cNvPr>
          <p:cNvSpPr txBox="1"/>
          <p:nvPr/>
        </p:nvSpPr>
        <p:spPr>
          <a:xfrm>
            <a:off x="305073" y="1995949"/>
            <a:ext cx="5771536" cy="4401205"/>
          </a:xfrm>
          <a:prstGeom prst="rect">
            <a:avLst/>
          </a:prstGeom>
          <a:noFill/>
        </p:spPr>
        <p:txBody>
          <a:bodyPr wrap="square" rtlCol="0">
            <a:spAutoFit/>
          </a:bodyPr>
          <a:lstStyle/>
          <a:p>
            <a:r>
              <a:rPr lang="en-GB" sz="2000" dirty="0"/>
              <a:t>Ethics can be described in many different ways,</a:t>
            </a:r>
          </a:p>
          <a:p>
            <a:endParaRPr lang="en-GB" sz="2000" dirty="0"/>
          </a:p>
          <a:p>
            <a:pPr marL="285750" indent="-285750">
              <a:buFont typeface="Arial" panose="020B0604020202020204" pitchFamily="34" charset="0"/>
              <a:buChar char="•"/>
            </a:pPr>
            <a:r>
              <a:rPr lang="en-GB" sz="2000" b="1" dirty="0"/>
              <a:t>Set of rules </a:t>
            </a:r>
            <a:r>
              <a:rPr lang="en-GB" sz="2000" dirty="0"/>
              <a:t>that helps us determine what is right and wrong.</a:t>
            </a:r>
          </a:p>
          <a:p>
            <a:pPr marL="285750" indent="-285750">
              <a:buFont typeface="Arial" panose="020B0604020202020204" pitchFamily="34" charset="0"/>
              <a:buChar char="•"/>
            </a:pPr>
            <a:r>
              <a:rPr lang="en-GB" sz="2000" b="1" dirty="0"/>
              <a:t>Moral principles </a:t>
            </a:r>
            <a:r>
              <a:rPr lang="en-GB" sz="2000" dirty="0"/>
              <a:t>that govern a person’s behaviour </a:t>
            </a:r>
          </a:p>
          <a:p>
            <a:pPr marL="285750" indent="-285750">
              <a:buFont typeface="Arial" panose="020B0604020202020204" pitchFamily="34" charset="0"/>
              <a:buChar char="•"/>
            </a:pPr>
            <a:r>
              <a:rPr lang="en-GB" sz="2000" dirty="0"/>
              <a:t>A system of </a:t>
            </a:r>
            <a:r>
              <a:rPr lang="en-GB" sz="2000" b="1" dirty="0"/>
              <a:t>accepted beliefs </a:t>
            </a:r>
            <a:r>
              <a:rPr lang="en-GB" sz="2000" dirty="0"/>
              <a:t>that control behaviour.</a:t>
            </a:r>
          </a:p>
          <a:p>
            <a:endParaRPr lang="en-GB" sz="2000" dirty="0"/>
          </a:p>
          <a:p>
            <a:r>
              <a:rPr lang="en-GB" sz="2000" dirty="0"/>
              <a:t>In ethics, very rarely is there an absolute right or wrong answer.</a:t>
            </a:r>
          </a:p>
          <a:p>
            <a:endParaRPr lang="en-GB" sz="2000" dirty="0"/>
          </a:p>
          <a:p>
            <a:endParaRPr lang="en-GB" sz="2000" dirty="0"/>
          </a:p>
          <a:p>
            <a:r>
              <a:rPr lang="en-GB" sz="2000" dirty="0"/>
              <a:t>This next video shows a problem that is often discussed related to ethics.  </a:t>
            </a:r>
          </a:p>
        </p:txBody>
      </p:sp>
      <p:pic>
        <p:nvPicPr>
          <p:cNvPr id="7" name="Picture 6" descr="Hand reaching out to sun">
            <a:extLst>
              <a:ext uri="{FF2B5EF4-FFF2-40B4-BE49-F238E27FC236}">
                <a16:creationId xmlns:a16="http://schemas.microsoft.com/office/drawing/2014/main" id="{0EFC8EA8-D2BF-3C10-272B-2E6C3AB983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89199" y="2290915"/>
            <a:ext cx="5397728" cy="3613355"/>
          </a:xfrm>
          <a:prstGeom prst="roundRect">
            <a:avLst/>
          </a:prstGeom>
        </p:spPr>
      </p:pic>
    </p:spTree>
    <p:extLst>
      <p:ext uri="{BB962C8B-B14F-4D97-AF65-F5344CB8AC3E}">
        <p14:creationId xmlns:p14="http://schemas.microsoft.com/office/powerpoint/2010/main" val="4095186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3D229-B791-A8DD-73FF-C1DA7AE7B586}"/>
              </a:ext>
            </a:extLst>
          </p:cNvPr>
          <p:cNvSpPr>
            <a:spLocks noGrp="1"/>
          </p:cNvSpPr>
          <p:nvPr>
            <p:ph type="title"/>
          </p:nvPr>
        </p:nvSpPr>
        <p:spPr/>
        <p:txBody>
          <a:bodyPr/>
          <a:lstStyle/>
          <a:p>
            <a:endParaRPr lang="en-GB" dirty="0"/>
          </a:p>
        </p:txBody>
      </p:sp>
      <p:sp>
        <p:nvSpPr>
          <p:cNvPr id="4" name="Rectangle 3">
            <a:extLst>
              <a:ext uri="{FF2B5EF4-FFF2-40B4-BE49-F238E27FC236}">
                <a16:creationId xmlns:a16="http://schemas.microsoft.com/office/drawing/2014/main" id="{03FA2840-8364-33C6-5E9E-D0E645C68CC3}"/>
              </a:ext>
              <a:ext uri="{C183D7F6-B498-43B3-948B-1728B52AA6E4}">
                <adec:decorative xmlns:adec="http://schemas.microsoft.com/office/drawing/2017/decorative" val="1"/>
              </a:ext>
            </a:extLst>
          </p:cNvPr>
          <p:cNvSpPr/>
          <p:nvPr/>
        </p:nvSpPr>
        <p:spPr>
          <a:xfrm>
            <a:off x="0" y="108155"/>
            <a:ext cx="12192000" cy="18681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Online Media 4" title="The Good Place - The Trolley Problem">
            <a:hlinkClick r:id="" action="ppaction://media"/>
            <a:extLst>
              <a:ext uri="{FF2B5EF4-FFF2-40B4-BE49-F238E27FC236}">
                <a16:creationId xmlns:a16="http://schemas.microsoft.com/office/drawing/2014/main" id="{A9790782-C4BB-3F0E-AA3C-8714FDDA0473}"/>
              </a:ext>
            </a:extLst>
          </p:cNvPr>
          <p:cNvPicPr>
            <a:picLocks noRot="1" noChangeAspect="1"/>
          </p:cNvPicPr>
          <p:nvPr>
            <a:videoFile r:link="rId1"/>
          </p:nvPr>
        </p:nvPicPr>
        <p:blipFill>
          <a:blip r:embed="rId3"/>
          <a:stretch>
            <a:fillRect/>
          </a:stretch>
        </p:blipFill>
        <p:spPr>
          <a:xfrm>
            <a:off x="403122" y="108155"/>
            <a:ext cx="11248103" cy="6355177"/>
          </a:xfrm>
          <a:prstGeom prst="rect">
            <a:avLst/>
          </a:prstGeom>
        </p:spPr>
      </p:pic>
      <p:sp>
        <p:nvSpPr>
          <p:cNvPr id="7" name="TextBox 6">
            <a:extLst>
              <a:ext uri="{FF2B5EF4-FFF2-40B4-BE49-F238E27FC236}">
                <a16:creationId xmlns:a16="http://schemas.microsoft.com/office/drawing/2014/main" id="{27B0EDC6-25C9-9642-3C7F-1FEFE7E0FBCD}"/>
              </a:ext>
            </a:extLst>
          </p:cNvPr>
          <p:cNvSpPr txBox="1"/>
          <p:nvPr/>
        </p:nvSpPr>
        <p:spPr>
          <a:xfrm>
            <a:off x="-73743" y="6611345"/>
            <a:ext cx="6100916" cy="276999"/>
          </a:xfrm>
          <a:prstGeom prst="rect">
            <a:avLst/>
          </a:prstGeom>
          <a:noFill/>
        </p:spPr>
        <p:txBody>
          <a:bodyPr wrap="square">
            <a:spAutoFit/>
          </a:bodyPr>
          <a:lstStyle/>
          <a:p>
            <a:r>
              <a:rPr lang="en-GB" sz="1200" dirty="0">
                <a:hlinkClick r:id="rId4"/>
              </a:rPr>
              <a:t>https://www.youtube.com/watch?v=vfIdNV22LQM</a:t>
            </a:r>
            <a:r>
              <a:rPr lang="en-GB" sz="1200" dirty="0"/>
              <a:t> </a:t>
            </a:r>
          </a:p>
        </p:txBody>
      </p:sp>
    </p:spTree>
    <p:extLst>
      <p:ext uri="{BB962C8B-B14F-4D97-AF65-F5344CB8AC3E}">
        <p14:creationId xmlns:p14="http://schemas.microsoft.com/office/powerpoint/2010/main" val="1270228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US" dirty="0">
                <a:solidFill>
                  <a:schemeClr val="tx1"/>
                </a:solidFill>
              </a:rPr>
              <a:t>The trolley problem</a:t>
            </a:r>
            <a:endParaRPr lang="en-GB" dirty="0">
              <a:solidFill>
                <a:schemeClr val="tx1"/>
              </a:solidFill>
            </a:endParaRPr>
          </a:p>
        </p:txBody>
      </p:sp>
      <p:sp>
        <p:nvSpPr>
          <p:cNvPr id="3" name="TextBox 2">
            <a:extLst>
              <a:ext uri="{FF2B5EF4-FFF2-40B4-BE49-F238E27FC236}">
                <a16:creationId xmlns:a16="http://schemas.microsoft.com/office/drawing/2014/main" id="{7AC57382-2ED6-D6FD-F2C8-548799D30C36}"/>
              </a:ext>
            </a:extLst>
          </p:cNvPr>
          <p:cNvSpPr txBox="1"/>
          <p:nvPr/>
        </p:nvSpPr>
        <p:spPr>
          <a:xfrm>
            <a:off x="128092" y="1877963"/>
            <a:ext cx="5771536" cy="4832092"/>
          </a:xfrm>
          <a:prstGeom prst="rect">
            <a:avLst/>
          </a:prstGeom>
          <a:noFill/>
        </p:spPr>
        <p:txBody>
          <a:bodyPr wrap="square" rtlCol="0">
            <a:spAutoFit/>
          </a:bodyPr>
          <a:lstStyle/>
          <a:p>
            <a:pPr algn="l"/>
            <a:r>
              <a:rPr lang="en-US" sz="2200" b="0" i="0" dirty="0">
                <a:effectLst/>
              </a:rPr>
              <a:t>There is a </a:t>
            </a:r>
            <a:r>
              <a:rPr lang="en-US" sz="2200" b="1" i="0" dirty="0">
                <a:effectLst/>
              </a:rPr>
              <a:t>runaway </a:t>
            </a:r>
            <a:r>
              <a:rPr lang="en-US" sz="2200" b="1" i="0" u="none" strike="noStrike" dirty="0">
                <a:effectLst/>
              </a:rPr>
              <a:t>trolley</a:t>
            </a:r>
            <a:r>
              <a:rPr lang="en-US" sz="2200" b="1" i="0" dirty="0">
                <a:effectLst/>
              </a:rPr>
              <a:t> </a:t>
            </a:r>
            <a:r>
              <a:rPr lang="en-US" sz="2200" b="0" i="0" dirty="0">
                <a:effectLst/>
              </a:rPr>
              <a:t>barreling down the </a:t>
            </a:r>
            <a:r>
              <a:rPr lang="en-US" sz="2200" b="0" i="0" u="none" strike="noStrike" dirty="0">
                <a:effectLst/>
              </a:rPr>
              <a:t>railway tracks</a:t>
            </a:r>
            <a:r>
              <a:rPr lang="en-US" sz="2200" u="none" strike="noStrike" dirty="0"/>
              <a:t> towards</a:t>
            </a:r>
            <a:r>
              <a:rPr lang="en-US" sz="2200" b="0" i="0" dirty="0">
                <a:effectLst/>
              </a:rPr>
              <a:t> </a:t>
            </a:r>
            <a:r>
              <a:rPr lang="en-US" sz="2200" b="1" i="0" dirty="0">
                <a:effectLst/>
              </a:rPr>
              <a:t>five people who are unable to move</a:t>
            </a:r>
            <a:r>
              <a:rPr lang="en-US" sz="2200" b="0" i="0" dirty="0">
                <a:effectLst/>
              </a:rPr>
              <a:t>.  </a:t>
            </a:r>
          </a:p>
          <a:p>
            <a:pPr algn="l"/>
            <a:endParaRPr lang="en-US" sz="2200" dirty="0"/>
          </a:p>
          <a:p>
            <a:pPr algn="l"/>
            <a:r>
              <a:rPr lang="en-US" sz="2200" b="0" i="0" dirty="0">
                <a:effectLst/>
              </a:rPr>
              <a:t>You can pull a lever to change track. However, you notice that there is </a:t>
            </a:r>
            <a:r>
              <a:rPr lang="en-US" sz="2200" b="1" i="0" dirty="0">
                <a:effectLst/>
              </a:rPr>
              <a:t>one person on the side track</a:t>
            </a:r>
            <a:r>
              <a:rPr lang="en-US" sz="2200" b="0" i="0" dirty="0">
                <a:effectLst/>
              </a:rPr>
              <a:t>. </a:t>
            </a:r>
          </a:p>
          <a:p>
            <a:pPr algn="l"/>
            <a:endParaRPr lang="en-US" sz="2200" dirty="0"/>
          </a:p>
          <a:p>
            <a:pPr algn="l"/>
            <a:r>
              <a:rPr lang="en-US" sz="2200" b="0" i="0" dirty="0">
                <a:effectLst/>
              </a:rPr>
              <a:t>You have two (and only two) options:</a:t>
            </a:r>
          </a:p>
          <a:p>
            <a:pPr algn="l"/>
            <a:endParaRPr lang="en-US" sz="1200" b="0" i="0" dirty="0">
              <a:effectLst/>
            </a:endParaRPr>
          </a:p>
          <a:p>
            <a:pPr marL="457200" indent="-457200" algn="l">
              <a:buFont typeface="+mj-lt"/>
              <a:buAutoNum type="arabicPeriod"/>
            </a:pPr>
            <a:r>
              <a:rPr lang="en-US" sz="2200" b="1" i="0" dirty="0">
                <a:effectLst/>
              </a:rPr>
              <a:t>Do nothing</a:t>
            </a:r>
            <a:r>
              <a:rPr lang="en-US" sz="2200" b="0" i="0" dirty="0">
                <a:effectLst/>
              </a:rPr>
              <a:t>, in which case the trolley will kill the five people on the main track.</a:t>
            </a:r>
          </a:p>
          <a:p>
            <a:pPr marL="457200" indent="-457200" algn="l">
              <a:buFont typeface="+mj-lt"/>
              <a:buAutoNum type="arabicPeriod"/>
            </a:pPr>
            <a:r>
              <a:rPr lang="en-US" sz="2200" b="1" i="0" dirty="0">
                <a:effectLst/>
              </a:rPr>
              <a:t>Pull the lever, </a:t>
            </a:r>
            <a:r>
              <a:rPr lang="en-US" sz="2200" b="0" i="0" dirty="0">
                <a:effectLst/>
              </a:rPr>
              <a:t>diverting the trolley onto the side track where it will kill one person</a:t>
            </a:r>
            <a:r>
              <a:rPr lang="en-US" sz="2200" dirty="0"/>
              <a:t>.</a:t>
            </a:r>
            <a:endParaRPr lang="en-US" sz="2200" b="0" i="0" dirty="0">
              <a:effectLst/>
            </a:endParaRPr>
          </a:p>
        </p:txBody>
      </p:sp>
      <p:pic>
        <p:nvPicPr>
          <p:cNvPr id="7" name="Picture 6" descr="A railway junction and power lines">
            <a:extLst>
              <a:ext uri="{FF2B5EF4-FFF2-40B4-BE49-F238E27FC236}">
                <a16:creationId xmlns:a16="http://schemas.microsoft.com/office/drawing/2014/main" id="{0EFC8EA8-D2BF-3C10-272B-2E6C3AB983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89199" y="2290915"/>
            <a:ext cx="5397728" cy="3613355"/>
          </a:xfrm>
          <a:prstGeom prst="roundRect">
            <a:avLst/>
          </a:prstGeom>
        </p:spPr>
      </p:pic>
    </p:spTree>
    <p:extLst>
      <p:ext uri="{BB962C8B-B14F-4D97-AF65-F5344CB8AC3E}">
        <p14:creationId xmlns:p14="http://schemas.microsoft.com/office/powerpoint/2010/main" val="2256411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D6C8-86C0-4EF1-8236-5D61543C1FB6}"/>
              </a:ext>
            </a:extLst>
          </p:cNvPr>
          <p:cNvSpPr>
            <a:spLocks noGrp="1"/>
          </p:cNvSpPr>
          <p:nvPr>
            <p:ph type="title"/>
          </p:nvPr>
        </p:nvSpPr>
        <p:spPr/>
        <p:txBody>
          <a:bodyPr/>
          <a:lstStyle/>
          <a:p>
            <a:r>
              <a:rPr lang="en-US" dirty="0"/>
              <a:t>Your turn…</a:t>
            </a:r>
            <a:endParaRPr lang="en-GB" dirty="0"/>
          </a:p>
        </p:txBody>
      </p:sp>
      <p:sp>
        <p:nvSpPr>
          <p:cNvPr id="3" name="TextBox 2">
            <a:extLst>
              <a:ext uri="{FF2B5EF4-FFF2-40B4-BE49-F238E27FC236}">
                <a16:creationId xmlns:a16="http://schemas.microsoft.com/office/drawing/2014/main" id="{76BC42DC-03F4-4D27-B223-3146C92584EA}"/>
              </a:ext>
            </a:extLst>
          </p:cNvPr>
          <p:cNvSpPr txBox="1"/>
          <p:nvPr/>
        </p:nvSpPr>
        <p:spPr>
          <a:xfrm>
            <a:off x="317125" y="1885697"/>
            <a:ext cx="6486797" cy="4524315"/>
          </a:xfrm>
          <a:prstGeom prst="rect">
            <a:avLst/>
          </a:prstGeom>
          <a:noFill/>
        </p:spPr>
        <p:txBody>
          <a:bodyPr wrap="square" rtlCol="0">
            <a:spAutoFit/>
          </a:bodyPr>
          <a:lstStyle/>
          <a:p>
            <a:r>
              <a:rPr lang="en-GB" sz="2400" dirty="0"/>
              <a:t>Thinking about the trolley problem, do you think there </a:t>
            </a:r>
            <a:r>
              <a:rPr lang="en-GB" sz="2400" b="1" dirty="0"/>
              <a:t>is a right answer</a:t>
            </a:r>
            <a:r>
              <a:rPr lang="en-GB" sz="2400" dirty="0"/>
              <a:t> you could choose?</a:t>
            </a:r>
          </a:p>
          <a:p>
            <a:endParaRPr lang="en-GB" sz="2400" dirty="0"/>
          </a:p>
          <a:p>
            <a:pPr marL="342900" indent="-342900">
              <a:buFont typeface="Arial" panose="020B0604020202020204" pitchFamily="34" charset="0"/>
              <a:buChar char="•"/>
            </a:pPr>
            <a:r>
              <a:rPr lang="en-GB" sz="2400" dirty="0"/>
              <a:t>Is </a:t>
            </a:r>
            <a:r>
              <a:rPr lang="en-GB" sz="2400" b="1" dirty="0"/>
              <a:t>one option more ethical</a:t>
            </a:r>
            <a:r>
              <a:rPr lang="en-GB" sz="2400" dirty="0"/>
              <a:t>? Does one more “do less harm”?</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If you </a:t>
            </a:r>
            <a:r>
              <a:rPr lang="en-GB" sz="2400" b="1" dirty="0"/>
              <a:t>knew anything about the people on the track </a:t>
            </a:r>
            <a:r>
              <a:rPr lang="en-GB" sz="2400" dirty="0"/>
              <a:t>(e.g. their age, if they were your friends), does that change the answer? </a:t>
            </a:r>
            <a:r>
              <a:rPr lang="en-GB" sz="2400" b="1" dirty="0"/>
              <a:t>Is that ethical?</a:t>
            </a:r>
          </a:p>
          <a:p>
            <a:pPr marL="342900" indent="-342900">
              <a:buFont typeface="Arial" panose="020B0604020202020204" pitchFamily="34" charset="0"/>
              <a:buChar char="•"/>
            </a:pPr>
            <a:endParaRPr lang="en-GB" sz="2400" b="1" dirty="0"/>
          </a:p>
          <a:p>
            <a:pPr marL="342900" indent="-342900">
              <a:buFont typeface="Arial" panose="020B0604020202020204" pitchFamily="34" charset="0"/>
              <a:buChar char="•"/>
            </a:pPr>
            <a:r>
              <a:rPr lang="en-GB" sz="2400" dirty="0"/>
              <a:t>Do you think </a:t>
            </a:r>
            <a:r>
              <a:rPr lang="en-GB" sz="2400" b="1" dirty="0"/>
              <a:t>everyone would make the same option choice </a:t>
            </a:r>
            <a:r>
              <a:rPr lang="en-GB" sz="2400" dirty="0"/>
              <a:t>as you? </a:t>
            </a:r>
          </a:p>
        </p:txBody>
      </p:sp>
      <p:pic>
        <p:nvPicPr>
          <p:cNvPr id="10" name="Picture 9" descr="Blue train on a train track in the middle of the forest">
            <a:extLst>
              <a:ext uri="{FF2B5EF4-FFF2-40B4-BE49-F238E27FC236}">
                <a16:creationId xmlns:a16="http://schemas.microsoft.com/office/drawing/2014/main" id="{8F5EE63E-A94E-B717-5B92-4C3DE6A0FB1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362353" y="2218184"/>
            <a:ext cx="4357700" cy="3996813"/>
          </a:xfrm>
          <a:prstGeom prst="roundRect">
            <a:avLst/>
          </a:prstGeom>
        </p:spPr>
      </p:pic>
    </p:spTree>
    <p:extLst>
      <p:ext uri="{BB962C8B-B14F-4D97-AF65-F5344CB8AC3E}">
        <p14:creationId xmlns:p14="http://schemas.microsoft.com/office/powerpoint/2010/main" val="2839944113"/>
      </p:ext>
    </p:extLst>
  </p:cSld>
  <p:clrMapOvr>
    <a:masterClrMapping/>
  </p:clrMapOvr>
</p:sld>
</file>

<file path=ppt/theme/theme1.xml><?xml version="1.0" encoding="utf-8"?>
<a:theme xmlns:a="http://schemas.openxmlformats.org/drawingml/2006/main" name="1_Office Theme">
  <a:themeElements>
    <a:clrScheme name="Data Education in Schools">
      <a:dk1>
        <a:sysClr val="windowText" lastClr="000000"/>
      </a:dk1>
      <a:lt1>
        <a:sysClr val="window" lastClr="FFFFFF"/>
      </a:lt1>
      <a:dk2>
        <a:srgbClr val="44546A"/>
      </a:dk2>
      <a:lt2>
        <a:srgbClr val="E7E6E6"/>
      </a:lt2>
      <a:accent1>
        <a:srgbClr val="384049"/>
      </a:accent1>
      <a:accent2>
        <a:srgbClr val="EAC036"/>
      </a:accent2>
      <a:accent3>
        <a:srgbClr val="6C587C"/>
      </a:accent3>
      <a:accent4>
        <a:srgbClr val="CE673B"/>
      </a:accent4>
      <a:accent5>
        <a:srgbClr val="6A9CA1"/>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_POWERPOINT_LESSON_TEMPLATE.docx" id="{C9ED7C33-DC77-4FA5-86DD-0A034F8A2FB7}" vid="{358AFC5C-2C86-4A96-95F1-D4B4C4DB4BD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f5ced86-acf9-4106-9bfe-b7f58564dbb7">
      <Terms xmlns="http://schemas.microsoft.com/office/infopath/2007/PartnerControls"/>
    </lcf76f155ced4ddcb4097134ff3c332f>
    <TaxCatchAll xmlns="415d1151-ba9d-4af3-8064-fbed8c171f1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8911B640723674A88567F1D0A6A478D" ma:contentTypeVersion="18" ma:contentTypeDescription="Create a new document." ma:contentTypeScope="" ma:versionID="a428845fe3d4881e0a198dc7c9b0561f">
  <xsd:schema xmlns:xsd="http://www.w3.org/2001/XMLSchema" xmlns:xs="http://www.w3.org/2001/XMLSchema" xmlns:p="http://schemas.microsoft.com/office/2006/metadata/properties" xmlns:ns2="3f5ced86-acf9-4106-9bfe-b7f58564dbb7" xmlns:ns3="415d1151-ba9d-4af3-8064-fbed8c171f14" targetNamespace="http://schemas.microsoft.com/office/2006/metadata/properties" ma:root="true" ma:fieldsID="5d227dac0b4a3bc91bd0b5f386a95fd7" ns2:_="" ns3:_="">
    <xsd:import namespace="3f5ced86-acf9-4106-9bfe-b7f58564dbb7"/>
    <xsd:import namespace="415d1151-ba9d-4af3-8064-fbed8c171f1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5ced86-acf9-4106-9bfe-b7f58564db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54eff52-6b6d-4e5f-a3b0-187f185b1db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5d1151-ba9d-4af3-8064-fbed8c171f1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c6471a26-5622-4910-a32f-9ed81c64676f}" ma:internalName="TaxCatchAll" ma:showField="CatchAllData" ma:web="415d1151-ba9d-4af3-8064-fbed8c171f1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E9DB8A-6628-413F-BA4F-19B2DD611012}">
  <ds:schemaRefs>
    <ds:schemaRef ds:uri="4297454b-9d9d-4311-9194-cdf6c01c0e73"/>
    <ds:schemaRef ds:uri="http://schemas.microsoft.com/office/infopath/2007/PartnerControls"/>
    <ds:schemaRef ds:uri="http://purl.org/dc/terms/"/>
    <ds:schemaRef ds:uri="http://www.w3.org/XML/1998/namespace"/>
    <ds:schemaRef ds:uri="http://purl.org/dc/dcmitype/"/>
    <ds:schemaRef ds:uri="http://schemas.microsoft.com/office/2006/documentManagement/types"/>
    <ds:schemaRef ds:uri="http://purl.org/dc/elements/1.1/"/>
    <ds:schemaRef ds:uri="http://schemas.openxmlformats.org/package/2006/metadata/core-properties"/>
    <ds:schemaRef ds:uri="dfb93d2d-490e-4f2a-a6aa-d151a9c5263f"/>
    <ds:schemaRef ds:uri="http://schemas.microsoft.com/office/2006/metadata/properties"/>
    <ds:schemaRef ds:uri="3f5ced86-acf9-4106-9bfe-b7f58564dbb7"/>
    <ds:schemaRef ds:uri="415d1151-ba9d-4af3-8064-fbed8c171f14"/>
  </ds:schemaRefs>
</ds:datastoreItem>
</file>

<file path=customXml/itemProps2.xml><?xml version="1.0" encoding="utf-8"?>
<ds:datastoreItem xmlns:ds="http://schemas.openxmlformats.org/officeDocument/2006/customXml" ds:itemID="{FF6164A5-6216-4262-B078-F43359A5AD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f5ced86-acf9-4106-9bfe-b7f58564dbb7"/>
    <ds:schemaRef ds:uri="415d1151-ba9d-4af3-8064-fbed8c171f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4F55CF-142F-4BED-8679-60542D3DE2B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3105</TotalTime>
  <Words>2159</Words>
  <Application>Microsoft Office PowerPoint</Application>
  <PresentationFormat>Widescreen</PresentationFormat>
  <Paragraphs>303</Paragraphs>
  <Slides>34</Slides>
  <Notes>17</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Calibri</vt:lpstr>
      <vt:lpstr>Calibri Light</vt:lpstr>
      <vt:lpstr>source sans pro</vt:lpstr>
      <vt:lpstr>Times New Roman</vt:lpstr>
      <vt:lpstr>1_Office Theme</vt:lpstr>
      <vt:lpstr>Ethical use of data</vt:lpstr>
      <vt:lpstr>Learning intentions</vt:lpstr>
      <vt:lpstr>Background</vt:lpstr>
      <vt:lpstr>Your turn…</vt:lpstr>
      <vt:lpstr>Your turn…</vt:lpstr>
      <vt:lpstr>What is “ethics”?</vt:lpstr>
      <vt:lpstr>PowerPoint Presentation</vt:lpstr>
      <vt:lpstr>The trolley problem</vt:lpstr>
      <vt:lpstr>Your turn…</vt:lpstr>
      <vt:lpstr>Branches of ethics</vt:lpstr>
      <vt:lpstr>Definition</vt:lpstr>
      <vt:lpstr>Show me…</vt:lpstr>
      <vt:lpstr>Data ethics risks and problems </vt:lpstr>
      <vt:lpstr>Data ethic risks and problems</vt:lpstr>
      <vt:lpstr>Data ethic risks and problems</vt:lpstr>
      <vt:lpstr>Show me…</vt:lpstr>
      <vt:lpstr>Your turn…</vt:lpstr>
      <vt:lpstr>Your turn…</vt:lpstr>
      <vt:lpstr>Show me…</vt:lpstr>
      <vt:lpstr>Your turn…</vt:lpstr>
      <vt:lpstr>Next steps</vt:lpstr>
      <vt:lpstr>Frameworks for data ethics</vt:lpstr>
      <vt:lpstr>Definition</vt:lpstr>
      <vt:lpstr>Show me…</vt:lpstr>
      <vt:lpstr>Frameworks and its impacts</vt:lpstr>
      <vt:lpstr>Framework questions</vt:lpstr>
      <vt:lpstr>Example</vt:lpstr>
      <vt:lpstr>UK government data ethics frameworks</vt:lpstr>
      <vt:lpstr>‘Responsible Data for Children’ principles</vt:lpstr>
      <vt:lpstr>Keeping frameworks relevant</vt:lpstr>
      <vt:lpstr>Next steps</vt:lpstr>
      <vt:lpstr>Learning checklist</vt:lpstr>
      <vt:lpstr>How you can use this lesson</vt:lpstr>
      <vt:lpstr>Alternative format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Nylk</dc:creator>
  <cp:lastModifiedBy>Antonia Sewell</cp:lastModifiedBy>
  <cp:revision>12</cp:revision>
  <dcterms:created xsi:type="dcterms:W3CDTF">2021-04-26T06:41:53Z</dcterms:created>
  <dcterms:modified xsi:type="dcterms:W3CDTF">2024-11-14T10:05:41Z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0x01010008911B640723674A88567F1D0A6A478D</vt:lpwstr>
  </property>
  <property fmtid="{D5CDD505-2E9C-101B-9397-08002B2CF9AE}" pid="3" name="MediaServiceImageTags">
    <vt:lpwstr/>
  </property>
</Properties>
</file>