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0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36"/>
  </p:notesMasterIdLst>
  <p:sldIdLst>
    <p:sldId id="552" r:id="rId5"/>
    <p:sldId id="530" r:id="rId6"/>
    <p:sldId id="1005" r:id="rId7"/>
    <p:sldId id="897" r:id="rId8"/>
    <p:sldId id="1038" r:id="rId9"/>
    <p:sldId id="1064" r:id="rId10"/>
    <p:sldId id="1042" r:id="rId11"/>
    <p:sldId id="1043" r:id="rId12"/>
    <p:sldId id="1044" r:id="rId13"/>
    <p:sldId id="1037" r:id="rId14"/>
    <p:sldId id="1028" r:id="rId15"/>
    <p:sldId id="590" r:id="rId16"/>
    <p:sldId id="1058" r:id="rId17"/>
    <p:sldId id="1048" r:id="rId18"/>
    <p:sldId id="1049" r:id="rId19"/>
    <p:sldId id="1056" r:id="rId20"/>
    <p:sldId id="1057" r:id="rId21"/>
    <p:sldId id="1059" r:id="rId22"/>
    <p:sldId id="1055" r:id="rId23"/>
    <p:sldId id="1066" r:id="rId24"/>
    <p:sldId id="1065" r:id="rId25"/>
    <p:sldId id="1067" r:id="rId26"/>
    <p:sldId id="1032" r:id="rId27"/>
    <p:sldId id="1060" r:id="rId28"/>
    <p:sldId id="1061" r:id="rId29"/>
    <p:sldId id="1062" r:id="rId30"/>
    <p:sldId id="1063" r:id="rId31"/>
    <p:sldId id="1046" r:id="rId32"/>
    <p:sldId id="348" r:id="rId33"/>
    <p:sldId id="351" r:id="rId34"/>
    <p:sldId id="475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C09C914-9CEC-9300-D839-001D87C79C4D}" name="Emma Nylk" initials="EN" userId="S::emma@effini.com::55b2440a-9e28-4c70-bd2e-709c92f993be" providerId="AD"/>
  <p188:author id="{7208391E-158C-86D6-A16B-1B44961C402D}" name="Jo Watts" initials="JW" userId="S::jo.watts@effini.com::eea66f16-67e2-44e4-9e64-0beb12162bd8" providerId="AD"/>
  <p188:author id="{212F487B-0D66-C222-300F-3C6D775CDFF0}" name="Emma Nylk" initials="EN" userId="Emma Nylk" providerId="None"/>
  <p188:author id="{4DB380DD-4D2F-EB3D-9717-0B1786562343}" name="John Bell" initials="JB" userId="S::john@effini.com::f70f6676-4d37-4a98-a7ac-a82923374731" providerId="AD"/>
  <p188:author id="{351A98F0-2E9B-89FA-783A-4D0E4628B704}" name="John Bell" initials="JB" userId="S::john.bell@effini.com::f70f6676-4d37-4a98-a7ac-a8292337473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mma Nylk" initials="EN" lastIdx="14" clrIdx="0">
    <p:extLst>
      <p:ext uri="{19B8F6BF-5375-455C-9EA6-DF929625EA0E}">
        <p15:presenceInfo xmlns:p15="http://schemas.microsoft.com/office/powerpoint/2012/main" userId="Emma Nylk" providerId="None"/>
      </p:ext>
    </p:extLst>
  </p:cmAuthor>
  <p:cmAuthor id="2" name="John Bell" initials="JB" lastIdx="6" clrIdx="1">
    <p:extLst>
      <p:ext uri="{19B8F6BF-5375-455C-9EA6-DF929625EA0E}">
        <p15:presenceInfo xmlns:p15="http://schemas.microsoft.com/office/powerpoint/2012/main" userId="S::john@effini.com::f70f6676-4d37-4a98-a7ac-a8292337473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C036"/>
    <a:srgbClr val="CE673B"/>
    <a:srgbClr val="384049"/>
    <a:srgbClr val="6C587C"/>
    <a:srgbClr val="6A9C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78BB5C2-46C4-354D-BF8B-697E2CA9A7C0}" v="1" dt="2022-10-04T10:06:23.8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82" autoAdjust="0"/>
    <p:restoredTop sz="94694"/>
  </p:normalViewPr>
  <p:slideViewPr>
    <p:cSldViewPr snapToGrid="0">
      <p:cViewPr varScale="1">
        <p:scale>
          <a:sx n="121" d="100"/>
          <a:sy n="121" d="100"/>
        </p:scale>
        <p:origin x="57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5/10/relationships/revisionInfo" Target="revisionInfo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ma Nylk" userId="55b2440a-9e28-4c70-bd2e-709c92f993be" providerId="ADAL" clId="{42AFDB0E-0F9F-437E-9C97-E3083CCAEDF0}"/>
    <pc:docChg chg="modSld">
      <pc:chgData name="Emma Nylk" userId="55b2440a-9e28-4c70-bd2e-709c92f993be" providerId="ADAL" clId="{42AFDB0E-0F9F-437E-9C97-E3083CCAEDF0}" dt="2022-10-03T11:40:28.819" v="4" actId="20577"/>
      <pc:docMkLst>
        <pc:docMk/>
      </pc:docMkLst>
      <pc:sldChg chg="modSp mod">
        <pc:chgData name="Emma Nylk" userId="55b2440a-9e28-4c70-bd2e-709c92f993be" providerId="ADAL" clId="{42AFDB0E-0F9F-437E-9C97-E3083CCAEDF0}" dt="2022-10-03T11:40:28.819" v="4" actId="20577"/>
        <pc:sldMkLst>
          <pc:docMk/>
          <pc:sldMk cId="3333363248" sldId="552"/>
        </pc:sldMkLst>
        <pc:spChg chg="mod">
          <ac:chgData name="Emma Nylk" userId="55b2440a-9e28-4c70-bd2e-709c92f993be" providerId="ADAL" clId="{42AFDB0E-0F9F-437E-9C97-E3083CCAEDF0}" dt="2022-10-03T11:40:28.819" v="4" actId="20577"/>
          <ac:spMkLst>
            <pc:docMk/>
            <pc:sldMk cId="3333363248" sldId="552"/>
            <ac:spMk id="3" creationId="{41B4B7AB-0A22-4861-BDA6-284B696F1EFE}"/>
          </ac:spMkLst>
        </pc:sp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91D690B-9332-4E53-A910-5FE5A8832EF0}" type="doc">
      <dgm:prSet loTypeId="urn:microsoft.com/office/officeart/2005/8/layout/pList1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9C26C2D9-8263-4B22-AA4A-A1D7F6A461CC}">
      <dgm:prSet phldrT="[Text]"/>
      <dgm:spPr/>
      <dgm:t>
        <a:bodyPr/>
        <a:lstStyle/>
        <a:p>
          <a:r>
            <a:rPr lang="en-US" b="0" i="0" dirty="0">
              <a:effectLst/>
            </a:rPr>
            <a:t>Analysis needs to be </a:t>
          </a:r>
          <a:r>
            <a:rPr lang="en-US" b="1" i="0" dirty="0">
              <a:effectLst/>
            </a:rPr>
            <a:t>redone</a:t>
          </a:r>
          <a:endParaRPr lang="en-GB" b="1" dirty="0"/>
        </a:p>
      </dgm:t>
    </dgm:pt>
    <dgm:pt modelId="{FDC158BC-30DE-4515-9E3E-9A421C41E869}" type="parTrans" cxnId="{202AB5EB-7CB3-41BD-93CB-788DB6C09EF7}">
      <dgm:prSet/>
      <dgm:spPr/>
      <dgm:t>
        <a:bodyPr/>
        <a:lstStyle/>
        <a:p>
          <a:endParaRPr lang="en-GB"/>
        </a:p>
      </dgm:t>
    </dgm:pt>
    <dgm:pt modelId="{D683CC51-B46E-4D01-9478-DC6C0A946A1A}" type="sibTrans" cxnId="{202AB5EB-7CB3-41BD-93CB-788DB6C09EF7}">
      <dgm:prSet/>
      <dgm:spPr/>
      <dgm:t>
        <a:bodyPr/>
        <a:lstStyle/>
        <a:p>
          <a:endParaRPr lang="en-GB"/>
        </a:p>
      </dgm:t>
    </dgm:pt>
    <dgm:pt modelId="{0DF4EF6A-F400-47D5-88B2-270999E0FCE5}">
      <dgm:prSet phldrT="[Text]"/>
      <dgm:spPr/>
      <dgm:t>
        <a:bodyPr/>
        <a:lstStyle/>
        <a:p>
          <a:r>
            <a:rPr lang="en-US" b="0" i="0" dirty="0">
              <a:effectLst/>
            </a:rPr>
            <a:t>People will come up with </a:t>
          </a:r>
          <a:r>
            <a:rPr lang="en-US" b="1" i="0" dirty="0">
              <a:effectLst/>
            </a:rPr>
            <a:t>work-arounds</a:t>
          </a:r>
          <a:r>
            <a:rPr lang="en-US" b="0" i="0" dirty="0">
              <a:effectLst/>
            </a:rPr>
            <a:t> </a:t>
          </a:r>
          <a:endParaRPr lang="en-GB" dirty="0"/>
        </a:p>
      </dgm:t>
    </dgm:pt>
    <dgm:pt modelId="{927D0A82-4351-43FE-BBE0-047CF17350C0}" type="parTrans" cxnId="{4425C61D-A238-494F-B4BE-18D802B806E6}">
      <dgm:prSet/>
      <dgm:spPr/>
      <dgm:t>
        <a:bodyPr/>
        <a:lstStyle/>
        <a:p>
          <a:endParaRPr lang="en-GB"/>
        </a:p>
      </dgm:t>
    </dgm:pt>
    <dgm:pt modelId="{4C9FD9BF-921F-4530-9B76-B1EA68E7DD18}" type="sibTrans" cxnId="{4425C61D-A238-494F-B4BE-18D802B806E6}">
      <dgm:prSet/>
      <dgm:spPr/>
      <dgm:t>
        <a:bodyPr/>
        <a:lstStyle/>
        <a:p>
          <a:endParaRPr lang="en-GB"/>
        </a:p>
      </dgm:t>
    </dgm:pt>
    <dgm:pt modelId="{086786FE-600A-46DE-97EA-5DB58053A78B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b="0" i="0" noProof="0" dirty="0">
              <a:effectLst/>
            </a:rPr>
            <a:t>Companies will work in an </a:t>
          </a:r>
          <a:r>
            <a:rPr lang="en-GB" b="1" i="0" noProof="0" dirty="0">
              <a:effectLst/>
            </a:rPr>
            <a:t>inefficient way</a:t>
          </a:r>
          <a:endParaRPr lang="en-GB" b="1" dirty="0"/>
        </a:p>
      </dgm:t>
    </dgm:pt>
    <dgm:pt modelId="{66950653-F2E8-448F-B12F-223F89CA13AD}" type="parTrans" cxnId="{022ED9C4-798F-4E71-B1B1-E86FEFDFA741}">
      <dgm:prSet/>
      <dgm:spPr/>
      <dgm:t>
        <a:bodyPr/>
        <a:lstStyle/>
        <a:p>
          <a:endParaRPr lang="en-GB"/>
        </a:p>
      </dgm:t>
    </dgm:pt>
    <dgm:pt modelId="{F8FA8874-39F2-4251-9FD1-45337D610951}" type="sibTrans" cxnId="{022ED9C4-798F-4E71-B1B1-E86FEFDFA741}">
      <dgm:prSet/>
      <dgm:spPr/>
      <dgm:t>
        <a:bodyPr/>
        <a:lstStyle/>
        <a:p>
          <a:endParaRPr lang="en-GB"/>
        </a:p>
      </dgm:t>
    </dgm:pt>
    <dgm:pt modelId="{4F38BC08-ACDC-4AD2-8529-2CDB836AD4E3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b="1" i="0" dirty="0">
              <a:effectLst/>
            </a:rPr>
            <a:t>Low job satisfaction </a:t>
          </a:r>
          <a:r>
            <a:rPr lang="en-US" b="0" i="0" dirty="0">
              <a:effectLst/>
            </a:rPr>
            <a:t>from excessive manual processes</a:t>
          </a:r>
        </a:p>
      </dgm:t>
    </dgm:pt>
    <dgm:pt modelId="{E99C82CE-81B4-401F-880D-2CF8EAD87D80}" type="parTrans" cxnId="{D7908ED4-5C86-490A-93E8-257CE950641F}">
      <dgm:prSet/>
      <dgm:spPr/>
      <dgm:t>
        <a:bodyPr/>
        <a:lstStyle/>
        <a:p>
          <a:endParaRPr lang="en-GB"/>
        </a:p>
      </dgm:t>
    </dgm:pt>
    <dgm:pt modelId="{E1A54AC2-3B32-45C1-A2E5-3BF6267640E0}" type="sibTrans" cxnId="{D7908ED4-5C86-490A-93E8-257CE950641F}">
      <dgm:prSet/>
      <dgm:spPr/>
      <dgm:t>
        <a:bodyPr/>
        <a:lstStyle/>
        <a:p>
          <a:endParaRPr lang="en-GB"/>
        </a:p>
      </dgm:t>
    </dgm:pt>
    <dgm:pt modelId="{026FCC80-5425-43FF-ADE5-CCE876EC1A77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b="1" i="0" dirty="0">
              <a:effectLst/>
            </a:rPr>
            <a:t>Customers will get frustrated</a:t>
          </a:r>
          <a:r>
            <a:rPr lang="en-US" b="0" i="0" dirty="0">
              <a:effectLst/>
            </a:rPr>
            <a:t> from incorrect information</a:t>
          </a:r>
        </a:p>
      </dgm:t>
    </dgm:pt>
    <dgm:pt modelId="{C5F22104-A986-414F-BAD2-B96A0277C2A5}" type="parTrans" cxnId="{B53584B3-488E-4B0C-B6AC-046D405BEACB}">
      <dgm:prSet/>
      <dgm:spPr/>
      <dgm:t>
        <a:bodyPr/>
        <a:lstStyle/>
        <a:p>
          <a:endParaRPr lang="en-GB"/>
        </a:p>
      </dgm:t>
    </dgm:pt>
    <dgm:pt modelId="{78587AA0-6036-4A97-BE73-2A75C9CC16BF}" type="sibTrans" cxnId="{B53584B3-488E-4B0C-B6AC-046D405BEACB}">
      <dgm:prSet/>
      <dgm:spPr/>
      <dgm:t>
        <a:bodyPr/>
        <a:lstStyle/>
        <a:p>
          <a:endParaRPr lang="en-GB"/>
        </a:p>
      </dgm:t>
    </dgm:pt>
    <dgm:pt modelId="{2405377F-F80D-4D64-BA71-593FADACAC67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b="0" i="0" dirty="0">
              <a:effectLst/>
            </a:rPr>
            <a:t>Opportunity cost of </a:t>
          </a:r>
          <a:r>
            <a:rPr lang="en-US" b="1" i="0" dirty="0">
              <a:effectLst/>
            </a:rPr>
            <a:t>missed sales</a:t>
          </a:r>
        </a:p>
      </dgm:t>
    </dgm:pt>
    <dgm:pt modelId="{1ED8F02B-E6B5-49FE-A294-28EEE62A4312}" type="parTrans" cxnId="{525A0042-42C6-485B-9087-F76AFB7F8CF7}">
      <dgm:prSet/>
      <dgm:spPr/>
      <dgm:t>
        <a:bodyPr/>
        <a:lstStyle/>
        <a:p>
          <a:endParaRPr lang="en-GB"/>
        </a:p>
      </dgm:t>
    </dgm:pt>
    <dgm:pt modelId="{25E79E60-AE66-424A-A290-C63DBD52E0BB}" type="sibTrans" cxnId="{525A0042-42C6-485B-9087-F76AFB7F8CF7}">
      <dgm:prSet/>
      <dgm:spPr/>
      <dgm:t>
        <a:bodyPr/>
        <a:lstStyle/>
        <a:p>
          <a:endParaRPr lang="en-GB"/>
        </a:p>
      </dgm:t>
    </dgm:pt>
    <dgm:pt modelId="{9D6431C3-221F-4442-AD7F-CC7D5CFFA0BD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b="0" i="0" dirty="0">
              <a:effectLst/>
            </a:rPr>
            <a:t>Compliance costs or </a:t>
          </a:r>
          <a:r>
            <a:rPr lang="en-US" b="1" i="0" dirty="0">
              <a:effectLst/>
            </a:rPr>
            <a:t>fines for incorrect reporting</a:t>
          </a:r>
        </a:p>
      </dgm:t>
    </dgm:pt>
    <dgm:pt modelId="{AE3E9EFA-26FC-49D5-A7F5-9976E0D8A395}" type="parTrans" cxnId="{46940CD1-5779-4A5E-8026-617FD31486EB}">
      <dgm:prSet/>
      <dgm:spPr/>
      <dgm:t>
        <a:bodyPr/>
        <a:lstStyle/>
        <a:p>
          <a:endParaRPr lang="en-GB"/>
        </a:p>
      </dgm:t>
    </dgm:pt>
    <dgm:pt modelId="{7760CEC8-F3EC-45A0-AD6F-41D9A756B4CF}" type="sibTrans" cxnId="{46940CD1-5779-4A5E-8026-617FD31486EB}">
      <dgm:prSet/>
      <dgm:spPr/>
      <dgm:t>
        <a:bodyPr/>
        <a:lstStyle/>
        <a:p>
          <a:endParaRPr lang="en-GB"/>
        </a:p>
      </dgm:t>
    </dgm:pt>
    <dgm:pt modelId="{FA40A1A6-58FE-4AAB-A937-E10021C3A925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b="0" i="0" dirty="0">
              <a:effectLst/>
            </a:rPr>
            <a:t>Reputational costs from </a:t>
          </a:r>
          <a:r>
            <a:rPr lang="en-US" b="1" i="0" dirty="0">
              <a:effectLst/>
            </a:rPr>
            <a:t>loss of trust </a:t>
          </a:r>
          <a:r>
            <a:rPr lang="en-US" b="0" i="0" dirty="0">
              <a:effectLst/>
            </a:rPr>
            <a:t>in the </a:t>
          </a:r>
          <a:r>
            <a:rPr lang="en-GB" b="0" i="0" noProof="0" dirty="0">
              <a:effectLst/>
            </a:rPr>
            <a:t>organisation</a:t>
          </a:r>
        </a:p>
      </dgm:t>
    </dgm:pt>
    <dgm:pt modelId="{3AE7582F-8438-43C1-9A0A-E3BA271BA368}" type="parTrans" cxnId="{5FF11F30-A2F0-4648-A56B-317870C36382}">
      <dgm:prSet/>
      <dgm:spPr/>
      <dgm:t>
        <a:bodyPr/>
        <a:lstStyle/>
        <a:p>
          <a:endParaRPr lang="en-GB"/>
        </a:p>
      </dgm:t>
    </dgm:pt>
    <dgm:pt modelId="{2A268B48-B379-4663-9E65-5F702AFC5D66}" type="sibTrans" cxnId="{5FF11F30-A2F0-4648-A56B-317870C36382}">
      <dgm:prSet/>
      <dgm:spPr/>
      <dgm:t>
        <a:bodyPr/>
        <a:lstStyle/>
        <a:p>
          <a:endParaRPr lang="en-GB"/>
        </a:p>
      </dgm:t>
    </dgm:pt>
    <dgm:pt modelId="{460FA334-99DF-4773-A768-B46786432ED7}" type="pres">
      <dgm:prSet presAssocID="{791D690B-9332-4E53-A910-5FE5A8832EF0}" presName="Name0" presStyleCnt="0">
        <dgm:presLayoutVars>
          <dgm:dir/>
          <dgm:resizeHandles val="exact"/>
        </dgm:presLayoutVars>
      </dgm:prSet>
      <dgm:spPr/>
    </dgm:pt>
    <dgm:pt modelId="{444BA640-555A-4FC8-AE9D-DC864C140416}" type="pres">
      <dgm:prSet presAssocID="{9C26C2D9-8263-4B22-AA4A-A1D7F6A461CC}" presName="compNode" presStyleCnt="0"/>
      <dgm:spPr/>
    </dgm:pt>
    <dgm:pt modelId="{9073767D-104C-4232-BCEA-7D3291C365A1}" type="pres">
      <dgm:prSet presAssocID="{9C26C2D9-8263-4B22-AA4A-A1D7F6A461CC}" presName="pictRect" presStyleLbl="node1" presStyleIdx="0" presStyleCnt="8" custLinFactNeighborX="-30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en pointing to a graph on a screen"/>
        </a:ext>
      </dgm:extLst>
    </dgm:pt>
    <dgm:pt modelId="{4F4828BE-210D-490E-850E-5F78F30C8A99}" type="pres">
      <dgm:prSet presAssocID="{9C26C2D9-8263-4B22-AA4A-A1D7F6A461CC}" presName="textRect" presStyleLbl="revTx" presStyleIdx="0" presStyleCnt="8">
        <dgm:presLayoutVars>
          <dgm:bulletEnabled val="1"/>
        </dgm:presLayoutVars>
      </dgm:prSet>
      <dgm:spPr/>
    </dgm:pt>
    <dgm:pt modelId="{FB315150-BF17-43C5-9022-075B19D7551B}" type="pres">
      <dgm:prSet presAssocID="{D683CC51-B46E-4D01-9478-DC6C0A946A1A}" presName="sibTrans" presStyleLbl="sibTrans2D1" presStyleIdx="0" presStyleCnt="0"/>
      <dgm:spPr/>
    </dgm:pt>
    <dgm:pt modelId="{520A90D0-7D7B-4573-BB28-69042F9D25D1}" type="pres">
      <dgm:prSet presAssocID="{0DF4EF6A-F400-47D5-88B2-270999E0FCE5}" presName="compNode" presStyleCnt="0"/>
      <dgm:spPr/>
    </dgm:pt>
    <dgm:pt modelId="{C66285E6-7CF5-4009-8B6E-1BCF251573BF}" type="pres">
      <dgm:prSet presAssocID="{0DF4EF6A-F400-47D5-88B2-270999E0FCE5}" presName="pictRect" presStyleLbl="node1" presStyleIdx="1" presStyleCnt="8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wo white strings one below is tangled while the one above is curved"/>
        </a:ext>
      </dgm:extLst>
    </dgm:pt>
    <dgm:pt modelId="{3057B61F-B5B9-48D7-9093-C14B412DB44A}" type="pres">
      <dgm:prSet presAssocID="{0DF4EF6A-F400-47D5-88B2-270999E0FCE5}" presName="textRect" presStyleLbl="revTx" presStyleIdx="1" presStyleCnt="8">
        <dgm:presLayoutVars>
          <dgm:bulletEnabled val="1"/>
        </dgm:presLayoutVars>
      </dgm:prSet>
      <dgm:spPr/>
    </dgm:pt>
    <dgm:pt modelId="{66733F7D-5651-4FFE-B3C8-73B62D25A811}" type="pres">
      <dgm:prSet presAssocID="{4C9FD9BF-921F-4530-9B76-B1EA68E7DD18}" presName="sibTrans" presStyleLbl="sibTrans2D1" presStyleIdx="0" presStyleCnt="0"/>
      <dgm:spPr/>
    </dgm:pt>
    <dgm:pt modelId="{7405CFA2-BA17-49DC-99A5-A94392F38207}" type="pres">
      <dgm:prSet presAssocID="{086786FE-600A-46DE-97EA-5DB58053A78B}" presName="compNode" presStyleCnt="0"/>
      <dgm:spPr/>
    </dgm:pt>
    <dgm:pt modelId="{706C04D3-5C9E-4F86-9707-1E9608D4D17D}" type="pres">
      <dgm:prSet presAssocID="{086786FE-600A-46DE-97EA-5DB58053A78B}" presName="pictRect" presStyleLbl="node1" presStyleIdx="2" presStyleCnt="8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White and one yellow paper airplane on a blackboard"/>
        </a:ext>
      </dgm:extLst>
    </dgm:pt>
    <dgm:pt modelId="{69C75C96-FDE0-445F-91F0-0D9AB2110F71}" type="pres">
      <dgm:prSet presAssocID="{086786FE-600A-46DE-97EA-5DB58053A78B}" presName="textRect" presStyleLbl="revTx" presStyleIdx="2" presStyleCnt="8">
        <dgm:presLayoutVars>
          <dgm:bulletEnabled val="1"/>
        </dgm:presLayoutVars>
      </dgm:prSet>
      <dgm:spPr/>
    </dgm:pt>
    <dgm:pt modelId="{CD2E60EC-52A3-489E-AD83-8349987BADD7}" type="pres">
      <dgm:prSet presAssocID="{F8FA8874-39F2-4251-9FD1-45337D610951}" presName="sibTrans" presStyleLbl="sibTrans2D1" presStyleIdx="0" presStyleCnt="0"/>
      <dgm:spPr/>
    </dgm:pt>
    <dgm:pt modelId="{533C2D7F-FCC1-4049-928A-0EE2787C089D}" type="pres">
      <dgm:prSet presAssocID="{4F38BC08-ACDC-4AD2-8529-2CDB836AD4E3}" presName="compNode" presStyleCnt="0"/>
      <dgm:spPr/>
    </dgm:pt>
    <dgm:pt modelId="{BCF6AD1B-2D94-4C39-A229-D74663949570}" type="pres">
      <dgm:prSet presAssocID="{4F38BC08-ACDC-4AD2-8529-2CDB836AD4E3}" presName="pictRect" presStyleLbl="node1" presStyleIdx="3" presStyleCnt="8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n praying"/>
        </a:ext>
      </dgm:extLst>
    </dgm:pt>
    <dgm:pt modelId="{83A66100-B078-40A9-BC48-8B252784B99B}" type="pres">
      <dgm:prSet presAssocID="{4F38BC08-ACDC-4AD2-8529-2CDB836AD4E3}" presName="textRect" presStyleLbl="revTx" presStyleIdx="3" presStyleCnt="8">
        <dgm:presLayoutVars>
          <dgm:bulletEnabled val="1"/>
        </dgm:presLayoutVars>
      </dgm:prSet>
      <dgm:spPr/>
    </dgm:pt>
    <dgm:pt modelId="{410C4D8F-51AA-44F6-BA3D-CA43A4C88A12}" type="pres">
      <dgm:prSet presAssocID="{E1A54AC2-3B32-45C1-A2E5-3BF6267640E0}" presName="sibTrans" presStyleLbl="sibTrans2D1" presStyleIdx="0" presStyleCnt="0"/>
      <dgm:spPr/>
    </dgm:pt>
    <dgm:pt modelId="{1C66B166-885A-420E-9199-099479F79A58}" type="pres">
      <dgm:prSet presAssocID="{026FCC80-5425-43FF-ADE5-CCE876EC1A77}" presName="compNode" presStyleCnt="0"/>
      <dgm:spPr/>
    </dgm:pt>
    <dgm:pt modelId="{A8C5F998-2808-4C9B-AE04-BF621BC72A52}" type="pres">
      <dgm:prSet presAssocID="{026FCC80-5425-43FF-ADE5-CCE876EC1A77}" presName="pictRect" presStyleLbl="node1" presStyleIdx="4" presStyleCnt="8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eam of four people using computer in call center"/>
        </a:ext>
      </dgm:extLst>
    </dgm:pt>
    <dgm:pt modelId="{F9958374-40EE-4DF7-8B26-7948A1DDA424}" type="pres">
      <dgm:prSet presAssocID="{026FCC80-5425-43FF-ADE5-CCE876EC1A77}" presName="textRect" presStyleLbl="revTx" presStyleIdx="4" presStyleCnt="8">
        <dgm:presLayoutVars>
          <dgm:bulletEnabled val="1"/>
        </dgm:presLayoutVars>
      </dgm:prSet>
      <dgm:spPr/>
    </dgm:pt>
    <dgm:pt modelId="{99CC4D25-B3C0-459E-93D7-D1D049E5DB3A}" type="pres">
      <dgm:prSet presAssocID="{78587AA0-6036-4A97-BE73-2A75C9CC16BF}" presName="sibTrans" presStyleLbl="sibTrans2D1" presStyleIdx="0" presStyleCnt="0"/>
      <dgm:spPr/>
    </dgm:pt>
    <dgm:pt modelId="{3C6CF204-0B07-435E-B772-9CE72693BED5}" type="pres">
      <dgm:prSet presAssocID="{2405377F-F80D-4D64-BA71-593FADACAC67}" presName="compNode" presStyleCnt="0"/>
      <dgm:spPr/>
    </dgm:pt>
    <dgm:pt modelId="{6B3555C2-9B03-4218-8646-4EB9564E3D18}" type="pres">
      <dgm:prSet presAssocID="{2405377F-F80D-4D64-BA71-593FADACAC67}" presName="pictRect" presStyleLbl="node1" presStyleIdx="5" presStyleCnt="8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Woman signing contract"/>
        </a:ext>
      </dgm:extLst>
    </dgm:pt>
    <dgm:pt modelId="{17C6E984-86B7-425E-ADC6-F8B6A0F9BE34}" type="pres">
      <dgm:prSet presAssocID="{2405377F-F80D-4D64-BA71-593FADACAC67}" presName="textRect" presStyleLbl="revTx" presStyleIdx="5" presStyleCnt="8">
        <dgm:presLayoutVars>
          <dgm:bulletEnabled val="1"/>
        </dgm:presLayoutVars>
      </dgm:prSet>
      <dgm:spPr/>
    </dgm:pt>
    <dgm:pt modelId="{AE8EAD50-0451-4094-91CA-E82736789678}" type="pres">
      <dgm:prSet presAssocID="{25E79E60-AE66-424A-A290-C63DBD52E0BB}" presName="sibTrans" presStyleLbl="sibTrans2D1" presStyleIdx="0" presStyleCnt="0"/>
      <dgm:spPr/>
    </dgm:pt>
    <dgm:pt modelId="{4558392E-22C7-4AD4-8FFA-C49B42A4C747}" type="pres">
      <dgm:prSet presAssocID="{9D6431C3-221F-4442-AD7F-CC7D5CFFA0BD}" presName="compNode" presStyleCnt="0"/>
      <dgm:spPr/>
    </dgm:pt>
    <dgm:pt modelId="{5B628A77-0A45-468D-9B06-43C24C7135CA}" type="pres">
      <dgm:prSet presAssocID="{9D6431C3-221F-4442-AD7F-CC7D5CFFA0BD}" presName="pictRect" presStyleLbl="node1" presStyleIdx="6" presStyleCnt="8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ile of American dollar banknotes"/>
        </a:ext>
      </dgm:extLst>
    </dgm:pt>
    <dgm:pt modelId="{02E61CDB-6998-4CE3-B077-DF91A86C09CC}" type="pres">
      <dgm:prSet presAssocID="{9D6431C3-221F-4442-AD7F-CC7D5CFFA0BD}" presName="textRect" presStyleLbl="revTx" presStyleIdx="6" presStyleCnt="8">
        <dgm:presLayoutVars>
          <dgm:bulletEnabled val="1"/>
        </dgm:presLayoutVars>
      </dgm:prSet>
      <dgm:spPr/>
    </dgm:pt>
    <dgm:pt modelId="{4CE9F46C-3112-4809-B124-C0BFB80CC087}" type="pres">
      <dgm:prSet presAssocID="{7760CEC8-F3EC-45A0-AD6F-41D9A756B4CF}" presName="sibTrans" presStyleLbl="sibTrans2D1" presStyleIdx="0" presStyleCnt="0"/>
      <dgm:spPr/>
    </dgm:pt>
    <dgm:pt modelId="{775F7596-C280-4700-93E6-9638BB6CA0D3}" type="pres">
      <dgm:prSet presAssocID="{FA40A1A6-58FE-4AAB-A937-E10021C3A925}" presName="compNode" presStyleCnt="0"/>
      <dgm:spPr/>
    </dgm:pt>
    <dgm:pt modelId="{E506303A-F2CD-4422-AF91-A5524EE8D9F0}" type="pres">
      <dgm:prSet presAssocID="{FA40A1A6-58FE-4AAB-A937-E10021C3A925}" presName="pictRect" presStyleLbl="node1" presStyleIdx="7" presStyleCnt="8"/>
      <dgm:spPr>
        <a:blipFill>
          <a:blip xmlns:r="http://schemas.openxmlformats.org/officeDocument/2006/relationships"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erson holding hand"/>
        </a:ext>
      </dgm:extLst>
    </dgm:pt>
    <dgm:pt modelId="{E9842400-CBEA-4220-84CA-1400EFB0B155}" type="pres">
      <dgm:prSet presAssocID="{FA40A1A6-58FE-4AAB-A937-E10021C3A925}" presName="textRect" presStyleLbl="revTx" presStyleIdx="7" presStyleCnt="8">
        <dgm:presLayoutVars>
          <dgm:bulletEnabled val="1"/>
        </dgm:presLayoutVars>
      </dgm:prSet>
      <dgm:spPr/>
    </dgm:pt>
  </dgm:ptLst>
  <dgm:cxnLst>
    <dgm:cxn modelId="{A8B2130F-FFD8-4751-818A-2F839F640B1F}" type="presOf" srcId="{78587AA0-6036-4A97-BE73-2A75C9CC16BF}" destId="{99CC4D25-B3C0-459E-93D7-D1D049E5DB3A}" srcOrd="0" destOrd="0" presId="urn:microsoft.com/office/officeart/2005/8/layout/pList1"/>
    <dgm:cxn modelId="{A5AA970F-7EAA-43DD-9DAF-4F39867960DA}" type="presOf" srcId="{9D6431C3-221F-4442-AD7F-CC7D5CFFA0BD}" destId="{02E61CDB-6998-4CE3-B077-DF91A86C09CC}" srcOrd="0" destOrd="0" presId="urn:microsoft.com/office/officeart/2005/8/layout/pList1"/>
    <dgm:cxn modelId="{D9E54614-E439-4F97-96CA-B65FEAC9E6BB}" type="presOf" srcId="{2405377F-F80D-4D64-BA71-593FADACAC67}" destId="{17C6E984-86B7-425E-ADC6-F8B6A0F9BE34}" srcOrd="0" destOrd="0" presId="urn:microsoft.com/office/officeart/2005/8/layout/pList1"/>
    <dgm:cxn modelId="{4425C61D-A238-494F-B4BE-18D802B806E6}" srcId="{791D690B-9332-4E53-A910-5FE5A8832EF0}" destId="{0DF4EF6A-F400-47D5-88B2-270999E0FCE5}" srcOrd="1" destOrd="0" parTransId="{927D0A82-4351-43FE-BBE0-047CF17350C0}" sibTransId="{4C9FD9BF-921F-4530-9B76-B1EA68E7DD18}"/>
    <dgm:cxn modelId="{FE22FC23-5565-4BD8-ABC0-51DB7B0BC540}" type="presOf" srcId="{0DF4EF6A-F400-47D5-88B2-270999E0FCE5}" destId="{3057B61F-B5B9-48D7-9093-C14B412DB44A}" srcOrd="0" destOrd="0" presId="urn:microsoft.com/office/officeart/2005/8/layout/pList1"/>
    <dgm:cxn modelId="{5FF11F30-A2F0-4648-A56B-317870C36382}" srcId="{791D690B-9332-4E53-A910-5FE5A8832EF0}" destId="{FA40A1A6-58FE-4AAB-A937-E10021C3A925}" srcOrd="7" destOrd="0" parTransId="{3AE7582F-8438-43C1-9A0A-E3BA271BA368}" sibTransId="{2A268B48-B379-4663-9E65-5F702AFC5D66}"/>
    <dgm:cxn modelId="{B1148537-1268-4BF7-B262-8FD9F0579C18}" type="presOf" srcId="{4C9FD9BF-921F-4530-9B76-B1EA68E7DD18}" destId="{66733F7D-5651-4FFE-B3C8-73B62D25A811}" srcOrd="0" destOrd="0" presId="urn:microsoft.com/office/officeart/2005/8/layout/pList1"/>
    <dgm:cxn modelId="{525A0042-42C6-485B-9087-F76AFB7F8CF7}" srcId="{791D690B-9332-4E53-A910-5FE5A8832EF0}" destId="{2405377F-F80D-4D64-BA71-593FADACAC67}" srcOrd="5" destOrd="0" parTransId="{1ED8F02B-E6B5-49FE-A294-28EEE62A4312}" sibTransId="{25E79E60-AE66-424A-A290-C63DBD52E0BB}"/>
    <dgm:cxn modelId="{3C4B6A47-BBDB-4395-A631-522A20537A4D}" type="presOf" srcId="{F8FA8874-39F2-4251-9FD1-45337D610951}" destId="{CD2E60EC-52A3-489E-AD83-8349987BADD7}" srcOrd="0" destOrd="0" presId="urn:microsoft.com/office/officeart/2005/8/layout/pList1"/>
    <dgm:cxn modelId="{ADDAC24D-8703-4328-BED2-27333A0EB9E7}" type="presOf" srcId="{086786FE-600A-46DE-97EA-5DB58053A78B}" destId="{69C75C96-FDE0-445F-91F0-0D9AB2110F71}" srcOrd="0" destOrd="0" presId="urn:microsoft.com/office/officeart/2005/8/layout/pList1"/>
    <dgm:cxn modelId="{CBD1824E-9882-42D3-8BAE-785038C73049}" type="presOf" srcId="{FA40A1A6-58FE-4AAB-A937-E10021C3A925}" destId="{E9842400-CBEA-4220-84CA-1400EFB0B155}" srcOrd="0" destOrd="0" presId="urn:microsoft.com/office/officeart/2005/8/layout/pList1"/>
    <dgm:cxn modelId="{BCC80E78-3AF5-4752-A0BF-920F4AFEC148}" type="presOf" srcId="{026FCC80-5425-43FF-ADE5-CCE876EC1A77}" destId="{F9958374-40EE-4DF7-8B26-7948A1DDA424}" srcOrd="0" destOrd="0" presId="urn:microsoft.com/office/officeart/2005/8/layout/pList1"/>
    <dgm:cxn modelId="{EC87A68E-C846-4944-8BA9-9E8EFE49666B}" type="presOf" srcId="{E1A54AC2-3B32-45C1-A2E5-3BF6267640E0}" destId="{410C4D8F-51AA-44F6-BA3D-CA43A4C88A12}" srcOrd="0" destOrd="0" presId="urn:microsoft.com/office/officeart/2005/8/layout/pList1"/>
    <dgm:cxn modelId="{7791499F-49E3-4944-BBC4-FF2F04B1B5D6}" type="presOf" srcId="{7760CEC8-F3EC-45A0-AD6F-41D9A756B4CF}" destId="{4CE9F46C-3112-4809-B124-C0BFB80CC087}" srcOrd="0" destOrd="0" presId="urn:microsoft.com/office/officeart/2005/8/layout/pList1"/>
    <dgm:cxn modelId="{3BB22DA0-430E-4FBD-A149-988914F762B0}" type="presOf" srcId="{791D690B-9332-4E53-A910-5FE5A8832EF0}" destId="{460FA334-99DF-4773-A768-B46786432ED7}" srcOrd="0" destOrd="0" presId="urn:microsoft.com/office/officeart/2005/8/layout/pList1"/>
    <dgm:cxn modelId="{510B7FA0-669A-4801-A850-D55A1CF31BAE}" type="presOf" srcId="{9C26C2D9-8263-4B22-AA4A-A1D7F6A461CC}" destId="{4F4828BE-210D-490E-850E-5F78F30C8A99}" srcOrd="0" destOrd="0" presId="urn:microsoft.com/office/officeart/2005/8/layout/pList1"/>
    <dgm:cxn modelId="{BB5EE0B2-403B-4897-882F-E501E9456B09}" type="presOf" srcId="{4F38BC08-ACDC-4AD2-8529-2CDB836AD4E3}" destId="{83A66100-B078-40A9-BC48-8B252784B99B}" srcOrd="0" destOrd="0" presId="urn:microsoft.com/office/officeart/2005/8/layout/pList1"/>
    <dgm:cxn modelId="{B53584B3-488E-4B0C-B6AC-046D405BEACB}" srcId="{791D690B-9332-4E53-A910-5FE5A8832EF0}" destId="{026FCC80-5425-43FF-ADE5-CCE876EC1A77}" srcOrd="4" destOrd="0" parTransId="{C5F22104-A986-414F-BAD2-B96A0277C2A5}" sibTransId="{78587AA0-6036-4A97-BE73-2A75C9CC16BF}"/>
    <dgm:cxn modelId="{B02840BD-3783-43A7-81A6-4017DDF760D5}" type="presOf" srcId="{D683CC51-B46E-4D01-9478-DC6C0A946A1A}" destId="{FB315150-BF17-43C5-9022-075B19D7551B}" srcOrd="0" destOrd="0" presId="urn:microsoft.com/office/officeart/2005/8/layout/pList1"/>
    <dgm:cxn modelId="{022ED9C4-798F-4E71-B1B1-E86FEFDFA741}" srcId="{791D690B-9332-4E53-A910-5FE5A8832EF0}" destId="{086786FE-600A-46DE-97EA-5DB58053A78B}" srcOrd="2" destOrd="0" parTransId="{66950653-F2E8-448F-B12F-223F89CA13AD}" sibTransId="{F8FA8874-39F2-4251-9FD1-45337D610951}"/>
    <dgm:cxn modelId="{DA7799C6-14DD-4994-82CA-EDD70BA58378}" type="presOf" srcId="{25E79E60-AE66-424A-A290-C63DBD52E0BB}" destId="{AE8EAD50-0451-4094-91CA-E82736789678}" srcOrd="0" destOrd="0" presId="urn:microsoft.com/office/officeart/2005/8/layout/pList1"/>
    <dgm:cxn modelId="{46940CD1-5779-4A5E-8026-617FD31486EB}" srcId="{791D690B-9332-4E53-A910-5FE5A8832EF0}" destId="{9D6431C3-221F-4442-AD7F-CC7D5CFFA0BD}" srcOrd="6" destOrd="0" parTransId="{AE3E9EFA-26FC-49D5-A7F5-9976E0D8A395}" sibTransId="{7760CEC8-F3EC-45A0-AD6F-41D9A756B4CF}"/>
    <dgm:cxn modelId="{D7908ED4-5C86-490A-93E8-257CE950641F}" srcId="{791D690B-9332-4E53-A910-5FE5A8832EF0}" destId="{4F38BC08-ACDC-4AD2-8529-2CDB836AD4E3}" srcOrd="3" destOrd="0" parTransId="{E99C82CE-81B4-401F-880D-2CF8EAD87D80}" sibTransId="{E1A54AC2-3B32-45C1-A2E5-3BF6267640E0}"/>
    <dgm:cxn modelId="{202AB5EB-7CB3-41BD-93CB-788DB6C09EF7}" srcId="{791D690B-9332-4E53-A910-5FE5A8832EF0}" destId="{9C26C2D9-8263-4B22-AA4A-A1D7F6A461CC}" srcOrd="0" destOrd="0" parTransId="{FDC158BC-30DE-4515-9E3E-9A421C41E869}" sibTransId="{D683CC51-B46E-4D01-9478-DC6C0A946A1A}"/>
    <dgm:cxn modelId="{494F21DA-5760-4513-B1F4-C29925C03213}" type="presParOf" srcId="{460FA334-99DF-4773-A768-B46786432ED7}" destId="{444BA640-555A-4FC8-AE9D-DC864C140416}" srcOrd="0" destOrd="0" presId="urn:microsoft.com/office/officeart/2005/8/layout/pList1"/>
    <dgm:cxn modelId="{CE14B2BA-CCF0-42EC-9904-E24205B129CC}" type="presParOf" srcId="{444BA640-555A-4FC8-AE9D-DC864C140416}" destId="{9073767D-104C-4232-BCEA-7D3291C365A1}" srcOrd="0" destOrd="0" presId="urn:microsoft.com/office/officeart/2005/8/layout/pList1"/>
    <dgm:cxn modelId="{4072B151-83F1-42B5-983D-BDA72D141D91}" type="presParOf" srcId="{444BA640-555A-4FC8-AE9D-DC864C140416}" destId="{4F4828BE-210D-490E-850E-5F78F30C8A99}" srcOrd="1" destOrd="0" presId="urn:microsoft.com/office/officeart/2005/8/layout/pList1"/>
    <dgm:cxn modelId="{2A7471D9-CB35-4D61-8012-0412E8DF47F7}" type="presParOf" srcId="{460FA334-99DF-4773-A768-B46786432ED7}" destId="{FB315150-BF17-43C5-9022-075B19D7551B}" srcOrd="1" destOrd="0" presId="urn:microsoft.com/office/officeart/2005/8/layout/pList1"/>
    <dgm:cxn modelId="{2A8DAC4C-0E0B-4EFD-B94E-35B609D945A1}" type="presParOf" srcId="{460FA334-99DF-4773-A768-B46786432ED7}" destId="{520A90D0-7D7B-4573-BB28-69042F9D25D1}" srcOrd="2" destOrd="0" presId="urn:microsoft.com/office/officeart/2005/8/layout/pList1"/>
    <dgm:cxn modelId="{2FA4BEF9-1357-4F80-9C1C-267A107D8754}" type="presParOf" srcId="{520A90D0-7D7B-4573-BB28-69042F9D25D1}" destId="{C66285E6-7CF5-4009-8B6E-1BCF251573BF}" srcOrd="0" destOrd="0" presId="urn:microsoft.com/office/officeart/2005/8/layout/pList1"/>
    <dgm:cxn modelId="{70545EA5-6979-424F-830F-F0E0C9C7D1D0}" type="presParOf" srcId="{520A90D0-7D7B-4573-BB28-69042F9D25D1}" destId="{3057B61F-B5B9-48D7-9093-C14B412DB44A}" srcOrd="1" destOrd="0" presId="urn:microsoft.com/office/officeart/2005/8/layout/pList1"/>
    <dgm:cxn modelId="{15CCFD3D-6C99-4D8B-8ABD-A861D612C99B}" type="presParOf" srcId="{460FA334-99DF-4773-A768-B46786432ED7}" destId="{66733F7D-5651-4FFE-B3C8-73B62D25A811}" srcOrd="3" destOrd="0" presId="urn:microsoft.com/office/officeart/2005/8/layout/pList1"/>
    <dgm:cxn modelId="{79CE28BF-0624-4A65-8A13-7571560CAC3F}" type="presParOf" srcId="{460FA334-99DF-4773-A768-B46786432ED7}" destId="{7405CFA2-BA17-49DC-99A5-A94392F38207}" srcOrd="4" destOrd="0" presId="urn:microsoft.com/office/officeart/2005/8/layout/pList1"/>
    <dgm:cxn modelId="{98D3B4C0-9FC2-4AF2-83C4-C3970E1D058F}" type="presParOf" srcId="{7405CFA2-BA17-49DC-99A5-A94392F38207}" destId="{706C04D3-5C9E-4F86-9707-1E9608D4D17D}" srcOrd="0" destOrd="0" presId="urn:microsoft.com/office/officeart/2005/8/layout/pList1"/>
    <dgm:cxn modelId="{26293C83-DC2D-44DB-BAAA-02B78F6A9CDB}" type="presParOf" srcId="{7405CFA2-BA17-49DC-99A5-A94392F38207}" destId="{69C75C96-FDE0-445F-91F0-0D9AB2110F71}" srcOrd="1" destOrd="0" presId="urn:microsoft.com/office/officeart/2005/8/layout/pList1"/>
    <dgm:cxn modelId="{C518561D-B498-482D-B3A7-7AB781FAE7C1}" type="presParOf" srcId="{460FA334-99DF-4773-A768-B46786432ED7}" destId="{CD2E60EC-52A3-489E-AD83-8349987BADD7}" srcOrd="5" destOrd="0" presId="urn:microsoft.com/office/officeart/2005/8/layout/pList1"/>
    <dgm:cxn modelId="{E16B23A4-48A1-40F5-A673-4326CEA0D467}" type="presParOf" srcId="{460FA334-99DF-4773-A768-B46786432ED7}" destId="{533C2D7F-FCC1-4049-928A-0EE2787C089D}" srcOrd="6" destOrd="0" presId="urn:microsoft.com/office/officeart/2005/8/layout/pList1"/>
    <dgm:cxn modelId="{1C19CC4D-A8CF-42BD-9EAD-C834F02494BB}" type="presParOf" srcId="{533C2D7F-FCC1-4049-928A-0EE2787C089D}" destId="{BCF6AD1B-2D94-4C39-A229-D74663949570}" srcOrd="0" destOrd="0" presId="urn:microsoft.com/office/officeart/2005/8/layout/pList1"/>
    <dgm:cxn modelId="{3E6D49B9-FAE1-4A0D-B0C6-E092AEAFC7B0}" type="presParOf" srcId="{533C2D7F-FCC1-4049-928A-0EE2787C089D}" destId="{83A66100-B078-40A9-BC48-8B252784B99B}" srcOrd="1" destOrd="0" presId="urn:microsoft.com/office/officeart/2005/8/layout/pList1"/>
    <dgm:cxn modelId="{2AB2A9F4-7D6B-4290-85A8-FC625B538A70}" type="presParOf" srcId="{460FA334-99DF-4773-A768-B46786432ED7}" destId="{410C4D8F-51AA-44F6-BA3D-CA43A4C88A12}" srcOrd="7" destOrd="0" presId="urn:microsoft.com/office/officeart/2005/8/layout/pList1"/>
    <dgm:cxn modelId="{6DE93B68-1EEA-4BA5-82C1-10D0A1213558}" type="presParOf" srcId="{460FA334-99DF-4773-A768-B46786432ED7}" destId="{1C66B166-885A-420E-9199-099479F79A58}" srcOrd="8" destOrd="0" presId="urn:microsoft.com/office/officeart/2005/8/layout/pList1"/>
    <dgm:cxn modelId="{80CFE375-E5A6-49C6-958A-E03DBA48E05E}" type="presParOf" srcId="{1C66B166-885A-420E-9199-099479F79A58}" destId="{A8C5F998-2808-4C9B-AE04-BF621BC72A52}" srcOrd="0" destOrd="0" presId="urn:microsoft.com/office/officeart/2005/8/layout/pList1"/>
    <dgm:cxn modelId="{4A099ED1-DE26-4C3C-894B-CB65072849BE}" type="presParOf" srcId="{1C66B166-885A-420E-9199-099479F79A58}" destId="{F9958374-40EE-4DF7-8B26-7948A1DDA424}" srcOrd="1" destOrd="0" presId="urn:microsoft.com/office/officeart/2005/8/layout/pList1"/>
    <dgm:cxn modelId="{7F6AB320-1D51-467A-BD34-5464596E211C}" type="presParOf" srcId="{460FA334-99DF-4773-A768-B46786432ED7}" destId="{99CC4D25-B3C0-459E-93D7-D1D049E5DB3A}" srcOrd="9" destOrd="0" presId="urn:microsoft.com/office/officeart/2005/8/layout/pList1"/>
    <dgm:cxn modelId="{8D823E5D-720D-4CA6-9905-D2FE4735485A}" type="presParOf" srcId="{460FA334-99DF-4773-A768-B46786432ED7}" destId="{3C6CF204-0B07-435E-B772-9CE72693BED5}" srcOrd="10" destOrd="0" presId="urn:microsoft.com/office/officeart/2005/8/layout/pList1"/>
    <dgm:cxn modelId="{C803A47B-A4D6-48C2-9D13-00EFE3FA225A}" type="presParOf" srcId="{3C6CF204-0B07-435E-B772-9CE72693BED5}" destId="{6B3555C2-9B03-4218-8646-4EB9564E3D18}" srcOrd="0" destOrd="0" presId="urn:microsoft.com/office/officeart/2005/8/layout/pList1"/>
    <dgm:cxn modelId="{2830A8EC-1567-4237-A345-66A6D942D8BD}" type="presParOf" srcId="{3C6CF204-0B07-435E-B772-9CE72693BED5}" destId="{17C6E984-86B7-425E-ADC6-F8B6A0F9BE34}" srcOrd="1" destOrd="0" presId="urn:microsoft.com/office/officeart/2005/8/layout/pList1"/>
    <dgm:cxn modelId="{BEA189C5-CB26-4F90-8BFF-A323CEE3BA2D}" type="presParOf" srcId="{460FA334-99DF-4773-A768-B46786432ED7}" destId="{AE8EAD50-0451-4094-91CA-E82736789678}" srcOrd="11" destOrd="0" presId="urn:microsoft.com/office/officeart/2005/8/layout/pList1"/>
    <dgm:cxn modelId="{5698AEBD-42CA-4AD0-BF77-294E3353F12E}" type="presParOf" srcId="{460FA334-99DF-4773-A768-B46786432ED7}" destId="{4558392E-22C7-4AD4-8FFA-C49B42A4C747}" srcOrd="12" destOrd="0" presId="urn:microsoft.com/office/officeart/2005/8/layout/pList1"/>
    <dgm:cxn modelId="{81FCA467-7290-4E7B-B282-AECE54893BE2}" type="presParOf" srcId="{4558392E-22C7-4AD4-8FFA-C49B42A4C747}" destId="{5B628A77-0A45-468D-9B06-43C24C7135CA}" srcOrd="0" destOrd="0" presId="urn:microsoft.com/office/officeart/2005/8/layout/pList1"/>
    <dgm:cxn modelId="{E4941755-C327-4CB0-A505-D129C0600CC1}" type="presParOf" srcId="{4558392E-22C7-4AD4-8FFA-C49B42A4C747}" destId="{02E61CDB-6998-4CE3-B077-DF91A86C09CC}" srcOrd="1" destOrd="0" presId="urn:microsoft.com/office/officeart/2005/8/layout/pList1"/>
    <dgm:cxn modelId="{A12A2E97-35B2-4D4D-A0D8-9EB36C04620C}" type="presParOf" srcId="{460FA334-99DF-4773-A768-B46786432ED7}" destId="{4CE9F46C-3112-4809-B124-C0BFB80CC087}" srcOrd="13" destOrd="0" presId="urn:microsoft.com/office/officeart/2005/8/layout/pList1"/>
    <dgm:cxn modelId="{CC2DC7F3-34FB-47A0-90B0-BD09733F9D4A}" type="presParOf" srcId="{460FA334-99DF-4773-A768-B46786432ED7}" destId="{775F7596-C280-4700-93E6-9638BB6CA0D3}" srcOrd="14" destOrd="0" presId="urn:microsoft.com/office/officeart/2005/8/layout/pList1"/>
    <dgm:cxn modelId="{60C0D6C7-C143-4822-B872-F8369499778B}" type="presParOf" srcId="{775F7596-C280-4700-93E6-9638BB6CA0D3}" destId="{E506303A-F2CD-4422-AF91-A5524EE8D9F0}" srcOrd="0" destOrd="0" presId="urn:microsoft.com/office/officeart/2005/8/layout/pList1"/>
    <dgm:cxn modelId="{0092BB9D-4782-47CD-BC91-B94975DD82C0}" type="presParOf" srcId="{775F7596-C280-4700-93E6-9638BB6CA0D3}" destId="{E9842400-CBEA-4220-84CA-1400EFB0B155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EAA10A3-C32F-46B1-A12A-1299BBE80328}" type="doc">
      <dgm:prSet loTypeId="urn:microsoft.com/office/officeart/2005/8/layout/vList4" loCatId="picture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GB"/>
        </a:p>
      </dgm:t>
    </dgm:pt>
    <dgm:pt modelId="{17B64F44-E541-4459-BCCF-1DA830618287}">
      <dgm:prSet phldrT="[Text]" custT="1"/>
      <dgm:spPr>
        <a:ln>
          <a:solidFill>
            <a:schemeClr val="bg1">
              <a:lumMod val="75000"/>
            </a:schemeClr>
          </a:solidFill>
        </a:ln>
      </dgm:spPr>
      <dgm:t>
        <a:bodyPr/>
        <a:lstStyle/>
        <a:p>
          <a:r>
            <a:rPr lang="en-US" sz="2800" b="1" dirty="0"/>
            <a:t>1.Completeness</a:t>
          </a:r>
        </a:p>
        <a:p>
          <a:r>
            <a:rPr lang="en-US" sz="2800" dirty="0"/>
            <a:t>How non-blank or populated the data is </a:t>
          </a:r>
          <a:endParaRPr lang="en-GB" sz="2800" dirty="0"/>
        </a:p>
      </dgm:t>
      <dgm:extLst>
        <a:ext uri="{E40237B7-FDA0-4F09-8148-C483321AD2D9}">
          <dgm14:cNvPr xmlns:dgm14="http://schemas.microsoft.com/office/drawing/2010/diagram" id="0" name="" descr="1.Completeness&#10;How non-blank or populated the data is &#10;"/>
        </a:ext>
      </dgm:extLst>
    </dgm:pt>
    <dgm:pt modelId="{A09BD9F9-96A5-4B0E-B32B-CC313DE2CC73}" type="parTrans" cxnId="{859F5851-495E-4A47-8D4A-D95E6D26E2C1}">
      <dgm:prSet/>
      <dgm:spPr/>
      <dgm:t>
        <a:bodyPr/>
        <a:lstStyle/>
        <a:p>
          <a:endParaRPr lang="en-GB" sz="1800"/>
        </a:p>
      </dgm:t>
    </dgm:pt>
    <dgm:pt modelId="{CF5152F9-10B3-4B82-A7CE-D6040B403CC3}" type="sibTrans" cxnId="{859F5851-495E-4A47-8D4A-D95E6D26E2C1}">
      <dgm:prSet/>
      <dgm:spPr/>
      <dgm:t>
        <a:bodyPr/>
        <a:lstStyle/>
        <a:p>
          <a:endParaRPr lang="en-GB" sz="1800"/>
        </a:p>
      </dgm:t>
    </dgm:pt>
    <dgm:pt modelId="{62818528-E40D-40E8-8882-689EFC9C5281}">
      <dgm:prSet phldrT="[Text]" custT="1"/>
      <dgm:spPr>
        <a:ln>
          <a:solidFill>
            <a:schemeClr val="bg1">
              <a:lumMod val="85000"/>
            </a:schemeClr>
          </a:solidFill>
        </a:ln>
      </dgm:spPr>
      <dgm:t>
        <a:bodyPr/>
        <a:lstStyle/>
        <a:p>
          <a:r>
            <a:rPr lang="en-US" sz="2800" b="1" dirty="0"/>
            <a:t>2.Timeliness</a:t>
          </a:r>
        </a:p>
        <a:p>
          <a:r>
            <a:rPr lang="en-US" sz="2800" dirty="0"/>
            <a:t>How up to date the data is </a:t>
          </a:r>
          <a:endParaRPr lang="en-GB" sz="2800" dirty="0"/>
        </a:p>
      </dgm:t>
      <dgm:extLst>
        <a:ext uri="{E40237B7-FDA0-4F09-8148-C483321AD2D9}">
          <dgm14:cNvPr xmlns:dgm14="http://schemas.microsoft.com/office/drawing/2010/diagram" id="0" name="" descr="2.Timeliness&#10;How up to date the data is &#10;"/>
        </a:ext>
      </dgm:extLst>
    </dgm:pt>
    <dgm:pt modelId="{FBBD7EF0-1F10-493E-AF8F-D8E0E77B6C54}" type="parTrans" cxnId="{E73CBBCC-8A91-487A-90E6-0F36A731BB58}">
      <dgm:prSet/>
      <dgm:spPr/>
      <dgm:t>
        <a:bodyPr/>
        <a:lstStyle/>
        <a:p>
          <a:endParaRPr lang="en-GB" sz="1800"/>
        </a:p>
      </dgm:t>
    </dgm:pt>
    <dgm:pt modelId="{26DFF568-E3A1-4BBF-B190-9B252DE12515}" type="sibTrans" cxnId="{E73CBBCC-8A91-487A-90E6-0F36A731BB58}">
      <dgm:prSet/>
      <dgm:spPr/>
      <dgm:t>
        <a:bodyPr/>
        <a:lstStyle/>
        <a:p>
          <a:endParaRPr lang="en-GB" sz="1800"/>
        </a:p>
      </dgm:t>
    </dgm:pt>
    <dgm:pt modelId="{67764E08-6813-4B9D-B30D-E68192839C21}">
      <dgm:prSet phldrT="[Text]" custT="1"/>
      <dgm:spPr>
        <a:ln>
          <a:solidFill>
            <a:schemeClr val="bg1">
              <a:lumMod val="85000"/>
            </a:schemeClr>
          </a:solidFill>
        </a:ln>
      </dgm:spPr>
      <dgm:t>
        <a:bodyPr/>
        <a:lstStyle/>
        <a:p>
          <a:r>
            <a:rPr lang="en-US" sz="2800" b="1" dirty="0"/>
            <a:t>3.Uniqueness</a:t>
          </a:r>
        </a:p>
        <a:p>
          <a:r>
            <a:rPr lang="en-US" sz="2800" dirty="0"/>
            <a:t>Data is not recorded more than once - identifies duplicates </a:t>
          </a:r>
          <a:endParaRPr lang="en-GB" sz="2800" b="0" dirty="0"/>
        </a:p>
      </dgm:t>
      <dgm:extLst>
        <a:ext uri="{E40237B7-FDA0-4F09-8148-C483321AD2D9}">
          <dgm14:cNvPr xmlns:dgm14="http://schemas.microsoft.com/office/drawing/2010/diagram" id="0" name="" descr="3.Uniqueness&#10;Data is not recorded more than once - identifies duplicates &#10;"/>
        </a:ext>
      </dgm:extLst>
    </dgm:pt>
    <dgm:pt modelId="{1ED0C59C-3F34-4320-8AA3-9A223C756B71}" type="parTrans" cxnId="{63C557B8-E779-42E9-A1BC-80F3A8F49C42}">
      <dgm:prSet/>
      <dgm:spPr/>
      <dgm:t>
        <a:bodyPr/>
        <a:lstStyle/>
        <a:p>
          <a:endParaRPr lang="en-GB" sz="1800"/>
        </a:p>
      </dgm:t>
    </dgm:pt>
    <dgm:pt modelId="{9328E25C-07FF-4777-8410-AC07611DD197}" type="sibTrans" cxnId="{63C557B8-E779-42E9-A1BC-80F3A8F49C42}">
      <dgm:prSet/>
      <dgm:spPr/>
      <dgm:t>
        <a:bodyPr/>
        <a:lstStyle/>
        <a:p>
          <a:endParaRPr lang="en-GB" sz="1800"/>
        </a:p>
      </dgm:t>
    </dgm:pt>
    <dgm:pt modelId="{A7BCE596-2FD4-4401-B86F-DE04D41BB2C7}" type="pres">
      <dgm:prSet presAssocID="{1EAA10A3-C32F-46B1-A12A-1299BBE80328}" presName="linear" presStyleCnt="0">
        <dgm:presLayoutVars>
          <dgm:dir/>
          <dgm:resizeHandles val="exact"/>
        </dgm:presLayoutVars>
      </dgm:prSet>
      <dgm:spPr/>
    </dgm:pt>
    <dgm:pt modelId="{DF711503-EEE7-4401-8B90-7C95C7363FC1}" type="pres">
      <dgm:prSet presAssocID="{17B64F44-E541-4459-BCCF-1DA830618287}" presName="comp" presStyleCnt="0"/>
      <dgm:spPr/>
    </dgm:pt>
    <dgm:pt modelId="{2D35E0E3-A7CE-4FF4-8568-66533C6421C9}" type="pres">
      <dgm:prSet presAssocID="{17B64F44-E541-4459-BCCF-1DA830618287}" presName="box" presStyleLbl="node1" presStyleIdx="0" presStyleCnt="3"/>
      <dgm:spPr/>
    </dgm:pt>
    <dgm:pt modelId="{76E478E1-570C-47AE-9459-5F7F8D434521}" type="pres">
      <dgm:prSet presAssocID="{17B64F44-E541-4459-BCCF-1DA830618287}" presName="img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ocolate bar with missing bite"/>
        </a:ext>
      </dgm:extLst>
    </dgm:pt>
    <dgm:pt modelId="{07D1AC83-C104-4E4C-8C3D-F47457442071}" type="pres">
      <dgm:prSet presAssocID="{17B64F44-E541-4459-BCCF-1DA830618287}" presName="text" presStyleLbl="node1" presStyleIdx="0" presStyleCnt="3">
        <dgm:presLayoutVars>
          <dgm:bulletEnabled val="1"/>
        </dgm:presLayoutVars>
      </dgm:prSet>
      <dgm:spPr/>
    </dgm:pt>
    <dgm:pt modelId="{21F84145-EFE6-4A5D-BB52-D2AC6B7FCE0E}" type="pres">
      <dgm:prSet presAssocID="{CF5152F9-10B3-4B82-A7CE-D6040B403CC3}" presName="spacer" presStyleCnt="0"/>
      <dgm:spPr/>
    </dgm:pt>
    <dgm:pt modelId="{78F18163-80F0-4FDC-9CC0-35471466EEBE}" type="pres">
      <dgm:prSet presAssocID="{62818528-E40D-40E8-8882-689EFC9C5281}" presName="comp" presStyleCnt="0"/>
      <dgm:spPr/>
    </dgm:pt>
    <dgm:pt modelId="{52AE99DC-6CE0-45EB-B463-0F13F434F9A3}" type="pres">
      <dgm:prSet presAssocID="{62818528-E40D-40E8-8882-689EFC9C5281}" presName="box" presStyleLbl="node1" presStyleIdx="1" presStyleCnt="3"/>
      <dgm:spPr/>
    </dgm:pt>
    <dgm:pt modelId="{94112E95-32BF-4F6D-B5C3-659B67E3355B}" type="pres">
      <dgm:prSet presAssocID="{62818528-E40D-40E8-8882-689EFC9C5281}" presName="img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alendar dates"/>
        </a:ext>
      </dgm:extLst>
    </dgm:pt>
    <dgm:pt modelId="{5D692858-A4B6-463B-8479-505FFFB1193E}" type="pres">
      <dgm:prSet presAssocID="{62818528-E40D-40E8-8882-689EFC9C5281}" presName="text" presStyleLbl="node1" presStyleIdx="1" presStyleCnt="3">
        <dgm:presLayoutVars>
          <dgm:bulletEnabled val="1"/>
        </dgm:presLayoutVars>
      </dgm:prSet>
      <dgm:spPr/>
    </dgm:pt>
    <dgm:pt modelId="{1EED6E6B-F30B-44B9-B4E5-C7C344C160A5}" type="pres">
      <dgm:prSet presAssocID="{26DFF568-E3A1-4BBF-B190-9B252DE12515}" presName="spacer" presStyleCnt="0"/>
      <dgm:spPr/>
    </dgm:pt>
    <dgm:pt modelId="{CBBAB63B-D140-42F5-88C2-41052FE6813B}" type="pres">
      <dgm:prSet presAssocID="{67764E08-6813-4B9D-B30D-E68192839C21}" presName="comp" presStyleCnt="0"/>
      <dgm:spPr/>
    </dgm:pt>
    <dgm:pt modelId="{F316E35C-E812-4DB6-A43F-B98C7339B65A}" type="pres">
      <dgm:prSet presAssocID="{67764E08-6813-4B9D-B30D-E68192839C21}" presName="box" presStyleLbl="node1" presStyleIdx="2" presStyleCnt="3"/>
      <dgm:spPr/>
    </dgm:pt>
    <dgm:pt modelId="{EDD709FB-3E4E-482C-9615-97935BC809A7}" type="pres">
      <dgm:prSet presAssocID="{67764E08-6813-4B9D-B30D-E68192839C21}" presName="img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A robot with human face"/>
        </a:ext>
      </dgm:extLst>
    </dgm:pt>
    <dgm:pt modelId="{08CA90A3-02AD-4200-9EE4-098F5BE6C5DC}" type="pres">
      <dgm:prSet presAssocID="{67764E08-6813-4B9D-B30D-E68192839C21}" presName="text" presStyleLbl="node1" presStyleIdx="2" presStyleCnt="3">
        <dgm:presLayoutVars>
          <dgm:bulletEnabled val="1"/>
        </dgm:presLayoutVars>
      </dgm:prSet>
      <dgm:spPr/>
    </dgm:pt>
  </dgm:ptLst>
  <dgm:cxnLst>
    <dgm:cxn modelId="{BE677933-5FDB-4137-990F-F9A5172A7FF0}" type="presOf" srcId="{67764E08-6813-4B9D-B30D-E68192839C21}" destId="{F316E35C-E812-4DB6-A43F-B98C7339B65A}" srcOrd="0" destOrd="0" presId="urn:microsoft.com/office/officeart/2005/8/layout/vList4"/>
    <dgm:cxn modelId="{859F5851-495E-4A47-8D4A-D95E6D26E2C1}" srcId="{1EAA10A3-C32F-46B1-A12A-1299BBE80328}" destId="{17B64F44-E541-4459-BCCF-1DA830618287}" srcOrd="0" destOrd="0" parTransId="{A09BD9F9-96A5-4B0E-B32B-CC313DE2CC73}" sibTransId="{CF5152F9-10B3-4B82-A7CE-D6040B403CC3}"/>
    <dgm:cxn modelId="{9EAF0770-4A9B-4170-833F-1FC5AE269C5F}" type="presOf" srcId="{67764E08-6813-4B9D-B30D-E68192839C21}" destId="{08CA90A3-02AD-4200-9EE4-098F5BE6C5DC}" srcOrd="1" destOrd="0" presId="urn:microsoft.com/office/officeart/2005/8/layout/vList4"/>
    <dgm:cxn modelId="{44F2797C-D8A9-441F-88E4-2BFCCF591711}" type="presOf" srcId="{1EAA10A3-C32F-46B1-A12A-1299BBE80328}" destId="{A7BCE596-2FD4-4401-B86F-DE04D41BB2C7}" srcOrd="0" destOrd="0" presId="urn:microsoft.com/office/officeart/2005/8/layout/vList4"/>
    <dgm:cxn modelId="{BC33478D-F39A-41DC-B501-E126AA609D32}" type="presOf" srcId="{62818528-E40D-40E8-8882-689EFC9C5281}" destId="{52AE99DC-6CE0-45EB-B463-0F13F434F9A3}" srcOrd="0" destOrd="0" presId="urn:microsoft.com/office/officeart/2005/8/layout/vList4"/>
    <dgm:cxn modelId="{0E582E9A-6E5A-4D38-BCBD-7C2058C81BA2}" type="presOf" srcId="{17B64F44-E541-4459-BCCF-1DA830618287}" destId="{07D1AC83-C104-4E4C-8C3D-F47457442071}" srcOrd="1" destOrd="0" presId="urn:microsoft.com/office/officeart/2005/8/layout/vList4"/>
    <dgm:cxn modelId="{D903DAB6-B568-47D7-86EF-01D56F6F8202}" type="presOf" srcId="{17B64F44-E541-4459-BCCF-1DA830618287}" destId="{2D35E0E3-A7CE-4FF4-8568-66533C6421C9}" srcOrd="0" destOrd="0" presId="urn:microsoft.com/office/officeart/2005/8/layout/vList4"/>
    <dgm:cxn modelId="{63C557B8-E779-42E9-A1BC-80F3A8F49C42}" srcId="{1EAA10A3-C32F-46B1-A12A-1299BBE80328}" destId="{67764E08-6813-4B9D-B30D-E68192839C21}" srcOrd="2" destOrd="0" parTransId="{1ED0C59C-3F34-4320-8AA3-9A223C756B71}" sibTransId="{9328E25C-07FF-4777-8410-AC07611DD197}"/>
    <dgm:cxn modelId="{E73CBBCC-8A91-487A-90E6-0F36A731BB58}" srcId="{1EAA10A3-C32F-46B1-A12A-1299BBE80328}" destId="{62818528-E40D-40E8-8882-689EFC9C5281}" srcOrd="1" destOrd="0" parTransId="{FBBD7EF0-1F10-493E-AF8F-D8E0E77B6C54}" sibTransId="{26DFF568-E3A1-4BBF-B190-9B252DE12515}"/>
    <dgm:cxn modelId="{2883FDFC-FD38-42E5-9E00-E72D4EB6A89F}" type="presOf" srcId="{62818528-E40D-40E8-8882-689EFC9C5281}" destId="{5D692858-A4B6-463B-8479-505FFFB1193E}" srcOrd="1" destOrd="0" presId="urn:microsoft.com/office/officeart/2005/8/layout/vList4"/>
    <dgm:cxn modelId="{F9AC89A7-4DC2-47A3-9315-4265694BB5E0}" type="presParOf" srcId="{A7BCE596-2FD4-4401-B86F-DE04D41BB2C7}" destId="{DF711503-EEE7-4401-8B90-7C95C7363FC1}" srcOrd="0" destOrd="0" presId="urn:microsoft.com/office/officeart/2005/8/layout/vList4"/>
    <dgm:cxn modelId="{A5CA3776-20EA-44AB-9965-402FCAA8D6AF}" type="presParOf" srcId="{DF711503-EEE7-4401-8B90-7C95C7363FC1}" destId="{2D35E0E3-A7CE-4FF4-8568-66533C6421C9}" srcOrd="0" destOrd="0" presId="urn:microsoft.com/office/officeart/2005/8/layout/vList4"/>
    <dgm:cxn modelId="{DDFCD481-90BC-450B-8CC3-355FDA08C2CE}" type="presParOf" srcId="{DF711503-EEE7-4401-8B90-7C95C7363FC1}" destId="{76E478E1-570C-47AE-9459-5F7F8D434521}" srcOrd="1" destOrd="0" presId="urn:microsoft.com/office/officeart/2005/8/layout/vList4"/>
    <dgm:cxn modelId="{F0BB7405-48E1-4B75-8F8D-985135E82B62}" type="presParOf" srcId="{DF711503-EEE7-4401-8B90-7C95C7363FC1}" destId="{07D1AC83-C104-4E4C-8C3D-F47457442071}" srcOrd="2" destOrd="0" presId="urn:microsoft.com/office/officeart/2005/8/layout/vList4"/>
    <dgm:cxn modelId="{4B4F8C8C-4B0A-4FE1-849B-AFF4A3918D92}" type="presParOf" srcId="{A7BCE596-2FD4-4401-B86F-DE04D41BB2C7}" destId="{21F84145-EFE6-4A5D-BB52-D2AC6B7FCE0E}" srcOrd="1" destOrd="0" presId="urn:microsoft.com/office/officeart/2005/8/layout/vList4"/>
    <dgm:cxn modelId="{F73D234D-080E-41C8-9B12-202BB1A0C343}" type="presParOf" srcId="{A7BCE596-2FD4-4401-B86F-DE04D41BB2C7}" destId="{78F18163-80F0-4FDC-9CC0-35471466EEBE}" srcOrd="2" destOrd="0" presId="urn:microsoft.com/office/officeart/2005/8/layout/vList4"/>
    <dgm:cxn modelId="{A6DC923B-1D03-446E-8CCB-CABC0A0D3DDC}" type="presParOf" srcId="{78F18163-80F0-4FDC-9CC0-35471466EEBE}" destId="{52AE99DC-6CE0-45EB-B463-0F13F434F9A3}" srcOrd="0" destOrd="0" presId="urn:microsoft.com/office/officeart/2005/8/layout/vList4"/>
    <dgm:cxn modelId="{73BA9D9E-25D8-465F-8DC1-5D31672EC218}" type="presParOf" srcId="{78F18163-80F0-4FDC-9CC0-35471466EEBE}" destId="{94112E95-32BF-4F6D-B5C3-659B67E3355B}" srcOrd="1" destOrd="0" presId="urn:microsoft.com/office/officeart/2005/8/layout/vList4"/>
    <dgm:cxn modelId="{3C7AE99E-FFC9-4FC0-9A46-DAA5109C8737}" type="presParOf" srcId="{78F18163-80F0-4FDC-9CC0-35471466EEBE}" destId="{5D692858-A4B6-463B-8479-505FFFB1193E}" srcOrd="2" destOrd="0" presId="urn:microsoft.com/office/officeart/2005/8/layout/vList4"/>
    <dgm:cxn modelId="{07D8652B-71E0-426E-8B01-710F354EDF55}" type="presParOf" srcId="{A7BCE596-2FD4-4401-B86F-DE04D41BB2C7}" destId="{1EED6E6B-F30B-44B9-B4E5-C7C344C160A5}" srcOrd="3" destOrd="0" presId="urn:microsoft.com/office/officeart/2005/8/layout/vList4"/>
    <dgm:cxn modelId="{3B8BC726-B068-411D-BADE-0A5452179052}" type="presParOf" srcId="{A7BCE596-2FD4-4401-B86F-DE04D41BB2C7}" destId="{CBBAB63B-D140-42F5-88C2-41052FE6813B}" srcOrd="4" destOrd="0" presId="urn:microsoft.com/office/officeart/2005/8/layout/vList4"/>
    <dgm:cxn modelId="{192FD8DF-80D4-4FAC-A003-747FFF6BE1BF}" type="presParOf" srcId="{CBBAB63B-D140-42F5-88C2-41052FE6813B}" destId="{F316E35C-E812-4DB6-A43F-B98C7339B65A}" srcOrd="0" destOrd="0" presId="urn:microsoft.com/office/officeart/2005/8/layout/vList4"/>
    <dgm:cxn modelId="{816A4A1C-2D45-4992-89A0-29E33260E76D}" type="presParOf" srcId="{CBBAB63B-D140-42F5-88C2-41052FE6813B}" destId="{EDD709FB-3E4E-482C-9615-97935BC809A7}" srcOrd="1" destOrd="0" presId="urn:microsoft.com/office/officeart/2005/8/layout/vList4"/>
    <dgm:cxn modelId="{387EF758-4252-429D-8601-1531207F2D59}" type="presParOf" srcId="{CBBAB63B-D140-42F5-88C2-41052FE6813B}" destId="{08CA90A3-02AD-4200-9EE4-098F5BE6C5DC}" srcOrd="2" destOrd="0" presId="urn:microsoft.com/office/officeart/2005/8/layout/vList4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EAA10A3-C32F-46B1-A12A-1299BBE80328}" type="doc">
      <dgm:prSet loTypeId="urn:microsoft.com/office/officeart/2005/8/layout/vList4" loCatId="picture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GB"/>
        </a:p>
      </dgm:t>
    </dgm:pt>
    <dgm:pt modelId="{7312ECED-AFE5-4BF5-8331-1933CCAE0367}">
      <dgm:prSet custT="1"/>
      <dgm:spPr>
        <a:solidFill>
          <a:prstClr val="white">
            <a:hueOff val="0"/>
            <a:satOff val="0"/>
            <a:lumOff val="0"/>
            <a:alphaOff val="0"/>
          </a:prstClr>
        </a:solidFill>
        <a:ln w="12700" cap="flat" cmpd="sng" algn="ctr">
          <a:solidFill>
            <a:prstClr val="white">
              <a:lumMod val="85000"/>
            </a:prstClr>
          </a:solidFill>
          <a:prstDash val="solid"/>
          <a:miter lim="800000"/>
        </a:ln>
        <a:effectLst/>
      </dgm:spPr>
      <dgm:t>
        <a:bodyPr spcFirstLastPara="0" vert="horz" wrap="square" lIns="68580" tIns="68580" rIns="68580" bIns="68580" numCol="1" spcCol="1270" anchor="ctr" anchorCtr="0"/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4.Validity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 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That data is in the correct format, type and range </a:t>
          </a:r>
        </a:p>
      </dgm:t>
      <dgm:extLst>
        <a:ext uri="{E40237B7-FDA0-4F09-8148-C483321AD2D9}">
          <dgm14:cNvPr xmlns:dgm14="http://schemas.microsoft.com/office/drawing/2010/diagram" id="0" name="" descr="4.Validity &#10;That data is in the correct format, type and range &#10;"/>
        </a:ext>
      </dgm:extLst>
    </dgm:pt>
    <dgm:pt modelId="{3CC231AA-5957-4B56-8FE8-46A7F0F6E762}" type="parTrans" cxnId="{31194CBC-E6A2-4FC1-8AC0-B407895733BA}">
      <dgm:prSet/>
      <dgm:spPr/>
      <dgm:t>
        <a:bodyPr/>
        <a:lstStyle/>
        <a:p>
          <a:endParaRPr lang="en-GB"/>
        </a:p>
      </dgm:t>
    </dgm:pt>
    <dgm:pt modelId="{A9FA65BC-6B85-45EB-810E-F4983865530A}" type="sibTrans" cxnId="{31194CBC-E6A2-4FC1-8AC0-B407895733BA}">
      <dgm:prSet/>
      <dgm:spPr/>
      <dgm:t>
        <a:bodyPr/>
        <a:lstStyle/>
        <a:p>
          <a:endParaRPr lang="en-GB"/>
        </a:p>
      </dgm:t>
    </dgm:pt>
    <dgm:pt modelId="{7CC42254-CCE1-446B-9CC4-16B2850AF511}">
      <dgm:prSet custT="1"/>
      <dgm:spPr>
        <a:solidFill>
          <a:prstClr val="white">
            <a:hueOff val="0"/>
            <a:satOff val="0"/>
            <a:lumOff val="0"/>
            <a:alphaOff val="0"/>
          </a:prstClr>
        </a:solidFill>
        <a:ln w="12700" cap="flat" cmpd="sng" algn="ctr">
          <a:solidFill>
            <a:prstClr val="white">
              <a:lumMod val="85000"/>
            </a:prstClr>
          </a:solidFill>
          <a:prstDash val="solid"/>
          <a:miter lim="800000"/>
        </a:ln>
        <a:effectLst/>
      </dgm:spPr>
      <dgm:t>
        <a:bodyPr spcFirstLastPara="0" vert="horz" wrap="square" lIns="68580" tIns="68580" rIns="68580" bIns="68580" numCol="1" spcCol="1270" anchor="ctr" anchorCtr="0"/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28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5.Accuracy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How data represents the real-world </a:t>
          </a:r>
        </a:p>
      </dgm:t>
      <dgm:extLst>
        <a:ext uri="{E40237B7-FDA0-4F09-8148-C483321AD2D9}">
          <dgm14:cNvPr xmlns:dgm14="http://schemas.microsoft.com/office/drawing/2010/diagram" id="0" name="" descr="5.Accuracy&#10;How data represents the real-world &#10;"/>
        </a:ext>
      </dgm:extLst>
    </dgm:pt>
    <dgm:pt modelId="{74505617-DA5D-424B-B61F-4913AB6D44E3}" type="parTrans" cxnId="{CAEB6EEA-B908-4D83-A2CE-8B10F60B3272}">
      <dgm:prSet/>
      <dgm:spPr/>
      <dgm:t>
        <a:bodyPr/>
        <a:lstStyle/>
        <a:p>
          <a:endParaRPr lang="en-GB"/>
        </a:p>
      </dgm:t>
    </dgm:pt>
    <dgm:pt modelId="{13947218-BED2-481B-A67B-6D8701A57EC7}" type="sibTrans" cxnId="{CAEB6EEA-B908-4D83-A2CE-8B10F60B3272}">
      <dgm:prSet/>
      <dgm:spPr/>
      <dgm:t>
        <a:bodyPr/>
        <a:lstStyle/>
        <a:p>
          <a:endParaRPr lang="en-GB"/>
        </a:p>
      </dgm:t>
    </dgm:pt>
    <dgm:pt modelId="{448FA446-FC9F-4DAA-A6AA-C658AB48E6F3}">
      <dgm:prSet custT="1"/>
      <dgm:spPr>
        <a:solidFill>
          <a:prstClr val="white">
            <a:hueOff val="0"/>
            <a:satOff val="0"/>
            <a:lumOff val="0"/>
            <a:alphaOff val="0"/>
          </a:prstClr>
        </a:solidFill>
        <a:ln w="12700" cap="flat" cmpd="sng" algn="ctr">
          <a:solidFill>
            <a:prstClr val="white">
              <a:lumMod val="85000"/>
            </a:prstClr>
          </a:solidFill>
          <a:prstDash val="solid"/>
          <a:miter lim="800000"/>
        </a:ln>
        <a:effectLst/>
      </dgm:spPr>
      <dgm:t>
        <a:bodyPr spcFirstLastPara="0" vert="horz" wrap="square" lIns="68580" tIns="68580" rIns="68580" bIns="68580" numCol="1" spcCol="1270" anchor="ctr" anchorCtr="0"/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28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6.Consistency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Data matches if two copies of the same information are compared</a:t>
          </a:r>
        </a:p>
      </dgm:t>
      <dgm:extLst>
        <a:ext uri="{E40237B7-FDA0-4F09-8148-C483321AD2D9}">
          <dgm14:cNvPr xmlns:dgm14="http://schemas.microsoft.com/office/drawing/2010/diagram" id="0" name="" descr="6.Consistency&#10;Data matches if two copies of the same information are compared&#10;"/>
        </a:ext>
      </dgm:extLst>
    </dgm:pt>
    <dgm:pt modelId="{7ABEC153-1746-4E66-B63B-5BE734509301}" type="parTrans" cxnId="{48CEA0A3-398C-4483-87C3-8C5727747F3C}">
      <dgm:prSet/>
      <dgm:spPr/>
      <dgm:t>
        <a:bodyPr/>
        <a:lstStyle/>
        <a:p>
          <a:endParaRPr lang="en-GB"/>
        </a:p>
      </dgm:t>
    </dgm:pt>
    <dgm:pt modelId="{EE336029-3E79-4A42-8194-62D4CA391773}" type="sibTrans" cxnId="{48CEA0A3-398C-4483-87C3-8C5727747F3C}">
      <dgm:prSet/>
      <dgm:spPr/>
      <dgm:t>
        <a:bodyPr/>
        <a:lstStyle/>
        <a:p>
          <a:endParaRPr lang="en-GB"/>
        </a:p>
      </dgm:t>
    </dgm:pt>
    <dgm:pt modelId="{A7BCE596-2FD4-4401-B86F-DE04D41BB2C7}" type="pres">
      <dgm:prSet presAssocID="{1EAA10A3-C32F-46B1-A12A-1299BBE80328}" presName="linear" presStyleCnt="0">
        <dgm:presLayoutVars>
          <dgm:dir/>
          <dgm:resizeHandles val="exact"/>
        </dgm:presLayoutVars>
      </dgm:prSet>
      <dgm:spPr/>
    </dgm:pt>
    <dgm:pt modelId="{E8C23A4E-0DD0-48AA-99FB-9C92205CDB02}" type="pres">
      <dgm:prSet presAssocID="{7312ECED-AFE5-4BF5-8331-1933CCAE0367}" presName="comp" presStyleCnt="0"/>
      <dgm:spPr/>
    </dgm:pt>
    <dgm:pt modelId="{3B90958B-BC45-4A08-BEB4-F08D66464EE3}" type="pres">
      <dgm:prSet presAssocID="{7312ECED-AFE5-4BF5-8331-1933CCAE0367}" presName="box" presStyleLbl="node1" presStyleIdx="0" presStyleCnt="3"/>
      <dgm:spPr>
        <a:xfrm>
          <a:off x="0" y="2475309"/>
          <a:ext cx="11254248" cy="750093"/>
        </a:xfrm>
        <a:prstGeom prst="roundRect">
          <a:avLst>
            <a:gd name="adj" fmla="val 10000"/>
          </a:avLst>
        </a:prstGeom>
      </dgm:spPr>
    </dgm:pt>
    <dgm:pt modelId="{836D65B5-B2B0-4035-872D-0C5514E97D45}" type="pres">
      <dgm:prSet presAssocID="{7312ECED-AFE5-4BF5-8331-1933CCAE0367}" presName="img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A pile of 3D yellow numbers"/>
        </a:ext>
      </dgm:extLst>
    </dgm:pt>
    <dgm:pt modelId="{653EA29E-12D6-415B-AE98-30B1A46EA75D}" type="pres">
      <dgm:prSet presAssocID="{7312ECED-AFE5-4BF5-8331-1933CCAE0367}" presName="text" presStyleLbl="node1" presStyleIdx="0" presStyleCnt="3">
        <dgm:presLayoutVars>
          <dgm:bulletEnabled val="1"/>
        </dgm:presLayoutVars>
      </dgm:prSet>
      <dgm:spPr/>
    </dgm:pt>
    <dgm:pt modelId="{85A286A6-E100-423B-94AE-F5441B7F9EE8}" type="pres">
      <dgm:prSet presAssocID="{A9FA65BC-6B85-45EB-810E-F4983865530A}" presName="spacer" presStyleCnt="0"/>
      <dgm:spPr/>
    </dgm:pt>
    <dgm:pt modelId="{C6FB33E0-2B0B-42DC-BA60-2EE388A125C2}" type="pres">
      <dgm:prSet presAssocID="{7CC42254-CCE1-446B-9CC4-16B2850AF511}" presName="comp" presStyleCnt="0"/>
      <dgm:spPr/>
    </dgm:pt>
    <dgm:pt modelId="{314307DD-3B95-4867-87A0-AE68A04AA489}" type="pres">
      <dgm:prSet presAssocID="{7CC42254-CCE1-446B-9CC4-16B2850AF511}" presName="box" presStyleLbl="node1" presStyleIdx="1" presStyleCnt="3"/>
      <dgm:spPr>
        <a:xfrm>
          <a:off x="0" y="3300412"/>
          <a:ext cx="11254248" cy="750093"/>
        </a:xfrm>
        <a:prstGeom prst="roundRect">
          <a:avLst>
            <a:gd name="adj" fmla="val 10000"/>
          </a:avLst>
        </a:prstGeom>
      </dgm:spPr>
    </dgm:pt>
    <dgm:pt modelId="{DAD8EECD-E71F-4C4B-81BC-E2F5909EDF8B}" type="pres">
      <dgm:prSet presAssocID="{7CC42254-CCE1-446B-9CC4-16B2850AF511}" presName="img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art on bullseye"/>
        </a:ext>
      </dgm:extLst>
    </dgm:pt>
    <dgm:pt modelId="{1D41A22E-6E37-459B-94F3-BFB3D20C59D4}" type="pres">
      <dgm:prSet presAssocID="{7CC42254-CCE1-446B-9CC4-16B2850AF511}" presName="text" presStyleLbl="node1" presStyleIdx="1" presStyleCnt="3">
        <dgm:presLayoutVars>
          <dgm:bulletEnabled val="1"/>
        </dgm:presLayoutVars>
      </dgm:prSet>
      <dgm:spPr/>
    </dgm:pt>
    <dgm:pt modelId="{95BF88A5-B5E8-4F26-8A8A-38BBF4755702}" type="pres">
      <dgm:prSet presAssocID="{13947218-BED2-481B-A67B-6D8701A57EC7}" presName="spacer" presStyleCnt="0"/>
      <dgm:spPr/>
    </dgm:pt>
    <dgm:pt modelId="{5D1C2B6D-4288-46EA-96E2-26BE90A79055}" type="pres">
      <dgm:prSet presAssocID="{448FA446-FC9F-4DAA-A6AA-C658AB48E6F3}" presName="comp" presStyleCnt="0"/>
      <dgm:spPr/>
    </dgm:pt>
    <dgm:pt modelId="{13A85F1F-1729-4BE1-A935-BE534CFCABEA}" type="pres">
      <dgm:prSet presAssocID="{448FA446-FC9F-4DAA-A6AA-C658AB48E6F3}" presName="box" presStyleLbl="node1" presStyleIdx="2" presStyleCnt="3"/>
      <dgm:spPr>
        <a:xfrm>
          <a:off x="0" y="4125515"/>
          <a:ext cx="11254248" cy="750093"/>
        </a:xfrm>
        <a:prstGeom prst="roundRect">
          <a:avLst>
            <a:gd name="adj" fmla="val 10000"/>
          </a:avLst>
        </a:prstGeom>
      </dgm:spPr>
    </dgm:pt>
    <dgm:pt modelId="{769EC0FC-B008-4ADB-998C-5C209711110B}" type="pres">
      <dgm:prSet presAssocID="{448FA446-FC9F-4DAA-A6AA-C658AB48E6F3}" presName="img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ity lights focused in magnifying glass"/>
        </a:ext>
      </dgm:extLst>
    </dgm:pt>
    <dgm:pt modelId="{EA7A1948-9B9C-48A8-81CF-57F0911713E8}" type="pres">
      <dgm:prSet presAssocID="{448FA446-FC9F-4DAA-A6AA-C658AB48E6F3}" presName="text" presStyleLbl="node1" presStyleIdx="2" presStyleCnt="3">
        <dgm:presLayoutVars>
          <dgm:bulletEnabled val="1"/>
        </dgm:presLayoutVars>
      </dgm:prSet>
      <dgm:spPr/>
    </dgm:pt>
  </dgm:ptLst>
  <dgm:cxnLst>
    <dgm:cxn modelId="{D135BF16-BA3D-4FFC-ABA8-921631121226}" type="presOf" srcId="{7CC42254-CCE1-446B-9CC4-16B2850AF511}" destId="{1D41A22E-6E37-459B-94F3-BFB3D20C59D4}" srcOrd="1" destOrd="0" presId="urn:microsoft.com/office/officeart/2005/8/layout/vList4"/>
    <dgm:cxn modelId="{CCFD5C22-62C4-421F-9C76-11C12D623873}" type="presOf" srcId="{7312ECED-AFE5-4BF5-8331-1933CCAE0367}" destId="{3B90958B-BC45-4A08-BEB4-F08D66464EE3}" srcOrd="0" destOrd="0" presId="urn:microsoft.com/office/officeart/2005/8/layout/vList4"/>
    <dgm:cxn modelId="{4D02AF24-BC53-4313-82BC-1F9EF7D6A433}" type="presOf" srcId="{7312ECED-AFE5-4BF5-8331-1933CCAE0367}" destId="{653EA29E-12D6-415B-AE98-30B1A46EA75D}" srcOrd="1" destOrd="0" presId="urn:microsoft.com/office/officeart/2005/8/layout/vList4"/>
    <dgm:cxn modelId="{99EB1D4F-9979-4EFB-86CC-26DCDFA22A5D}" type="presOf" srcId="{7CC42254-CCE1-446B-9CC4-16B2850AF511}" destId="{314307DD-3B95-4867-87A0-AE68A04AA489}" srcOrd="0" destOrd="0" presId="urn:microsoft.com/office/officeart/2005/8/layout/vList4"/>
    <dgm:cxn modelId="{44F2797C-D8A9-441F-88E4-2BFCCF591711}" type="presOf" srcId="{1EAA10A3-C32F-46B1-A12A-1299BBE80328}" destId="{A7BCE596-2FD4-4401-B86F-DE04D41BB2C7}" srcOrd="0" destOrd="0" presId="urn:microsoft.com/office/officeart/2005/8/layout/vList4"/>
    <dgm:cxn modelId="{48CEA0A3-398C-4483-87C3-8C5727747F3C}" srcId="{1EAA10A3-C32F-46B1-A12A-1299BBE80328}" destId="{448FA446-FC9F-4DAA-A6AA-C658AB48E6F3}" srcOrd="2" destOrd="0" parTransId="{7ABEC153-1746-4E66-B63B-5BE734509301}" sibTransId="{EE336029-3E79-4A42-8194-62D4CA391773}"/>
    <dgm:cxn modelId="{29D1A1B7-85D6-465E-B035-51914D564578}" type="presOf" srcId="{448FA446-FC9F-4DAA-A6AA-C658AB48E6F3}" destId="{EA7A1948-9B9C-48A8-81CF-57F0911713E8}" srcOrd="1" destOrd="0" presId="urn:microsoft.com/office/officeart/2005/8/layout/vList4"/>
    <dgm:cxn modelId="{31194CBC-E6A2-4FC1-8AC0-B407895733BA}" srcId="{1EAA10A3-C32F-46B1-A12A-1299BBE80328}" destId="{7312ECED-AFE5-4BF5-8331-1933CCAE0367}" srcOrd="0" destOrd="0" parTransId="{3CC231AA-5957-4B56-8FE8-46A7F0F6E762}" sibTransId="{A9FA65BC-6B85-45EB-810E-F4983865530A}"/>
    <dgm:cxn modelId="{B828B1DB-3994-4F40-9A3A-DBD7959A2C40}" type="presOf" srcId="{448FA446-FC9F-4DAA-A6AA-C658AB48E6F3}" destId="{13A85F1F-1729-4BE1-A935-BE534CFCABEA}" srcOrd="0" destOrd="0" presId="urn:microsoft.com/office/officeart/2005/8/layout/vList4"/>
    <dgm:cxn modelId="{CAEB6EEA-B908-4D83-A2CE-8B10F60B3272}" srcId="{1EAA10A3-C32F-46B1-A12A-1299BBE80328}" destId="{7CC42254-CCE1-446B-9CC4-16B2850AF511}" srcOrd="1" destOrd="0" parTransId="{74505617-DA5D-424B-B61F-4913AB6D44E3}" sibTransId="{13947218-BED2-481B-A67B-6D8701A57EC7}"/>
    <dgm:cxn modelId="{3ABD2697-05C8-43E4-A50E-34BEFF684880}" type="presParOf" srcId="{A7BCE596-2FD4-4401-B86F-DE04D41BB2C7}" destId="{E8C23A4E-0DD0-48AA-99FB-9C92205CDB02}" srcOrd="0" destOrd="0" presId="urn:microsoft.com/office/officeart/2005/8/layout/vList4"/>
    <dgm:cxn modelId="{84E23396-9AF7-4A57-85A7-8818E1178D62}" type="presParOf" srcId="{E8C23A4E-0DD0-48AA-99FB-9C92205CDB02}" destId="{3B90958B-BC45-4A08-BEB4-F08D66464EE3}" srcOrd="0" destOrd="0" presId="urn:microsoft.com/office/officeart/2005/8/layout/vList4"/>
    <dgm:cxn modelId="{EF2B983D-4BDF-4968-9F67-46EBDAC17490}" type="presParOf" srcId="{E8C23A4E-0DD0-48AA-99FB-9C92205CDB02}" destId="{836D65B5-B2B0-4035-872D-0C5514E97D45}" srcOrd="1" destOrd="0" presId="urn:microsoft.com/office/officeart/2005/8/layout/vList4"/>
    <dgm:cxn modelId="{6ECD0F99-799A-48F7-B4AE-41712E0C69A1}" type="presParOf" srcId="{E8C23A4E-0DD0-48AA-99FB-9C92205CDB02}" destId="{653EA29E-12D6-415B-AE98-30B1A46EA75D}" srcOrd="2" destOrd="0" presId="urn:microsoft.com/office/officeart/2005/8/layout/vList4"/>
    <dgm:cxn modelId="{9F95E046-66BE-4446-8A39-2ACE2ECF1B7A}" type="presParOf" srcId="{A7BCE596-2FD4-4401-B86F-DE04D41BB2C7}" destId="{85A286A6-E100-423B-94AE-F5441B7F9EE8}" srcOrd="1" destOrd="0" presId="urn:microsoft.com/office/officeart/2005/8/layout/vList4"/>
    <dgm:cxn modelId="{B42D70FB-D143-4802-AA94-6EB990813E38}" type="presParOf" srcId="{A7BCE596-2FD4-4401-B86F-DE04D41BB2C7}" destId="{C6FB33E0-2B0B-42DC-BA60-2EE388A125C2}" srcOrd="2" destOrd="0" presId="urn:microsoft.com/office/officeart/2005/8/layout/vList4"/>
    <dgm:cxn modelId="{60BBF11A-9D9E-4102-8D75-EE25FA1A5B52}" type="presParOf" srcId="{C6FB33E0-2B0B-42DC-BA60-2EE388A125C2}" destId="{314307DD-3B95-4867-87A0-AE68A04AA489}" srcOrd="0" destOrd="0" presId="urn:microsoft.com/office/officeart/2005/8/layout/vList4"/>
    <dgm:cxn modelId="{661402A6-6486-4CCA-9986-2F56CE298B73}" type="presParOf" srcId="{C6FB33E0-2B0B-42DC-BA60-2EE388A125C2}" destId="{DAD8EECD-E71F-4C4B-81BC-E2F5909EDF8B}" srcOrd="1" destOrd="0" presId="urn:microsoft.com/office/officeart/2005/8/layout/vList4"/>
    <dgm:cxn modelId="{82763C4B-4F3C-4259-AF0A-ADD36A95267E}" type="presParOf" srcId="{C6FB33E0-2B0B-42DC-BA60-2EE388A125C2}" destId="{1D41A22E-6E37-459B-94F3-BFB3D20C59D4}" srcOrd="2" destOrd="0" presId="urn:microsoft.com/office/officeart/2005/8/layout/vList4"/>
    <dgm:cxn modelId="{F06B0CDB-34DD-4C9D-8B68-9CC71A5910A1}" type="presParOf" srcId="{A7BCE596-2FD4-4401-B86F-DE04D41BB2C7}" destId="{95BF88A5-B5E8-4F26-8A8A-38BBF4755702}" srcOrd="3" destOrd="0" presId="urn:microsoft.com/office/officeart/2005/8/layout/vList4"/>
    <dgm:cxn modelId="{3B9BAD71-BC34-4A35-9649-E5DEFD20E37E}" type="presParOf" srcId="{A7BCE596-2FD4-4401-B86F-DE04D41BB2C7}" destId="{5D1C2B6D-4288-46EA-96E2-26BE90A79055}" srcOrd="4" destOrd="0" presId="urn:microsoft.com/office/officeart/2005/8/layout/vList4"/>
    <dgm:cxn modelId="{4D48AA6D-BEB6-4335-A1C2-82E58A5F9D6A}" type="presParOf" srcId="{5D1C2B6D-4288-46EA-96E2-26BE90A79055}" destId="{13A85F1F-1729-4BE1-A935-BE534CFCABEA}" srcOrd="0" destOrd="0" presId="urn:microsoft.com/office/officeart/2005/8/layout/vList4"/>
    <dgm:cxn modelId="{AAA6105F-119B-4AAA-99A1-613B2BC9B9AE}" type="presParOf" srcId="{5D1C2B6D-4288-46EA-96E2-26BE90A79055}" destId="{769EC0FC-B008-4ADB-998C-5C209711110B}" srcOrd="1" destOrd="0" presId="urn:microsoft.com/office/officeart/2005/8/layout/vList4"/>
    <dgm:cxn modelId="{46963039-1C52-4DC0-9262-8A3C64EA1C03}" type="presParOf" srcId="{5D1C2B6D-4288-46EA-96E2-26BE90A79055}" destId="{EA7A1948-9B9C-48A8-81CF-57F0911713E8}" srcOrd="2" destOrd="0" presId="urn:microsoft.com/office/officeart/2005/8/layout/vList4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73767D-104C-4232-BCEA-7D3291C365A1}">
      <dsp:nvSpPr>
        <dsp:cNvPr id="0" name=""/>
        <dsp:cNvSpPr/>
      </dsp:nvSpPr>
      <dsp:spPr>
        <a:xfrm>
          <a:off x="1122513" y="2555"/>
          <a:ext cx="2184070" cy="1504824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4828BE-210D-490E-850E-5F78F30C8A99}">
      <dsp:nvSpPr>
        <dsp:cNvPr id="0" name=""/>
        <dsp:cNvSpPr/>
      </dsp:nvSpPr>
      <dsp:spPr>
        <a:xfrm>
          <a:off x="1123169" y="1507379"/>
          <a:ext cx="2184070" cy="8102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i="0" kern="1200" dirty="0">
              <a:effectLst/>
            </a:rPr>
            <a:t>Analysis needs to be </a:t>
          </a:r>
          <a:r>
            <a:rPr lang="en-US" sz="1600" b="1" i="0" kern="1200" dirty="0">
              <a:effectLst/>
            </a:rPr>
            <a:t>redone</a:t>
          </a:r>
          <a:endParaRPr lang="en-GB" sz="1600" b="1" kern="1200" dirty="0"/>
        </a:p>
      </dsp:txBody>
      <dsp:txXfrm>
        <a:off x="1123169" y="1507379"/>
        <a:ext cx="2184070" cy="810290"/>
      </dsp:txXfrm>
    </dsp:sp>
    <dsp:sp modelId="{C66285E6-7CF5-4009-8B6E-1BCF251573BF}">
      <dsp:nvSpPr>
        <dsp:cNvPr id="0" name=""/>
        <dsp:cNvSpPr/>
      </dsp:nvSpPr>
      <dsp:spPr>
        <a:xfrm>
          <a:off x="3525738" y="2555"/>
          <a:ext cx="2184070" cy="1504824"/>
        </a:xfrm>
        <a:prstGeom prst="round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57B61F-B5B9-48D7-9093-C14B412DB44A}">
      <dsp:nvSpPr>
        <dsp:cNvPr id="0" name=""/>
        <dsp:cNvSpPr/>
      </dsp:nvSpPr>
      <dsp:spPr>
        <a:xfrm>
          <a:off x="3525738" y="1507379"/>
          <a:ext cx="2184070" cy="8102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i="0" kern="1200" dirty="0">
              <a:effectLst/>
            </a:rPr>
            <a:t>People will come up with </a:t>
          </a:r>
          <a:r>
            <a:rPr lang="en-US" sz="1600" b="1" i="0" kern="1200" dirty="0">
              <a:effectLst/>
            </a:rPr>
            <a:t>work-arounds</a:t>
          </a:r>
          <a:r>
            <a:rPr lang="en-US" sz="1600" b="0" i="0" kern="1200" dirty="0">
              <a:effectLst/>
            </a:rPr>
            <a:t> </a:t>
          </a:r>
          <a:endParaRPr lang="en-GB" sz="1600" kern="1200" dirty="0"/>
        </a:p>
      </dsp:txBody>
      <dsp:txXfrm>
        <a:off x="3525738" y="1507379"/>
        <a:ext cx="2184070" cy="810290"/>
      </dsp:txXfrm>
    </dsp:sp>
    <dsp:sp modelId="{706C04D3-5C9E-4F86-9707-1E9608D4D17D}">
      <dsp:nvSpPr>
        <dsp:cNvPr id="0" name=""/>
        <dsp:cNvSpPr/>
      </dsp:nvSpPr>
      <dsp:spPr>
        <a:xfrm>
          <a:off x="5928307" y="2555"/>
          <a:ext cx="2184070" cy="1504824"/>
        </a:xfrm>
        <a:prstGeom prst="round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C75C96-FDE0-445F-91F0-0D9AB2110F71}">
      <dsp:nvSpPr>
        <dsp:cNvPr id="0" name=""/>
        <dsp:cNvSpPr/>
      </dsp:nvSpPr>
      <dsp:spPr>
        <a:xfrm>
          <a:off x="5928307" y="1507379"/>
          <a:ext cx="2184070" cy="8102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1600" b="0" i="0" kern="1200" noProof="0" dirty="0">
              <a:effectLst/>
            </a:rPr>
            <a:t>Companies will work in an </a:t>
          </a:r>
          <a:r>
            <a:rPr lang="en-GB" sz="1600" b="1" i="0" kern="1200" noProof="0" dirty="0">
              <a:effectLst/>
            </a:rPr>
            <a:t>inefficient way</a:t>
          </a:r>
          <a:endParaRPr lang="en-GB" sz="1600" b="1" kern="1200" dirty="0"/>
        </a:p>
      </dsp:txBody>
      <dsp:txXfrm>
        <a:off x="5928307" y="1507379"/>
        <a:ext cx="2184070" cy="810290"/>
      </dsp:txXfrm>
    </dsp:sp>
    <dsp:sp modelId="{BCF6AD1B-2D94-4C39-A229-D74663949570}">
      <dsp:nvSpPr>
        <dsp:cNvPr id="0" name=""/>
        <dsp:cNvSpPr/>
      </dsp:nvSpPr>
      <dsp:spPr>
        <a:xfrm>
          <a:off x="8330876" y="2555"/>
          <a:ext cx="2184070" cy="1504824"/>
        </a:xfrm>
        <a:prstGeom prst="round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A66100-B078-40A9-BC48-8B252784B99B}">
      <dsp:nvSpPr>
        <dsp:cNvPr id="0" name=""/>
        <dsp:cNvSpPr/>
      </dsp:nvSpPr>
      <dsp:spPr>
        <a:xfrm>
          <a:off x="8330876" y="1507379"/>
          <a:ext cx="2184070" cy="8102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600" b="1" i="0" kern="1200" dirty="0">
              <a:effectLst/>
            </a:rPr>
            <a:t>Low job satisfaction </a:t>
          </a:r>
          <a:r>
            <a:rPr lang="en-US" sz="1600" b="0" i="0" kern="1200" dirty="0">
              <a:effectLst/>
            </a:rPr>
            <a:t>from excessive manual processes</a:t>
          </a:r>
        </a:p>
      </dsp:txBody>
      <dsp:txXfrm>
        <a:off x="8330876" y="1507379"/>
        <a:ext cx="2184070" cy="810290"/>
      </dsp:txXfrm>
    </dsp:sp>
    <dsp:sp modelId="{A8C5F998-2808-4C9B-AE04-BF621BC72A52}">
      <dsp:nvSpPr>
        <dsp:cNvPr id="0" name=""/>
        <dsp:cNvSpPr/>
      </dsp:nvSpPr>
      <dsp:spPr>
        <a:xfrm>
          <a:off x="1123169" y="2536077"/>
          <a:ext cx="2184070" cy="1504824"/>
        </a:xfrm>
        <a:prstGeom prst="round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958374-40EE-4DF7-8B26-7948A1DDA424}">
      <dsp:nvSpPr>
        <dsp:cNvPr id="0" name=""/>
        <dsp:cNvSpPr/>
      </dsp:nvSpPr>
      <dsp:spPr>
        <a:xfrm>
          <a:off x="1123169" y="4040901"/>
          <a:ext cx="2184070" cy="8102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600" b="1" i="0" kern="1200" dirty="0">
              <a:effectLst/>
            </a:rPr>
            <a:t>Customers will get frustrated</a:t>
          </a:r>
          <a:r>
            <a:rPr lang="en-US" sz="1600" b="0" i="0" kern="1200" dirty="0">
              <a:effectLst/>
            </a:rPr>
            <a:t> from incorrect information</a:t>
          </a:r>
        </a:p>
      </dsp:txBody>
      <dsp:txXfrm>
        <a:off x="1123169" y="4040901"/>
        <a:ext cx="2184070" cy="810290"/>
      </dsp:txXfrm>
    </dsp:sp>
    <dsp:sp modelId="{6B3555C2-9B03-4218-8646-4EB9564E3D18}">
      <dsp:nvSpPr>
        <dsp:cNvPr id="0" name=""/>
        <dsp:cNvSpPr/>
      </dsp:nvSpPr>
      <dsp:spPr>
        <a:xfrm>
          <a:off x="3525738" y="2536077"/>
          <a:ext cx="2184070" cy="1504824"/>
        </a:xfrm>
        <a:prstGeom prst="roundRect">
          <a:avLst/>
        </a:prstGeom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C6E984-86B7-425E-ADC6-F8B6A0F9BE34}">
      <dsp:nvSpPr>
        <dsp:cNvPr id="0" name=""/>
        <dsp:cNvSpPr/>
      </dsp:nvSpPr>
      <dsp:spPr>
        <a:xfrm>
          <a:off x="3525738" y="4040901"/>
          <a:ext cx="2184070" cy="8102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600" b="0" i="0" kern="1200" dirty="0">
              <a:effectLst/>
            </a:rPr>
            <a:t>Opportunity cost of </a:t>
          </a:r>
          <a:r>
            <a:rPr lang="en-US" sz="1600" b="1" i="0" kern="1200" dirty="0">
              <a:effectLst/>
            </a:rPr>
            <a:t>missed sales</a:t>
          </a:r>
        </a:p>
      </dsp:txBody>
      <dsp:txXfrm>
        <a:off x="3525738" y="4040901"/>
        <a:ext cx="2184070" cy="810290"/>
      </dsp:txXfrm>
    </dsp:sp>
    <dsp:sp modelId="{5B628A77-0A45-468D-9B06-43C24C7135CA}">
      <dsp:nvSpPr>
        <dsp:cNvPr id="0" name=""/>
        <dsp:cNvSpPr/>
      </dsp:nvSpPr>
      <dsp:spPr>
        <a:xfrm>
          <a:off x="5928307" y="2536077"/>
          <a:ext cx="2184070" cy="1504824"/>
        </a:xfrm>
        <a:prstGeom prst="round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E61CDB-6998-4CE3-B077-DF91A86C09CC}">
      <dsp:nvSpPr>
        <dsp:cNvPr id="0" name=""/>
        <dsp:cNvSpPr/>
      </dsp:nvSpPr>
      <dsp:spPr>
        <a:xfrm>
          <a:off x="5928307" y="4040901"/>
          <a:ext cx="2184070" cy="8102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600" b="0" i="0" kern="1200" dirty="0">
              <a:effectLst/>
            </a:rPr>
            <a:t>Compliance costs or </a:t>
          </a:r>
          <a:r>
            <a:rPr lang="en-US" sz="1600" b="1" i="0" kern="1200" dirty="0">
              <a:effectLst/>
            </a:rPr>
            <a:t>fines for incorrect reporting</a:t>
          </a:r>
        </a:p>
      </dsp:txBody>
      <dsp:txXfrm>
        <a:off x="5928307" y="4040901"/>
        <a:ext cx="2184070" cy="810290"/>
      </dsp:txXfrm>
    </dsp:sp>
    <dsp:sp modelId="{E506303A-F2CD-4422-AF91-A5524EE8D9F0}">
      <dsp:nvSpPr>
        <dsp:cNvPr id="0" name=""/>
        <dsp:cNvSpPr/>
      </dsp:nvSpPr>
      <dsp:spPr>
        <a:xfrm>
          <a:off x="8330876" y="2536077"/>
          <a:ext cx="2184070" cy="1504824"/>
        </a:xfrm>
        <a:prstGeom prst="roundRect">
          <a:avLst/>
        </a:prstGeom>
        <a:blipFill>
          <a:blip xmlns:r="http://schemas.openxmlformats.org/officeDocument/2006/relationships"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842400-CBEA-4220-84CA-1400EFB0B155}">
      <dsp:nvSpPr>
        <dsp:cNvPr id="0" name=""/>
        <dsp:cNvSpPr/>
      </dsp:nvSpPr>
      <dsp:spPr>
        <a:xfrm>
          <a:off x="8330876" y="4040901"/>
          <a:ext cx="2184070" cy="8102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600" b="0" i="0" kern="1200" dirty="0">
              <a:effectLst/>
            </a:rPr>
            <a:t>Reputational costs from </a:t>
          </a:r>
          <a:r>
            <a:rPr lang="en-US" sz="1600" b="1" i="0" kern="1200" dirty="0">
              <a:effectLst/>
            </a:rPr>
            <a:t>loss of trust </a:t>
          </a:r>
          <a:r>
            <a:rPr lang="en-US" sz="1600" b="0" i="0" kern="1200" dirty="0">
              <a:effectLst/>
            </a:rPr>
            <a:t>in the </a:t>
          </a:r>
          <a:r>
            <a:rPr lang="en-GB" sz="1600" b="0" i="0" kern="1200" noProof="0" dirty="0">
              <a:effectLst/>
            </a:rPr>
            <a:t>organisation</a:t>
          </a:r>
        </a:p>
      </dsp:txBody>
      <dsp:txXfrm>
        <a:off x="8330876" y="4040901"/>
        <a:ext cx="2184070" cy="8102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35E0E3-A7CE-4FF4-8568-66533C6421C9}">
      <dsp:nvSpPr>
        <dsp:cNvPr id="0" name=""/>
        <dsp:cNvSpPr/>
      </dsp:nvSpPr>
      <dsp:spPr>
        <a:xfrm>
          <a:off x="0" y="0"/>
          <a:ext cx="11254248" cy="152399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/>
            <a:t>1.Completeness</a:t>
          </a:r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How non-blank or populated the data is </a:t>
          </a:r>
          <a:endParaRPr lang="en-GB" sz="2800" kern="1200" dirty="0"/>
        </a:p>
      </dsp:txBody>
      <dsp:txXfrm>
        <a:off x="2403249" y="0"/>
        <a:ext cx="8850998" cy="1523999"/>
      </dsp:txXfrm>
    </dsp:sp>
    <dsp:sp modelId="{76E478E1-570C-47AE-9459-5F7F8D434521}">
      <dsp:nvSpPr>
        <dsp:cNvPr id="0" name=""/>
        <dsp:cNvSpPr/>
      </dsp:nvSpPr>
      <dsp:spPr>
        <a:xfrm>
          <a:off x="152399" y="152399"/>
          <a:ext cx="2250849" cy="121919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AE99DC-6CE0-45EB-B463-0F13F434F9A3}">
      <dsp:nvSpPr>
        <dsp:cNvPr id="0" name=""/>
        <dsp:cNvSpPr/>
      </dsp:nvSpPr>
      <dsp:spPr>
        <a:xfrm>
          <a:off x="0" y="1676399"/>
          <a:ext cx="11254248" cy="152399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>
              <a:lumMod val="8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/>
            <a:t>2.Timeliness</a:t>
          </a:r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How up to date the data is </a:t>
          </a:r>
          <a:endParaRPr lang="en-GB" sz="2800" kern="1200" dirty="0"/>
        </a:p>
      </dsp:txBody>
      <dsp:txXfrm>
        <a:off x="2403249" y="1676399"/>
        <a:ext cx="8850998" cy="1523999"/>
      </dsp:txXfrm>
    </dsp:sp>
    <dsp:sp modelId="{94112E95-32BF-4F6D-B5C3-659B67E3355B}">
      <dsp:nvSpPr>
        <dsp:cNvPr id="0" name=""/>
        <dsp:cNvSpPr/>
      </dsp:nvSpPr>
      <dsp:spPr>
        <a:xfrm>
          <a:off x="152399" y="1828799"/>
          <a:ext cx="2250849" cy="121919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16E35C-E812-4DB6-A43F-B98C7339B65A}">
      <dsp:nvSpPr>
        <dsp:cNvPr id="0" name=""/>
        <dsp:cNvSpPr/>
      </dsp:nvSpPr>
      <dsp:spPr>
        <a:xfrm>
          <a:off x="0" y="3352799"/>
          <a:ext cx="11254248" cy="152399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>
              <a:lumMod val="8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/>
            <a:t>3.Uniqueness</a:t>
          </a:r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Data is not recorded more than once - identifies duplicates </a:t>
          </a:r>
          <a:endParaRPr lang="en-GB" sz="2800" b="0" kern="1200" dirty="0"/>
        </a:p>
      </dsp:txBody>
      <dsp:txXfrm>
        <a:off x="2403249" y="3352799"/>
        <a:ext cx="8850998" cy="1523999"/>
      </dsp:txXfrm>
    </dsp:sp>
    <dsp:sp modelId="{EDD709FB-3E4E-482C-9615-97935BC809A7}">
      <dsp:nvSpPr>
        <dsp:cNvPr id="0" name=""/>
        <dsp:cNvSpPr/>
      </dsp:nvSpPr>
      <dsp:spPr>
        <a:xfrm>
          <a:off x="152399" y="3505199"/>
          <a:ext cx="2250849" cy="121919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90958B-BC45-4A08-BEB4-F08D66464EE3}">
      <dsp:nvSpPr>
        <dsp:cNvPr id="0" name=""/>
        <dsp:cNvSpPr/>
      </dsp:nvSpPr>
      <dsp:spPr>
        <a:xfrm>
          <a:off x="0" y="0"/>
          <a:ext cx="11254248" cy="1523999"/>
        </a:xfrm>
        <a:prstGeom prst="roundRect">
          <a:avLst>
            <a:gd name="adj" fmla="val 10000"/>
          </a:avLst>
        </a:prstGeom>
        <a:solidFill>
          <a:prstClr val="white">
            <a:hueOff val="0"/>
            <a:satOff val="0"/>
            <a:lumOff val="0"/>
            <a:alphaOff val="0"/>
          </a:prstClr>
        </a:solidFill>
        <a:ln w="12700" cap="flat" cmpd="sng" algn="ctr">
          <a:solidFill>
            <a:prstClr val="white">
              <a:lumMod val="8500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4.Validity</a:t>
          </a: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 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That data is in the correct format, type and range </a:t>
          </a:r>
        </a:p>
      </dsp:txBody>
      <dsp:txXfrm>
        <a:off x="2403249" y="0"/>
        <a:ext cx="8850998" cy="1523999"/>
      </dsp:txXfrm>
    </dsp:sp>
    <dsp:sp modelId="{836D65B5-B2B0-4035-872D-0C5514E97D45}">
      <dsp:nvSpPr>
        <dsp:cNvPr id="0" name=""/>
        <dsp:cNvSpPr/>
      </dsp:nvSpPr>
      <dsp:spPr>
        <a:xfrm>
          <a:off x="152399" y="152399"/>
          <a:ext cx="2250849" cy="121919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4307DD-3B95-4867-87A0-AE68A04AA489}">
      <dsp:nvSpPr>
        <dsp:cNvPr id="0" name=""/>
        <dsp:cNvSpPr/>
      </dsp:nvSpPr>
      <dsp:spPr>
        <a:xfrm>
          <a:off x="0" y="1676399"/>
          <a:ext cx="11254248" cy="1523999"/>
        </a:xfrm>
        <a:prstGeom prst="roundRect">
          <a:avLst>
            <a:gd name="adj" fmla="val 10000"/>
          </a:avLst>
        </a:prstGeom>
        <a:solidFill>
          <a:prstClr val="white">
            <a:hueOff val="0"/>
            <a:satOff val="0"/>
            <a:lumOff val="0"/>
            <a:alphaOff val="0"/>
          </a:prstClr>
        </a:solidFill>
        <a:ln w="12700" cap="flat" cmpd="sng" algn="ctr">
          <a:solidFill>
            <a:prstClr val="white">
              <a:lumMod val="8500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28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5.Accuracy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How data represents the real-world </a:t>
          </a:r>
        </a:p>
      </dsp:txBody>
      <dsp:txXfrm>
        <a:off x="2403249" y="1676399"/>
        <a:ext cx="8850998" cy="1523999"/>
      </dsp:txXfrm>
    </dsp:sp>
    <dsp:sp modelId="{DAD8EECD-E71F-4C4B-81BC-E2F5909EDF8B}">
      <dsp:nvSpPr>
        <dsp:cNvPr id="0" name=""/>
        <dsp:cNvSpPr/>
      </dsp:nvSpPr>
      <dsp:spPr>
        <a:xfrm>
          <a:off x="152399" y="1828799"/>
          <a:ext cx="2250849" cy="121919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A85F1F-1729-4BE1-A935-BE534CFCABEA}">
      <dsp:nvSpPr>
        <dsp:cNvPr id="0" name=""/>
        <dsp:cNvSpPr/>
      </dsp:nvSpPr>
      <dsp:spPr>
        <a:xfrm>
          <a:off x="0" y="3352799"/>
          <a:ext cx="11254248" cy="1523999"/>
        </a:xfrm>
        <a:prstGeom prst="roundRect">
          <a:avLst>
            <a:gd name="adj" fmla="val 10000"/>
          </a:avLst>
        </a:prstGeom>
        <a:solidFill>
          <a:prstClr val="white">
            <a:hueOff val="0"/>
            <a:satOff val="0"/>
            <a:lumOff val="0"/>
            <a:alphaOff val="0"/>
          </a:prstClr>
        </a:solidFill>
        <a:ln w="12700" cap="flat" cmpd="sng" algn="ctr">
          <a:solidFill>
            <a:prstClr val="white">
              <a:lumMod val="8500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28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6.Consistency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28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Data matches if two copies of the same information are compared</a:t>
          </a:r>
        </a:p>
      </dsp:txBody>
      <dsp:txXfrm>
        <a:off x="2403249" y="3352799"/>
        <a:ext cx="8850998" cy="1523999"/>
      </dsp:txXfrm>
    </dsp:sp>
    <dsp:sp modelId="{769EC0FC-B008-4ADB-998C-5C209711110B}">
      <dsp:nvSpPr>
        <dsp:cNvPr id="0" name=""/>
        <dsp:cNvSpPr/>
      </dsp:nvSpPr>
      <dsp:spPr>
        <a:xfrm>
          <a:off x="152399" y="3505199"/>
          <a:ext cx="2250849" cy="121919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732DFF-9A69-4CF3-905A-BFD153C5F59B}" type="datetimeFigureOut">
              <a:rPr lang="en-GB" smtClean="0"/>
              <a:t>04/10/2022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B2BEC-CF82-4C09-9201-E8A94A91E3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0752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40100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91838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06969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32306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61128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99206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63731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15901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67872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62022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57904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04525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B2BEC-CF82-4C09-9201-E8A94A91E37F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251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1363" y="636430"/>
            <a:ext cx="9144000" cy="2387600"/>
          </a:xfrm>
        </p:spPr>
        <p:txBody>
          <a:bodyPr anchor="b"/>
          <a:lstStyle>
            <a:lvl1pPr algn="ctr"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1363" y="3116105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EF22CF6-B432-4127-8727-92509BF66A0B}"/>
              </a:ext>
            </a:extLst>
          </p:cNvPr>
          <p:cNvSpPr/>
          <p:nvPr userDrawn="1"/>
        </p:nvSpPr>
        <p:spPr>
          <a:xfrm>
            <a:off x="34539" y="5218747"/>
            <a:ext cx="1686758" cy="15989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647435ED-A21A-4866-AA1D-EB145468B534}"/>
              </a:ext>
            </a:extLst>
          </p:cNvPr>
          <p:cNvSpPr/>
          <p:nvPr userDrawn="1"/>
        </p:nvSpPr>
        <p:spPr>
          <a:xfrm>
            <a:off x="34539" y="5590029"/>
            <a:ext cx="1331532" cy="122764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4D59AAAB-7C6B-4DD6-B5A8-F0455718204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00819" y="5676630"/>
            <a:ext cx="959534" cy="93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86A54839-DD7D-4D43-B7B4-5A74388EC6DD}"/>
              </a:ext>
            </a:extLst>
          </p:cNvPr>
          <p:cNvSpPr/>
          <p:nvPr userDrawn="1"/>
        </p:nvSpPr>
        <p:spPr>
          <a:xfrm>
            <a:off x="0" y="5363483"/>
            <a:ext cx="12192000" cy="58277"/>
          </a:xfrm>
          <a:prstGeom prst="rect">
            <a:avLst/>
          </a:prstGeom>
          <a:ln>
            <a:solidFill>
              <a:srgbClr val="6A9CA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 descr="Shape&#10;&#10;Description automatically generated with medium confidence">
            <a:extLst>
              <a:ext uri="{FF2B5EF4-FFF2-40B4-BE49-F238E27FC236}">
                <a16:creationId xmlns:a16="http://schemas.microsoft.com/office/drawing/2014/main" id="{964C9410-0E98-42B6-9A7D-82908C79198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4346" y="5693021"/>
            <a:ext cx="1922636" cy="853395"/>
          </a:xfrm>
          <a:prstGeom prst="rect">
            <a:avLst/>
          </a:prstGeom>
        </p:spPr>
      </p:pic>
      <p:pic>
        <p:nvPicPr>
          <p:cNvPr id="5" name="Picture 4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106D5327-B98E-4AC8-41A1-F53024B7D5F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46875" y="5621191"/>
            <a:ext cx="1618488" cy="1045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526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04/10/2022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BBD0DA7-BBDB-4BF4-9DD1-BE8DCD03695B}"/>
              </a:ext>
            </a:extLst>
          </p:cNvPr>
          <p:cNvSpPr txBox="1">
            <a:spLocks/>
          </p:cNvSpPr>
          <p:nvPr userDrawn="1"/>
        </p:nvSpPr>
        <p:spPr>
          <a:xfrm>
            <a:off x="142043" y="365124"/>
            <a:ext cx="11913833" cy="1325563"/>
          </a:xfrm>
          <a:prstGeom prst="rect">
            <a:avLst/>
          </a:prstGeom>
          <a:noFill/>
          <a:ln w="38100">
            <a:solidFill>
              <a:srgbClr val="6A9CA1"/>
            </a:solidFill>
            <a:prstDash val="dash"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912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3FCF9DCF-4425-4748-A316-CF0BFB290CE0}"/>
              </a:ext>
            </a:extLst>
          </p:cNvPr>
          <p:cNvSpPr txBox="1">
            <a:spLocks/>
          </p:cNvSpPr>
          <p:nvPr userDrawn="1"/>
        </p:nvSpPr>
        <p:spPr>
          <a:xfrm>
            <a:off x="139083" y="365125"/>
            <a:ext cx="11913833" cy="1325563"/>
          </a:xfrm>
          <a:prstGeom prst="rect">
            <a:avLst/>
          </a:prstGeom>
          <a:noFill/>
          <a:ln w="38100">
            <a:solidFill>
              <a:srgbClr val="6C587C"/>
            </a:solidFill>
            <a:prstDash val="dash"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r>
              <a:rPr lang="en-US"/>
              <a:t>Definition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04/10/2022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C91017B-A279-4B83-A84B-B79DBB7D7C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927225"/>
            <a:ext cx="8686800" cy="41100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1" name="Graphic 10" descr="An open book">
            <a:extLst>
              <a:ext uri="{FF2B5EF4-FFF2-40B4-BE49-F238E27FC236}">
                <a16:creationId xmlns:a16="http://schemas.microsoft.com/office/drawing/2014/main" id="{C1209097-37ED-4D22-A6B8-01560ED36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18704" y="-19660"/>
            <a:ext cx="2095129" cy="2095129"/>
          </a:xfrm>
          <a:prstGeom prst="flowChartConnector">
            <a:avLst/>
          </a:prstGeom>
        </p:spPr>
      </p:pic>
    </p:spTree>
    <p:extLst>
      <p:ext uri="{BB962C8B-B14F-4D97-AF65-F5344CB8AC3E}">
        <p14:creationId xmlns:p14="http://schemas.microsoft.com/office/powerpoint/2010/main" val="2262167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04/10/2022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71C459A-0EA2-4F58-B130-CE5FAD9E3065}"/>
              </a:ext>
            </a:extLst>
          </p:cNvPr>
          <p:cNvSpPr txBox="1">
            <a:spLocks/>
          </p:cNvSpPr>
          <p:nvPr userDrawn="1"/>
        </p:nvSpPr>
        <p:spPr>
          <a:xfrm>
            <a:off x="139083" y="365125"/>
            <a:ext cx="11913833" cy="1325563"/>
          </a:xfrm>
          <a:prstGeom prst="rect">
            <a:avLst/>
          </a:prstGeom>
          <a:noFill/>
          <a:ln w="38100">
            <a:solidFill>
              <a:srgbClr val="CE673B"/>
            </a:solidFill>
            <a:prstDash val="dash"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754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D668AE1-2F2B-4D17-A393-76B469763C0F}"/>
              </a:ext>
            </a:extLst>
          </p:cNvPr>
          <p:cNvSpPr txBox="1">
            <a:spLocks/>
          </p:cNvSpPr>
          <p:nvPr userDrawn="1"/>
        </p:nvSpPr>
        <p:spPr>
          <a:xfrm>
            <a:off x="139083" y="365125"/>
            <a:ext cx="11913833" cy="1325563"/>
          </a:xfrm>
          <a:prstGeom prst="rect">
            <a:avLst/>
          </a:prstGeom>
          <a:noFill/>
          <a:ln w="38100">
            <a:solidFill>
              <a:srgbClr val="EAC036"/>
            </a:solidFill>
            <a:prstDash val="dash"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DF6F-4D60-4FD1-8EA1-73321BFA1540}" type="datetimeFigureOut">
              <a:rPr lang="en-GB" smtClean="0"/>
              <a:t>04/10/2022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Graphic 6" descr="Person with idea with solid fill">
            <a:extLst>
              <a:ext uri="{FF2B5EF4-FFF2-40B4-BE49-F238E27FC236}">
                <a16:creationId xmlns:a16="http://schemas.microsoft.com/office/drawing/2014/main" id="{E25AACE2-3951-471B-8CFA-5CCC751F56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43460" y="477175"/>
            <a:ext cx="1067540" cy="1067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690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56DF6F-4D60-4FD1-8EA1-73321BFA1540}" type="datetimeFigureOut">
              <a:rPr lang="en-GB" smtClean="0"/>
              <a:t>04/10/2022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348FEC-0018-4823-B398-ED9D6E1B44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6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62" r:id="rId2"/>
    <p:sldLayoutId id="2147483672" r:id="rId3"/>
    <p:sldLayoutId id="2147483674" r:id="rId4"/>
    <p:sldLayoutId id="214748367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8.svg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8.svg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8.svg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8.svg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svg"/><Relationship Id="rId13" Type="http://schemas.openxmlformats.org/officeDocument/2006/relationships/image" Target="../media/image37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12" Type="http://schemas.openxmlformats.org/officeDocument/2006/relationships/image" Target="../media/image49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sv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0" Type="http://schemas.openxmlformats.org/officeDocument/2006/relationships/image" Target="../media/image47.svg"/><Relationship Id="rId4" Type="http://schemas.openxmlformats.org/officeDocument/2006/relationships/image" Target="../media/image41.svg"/><Relationship Id="rId9" Type="http://schemas.openxmlformats.org/officeDocument/2006/relationships/image" Target="../media/image46.png"/><Relationship Id="rId14" Type="http://schemas.openxmlformats.org/officeDocument/2006/relationships/image" Target="../media/image38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8.svg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g"/><Relationship Id="rId3" Type="http://schemas.openxmlformats.org/officeDocument/2006/relationships/image" Target="../media/image1.png"/><Relationship Id="rId7" Type="http://schemas.openxmlformats.org/officeDocument/2006/relationships/hyperlink" Target="https://creativecommons.org/licenses/by-nc-sa/4.0/" TargetMode="External"/><Relationship Id="rId2" Type="http://schemas.openxmlformats.org/officeDocument/2006/relationships/hyperlink" Target="https://creativecommons.org/licenses/by-nc/4.0/legalcod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reativecommons.org/licenses/by-nc/4.0/" TargetMode="External"/><Relationship Id="rId5" Type="http://schemas.openxmlformats.org/officeDocument/2006/relationships/image" Target="../media/image50.png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10" Type="http://schemas.openxmlformats.org/officeDocument/2006/relationships/image" Target="../media/image17.svg"/><Relationship Id="rId4" Type="http://schemas.openxmlformats.org/officeDocument/2006/relationships/image" Target="../media/image11.sv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s://www.bbc.co.uk/news/uk-england-merseyside-56111209" TargetMode="Externa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11413"/>
            <a:ext cx="9144000" cy="1647084"/>
          </a:xfrm>
        </p:spPr>
        <p:txBody>
          <a:bodyPr>
            <a:normAutofit/>
          </a:bodyPr>
          <a:lstStyle/>
          <a:p>
            <a:r>
              <a:rPr lang="en-GB" dirty="0"/>
              <a:t>Importance of data quality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1B4B7AB-0A22-4861-BDA6-284B696F1EFE}"/>
              </a:ext>
            </a:extLst>
          </p:cNvPr>
          <p:cNvSpPr txBox="1"/>
          <p:nvPr/>
        </p:nvSpPr>
        <p:spPr>
          <a:xfrm>
            <a:off x="9523379" y="5076084"/>
            <a:ext cx="2668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400" b="1" dirty="0"/>
              <a:t>Version: 1.0</a:t>
            </a:r>
          </a:p>
        </p:txBody>
      </p:sp>
    </p:spTree>
    <p:extLst>
      <p:ext uri="{BB962C8B-B14F-4D97-AF65-F5344CB8AC3E}">
        <p14:creationId xmlns:p14="http://schemas.microsoft.com/office/powerpoint/2010/main" val="33333632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8D36AE-067E-4B29-BE0F-2977EA44B4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/>
              <a:t>Show me…</a:t>
            </a:r>
            <a:endParaRPr lang="en-GB" b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06686D-6FBF-72BD-103E-DCD2CB65F480}"/>
              </a:ext>
            </a:extLst>
          </p:cNvPr>
          <p:cNvSpPr txBox="1"/>
          <p:nvPr/>
        </p:nvSpPr>
        <p:spPr>
          <a:xfrm>
            <a:off x="344128" y="1968560"/>
            <a:ext cx="6459795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Task: </a:t>
            </a:r>
            <a:r>
              <a:rPr lang="en-GB" sz="2400" dirty="0"/>
              <a:t>To find out the approximate average height of people in Scotland.</a:t>
            </a:r>
          </a:p>
          <a:p>
            <a:endParaRPr lang="en-GB" sz="2400" dirty="0"/>
          </a:p>
          <a:p>
            <a:r>
              <a:rPr lang="en-GB" sz="2400" b="1" dirty="0"/>
              <a:t>Dataset: </a:t>
            </a:r>
            <a:r>
              <a:rPr lang="en-GB" sz="2400" dirty="0"/>
              <a:t>Height of people in Scotland from 2010. </a:t>
            </a:r>
          </a:p>
          <a:p>
            <a:endParaRPr lang="en-GB" sz="2400" dirty="0"/>
          </a:p>
          <a:p>
            <a:r>
              <a:rPr lang="en-GB" sz="2400" b="1" dirty="0"/>
              <a:t>Can we confidently use the dataset to complete the task?</a:t>
            </a:r>
          </a:p>
          <a:p>
            <a:r>
              <a:rPr lang="en-GB" sz="2400" dirty="0"/>
              <a:t>Yes, the dataset is not up to date as the average height is unlikely to have changed much for since then. </a:t>
            </a:r>
          </a:p>
          <a:p>
            <a:endParaRPr lang="en-GB" sz="2400" dirty="0"/>
          </a:p>
          <a:p>
            <a:r>
              <a:rPr lang="en-GB" sz="2400" dirty="0"/>
              <a:t>It is </a:t>
            </a:r>
            <a:r>
              <a:rPr lang="en-GB" sz="2400" b="1" dirty="0"/>
              <a:t>not perfect but is good enough </a:t>
            </a:r>
            <a:r>
              <a:rPr lang="en-GB" sz="2400" dirty="0"/>
              <a:t>for the intended task.    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955F0B26-649F-D5EE-403B-0D2D482C75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2686001"/>
              </p:ext>
            </p:extLst>
          </p:nvPr>
        </p:nvGraphicFramePr>
        <p:xfrm>
          <a:off x="7452852" y="4638675"/>
          <a:ext cx="4211485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3729">
                  <a:extLst>
                    <a:ext uri="{9D8B030D-6E8A-4147-A177-3AD203B41FA5}">
                      <a16:colId xmlns:a16="http://schemas.microsoft.com/office/drawing/2014/main" val="21713975"/>
                    </a:ext>
                  </a:extLst>
                </a:gridCol>
                <a:gridCol w="1573162">
                  <a:extLst>
                    <a:ext uri="{9D8B030D-6E8A-4147-A177-3AD203B41FA5}">
                      <a16:colId xmlns:a16="http://schemas.microsoft.com/office/drawing/2014/main" val="2854969523"/>
                    </a:ext>
                  </a:extLst>
                </a:gridCol>
                <a:gridCol w="1684594">
                  <a:extLst>
                    <a:ext uri="{9D8B030D-6E8A-4147-A177-3AD203B41FA5}">
                      <a16:colId xmlns:a16="http://schemas.microsoft.com/office/drawing/2014/main" val="1541892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1" dirty="0"/>
                        <a:t>id</a:t>
                      </a:r>
                    </a:p>
                  </a:txBody>
                  <a:tcPr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 err="1"/>
                        <a:t>date_collected</a:t>
                      </a:r>
                      <a:endParaRPr lang="en-GB" b="1" dirty="0"/>
                    </a:p>
                  </a:txBody>
                  <a:tcPr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 err="1"/>
                        <a:t>height_m</a:t>
                      </a:r>
                      <a:endParaRPr lang="en-GB" b="1" dirty="0"/>
                    </a:p>
                  </a:txBody>
                  <a:tcPr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861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GB" dirty="0"/>
                        <a:t>345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1/4/2010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1.70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037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GB" dirty="0"/>
                        <a:t>147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5/4/2010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1.76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5817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GB" dirty="0"/>
                        <a:t>2558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20/1/2010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1.66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80216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GB" dirty="0"/>
                        <a:t>1475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5/8/2010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1.89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940058"/>
                  </a:ext>
                </a:extLst>
              </a:tr>
            </a:tbl>
          </a:graphicData>
        </a:graphic>
      </p:graphicFrame>
      <p:pic>
        <p:nvPicPr>
          <p:cNvPr id="8" name="Picture 7" descr="Stick figure families holding hands">
            <a:extLst>
              <a:ext uri="{FF2B5EF4-FFF2-40B4-BE49-F238E27FC236}">
                <a16:creationId xmlns:a16="http://schemas.microsoft.com/office/drawing/2014/main" id="{4092C5D1-6E71-01EE-B383-7AC3AA5E37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6947" y="1936917"/>
            <a:ext cx="3683294" cy="2455529"/>
          </a:xfrm>
          <a:prstGeom prst="round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CCFDD54-8561-5A53-9853-0FA79F43FC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261555" y="4579683"/>
            <a:ext cx="1875503" cy="1988267"/>
          </a:xfrm>
          <a:prstGeom prst="roundRect">
            <a:avLst/>
          </a:prstGeom>
          <a:noFill/>
          <a:ln w="76200">
            <a:solidFill>
              <a:srgbClr val="CE6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6722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6CA8B-AC5B-4BCC-8506-3126E6E37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Impacts of low-quality data</a:t>
            </a:r>
            <a:endParaRPr lang="en-GB" dirty="0">
              <a:solidFill>
                <a:schemeClr val="tx1"/>
              </a:solidFill>
            </a:endParaRPr>
          </a:p>
        </p:txBody>
      </p:sp>
      <p:graphicFrame>
        <p:nvGraphicFramePr>
          <p:cNvPr id="3" name="Diagram 2" descr="1. Analysis needs to be redone&#10;2. People will come up with work-arounds&#10;3. Companies will work in an inefficient way&#10;4. Low job satisfaction from excessive manual processes&#10;5. Customers will get frustrated from incorrect information&#10;6. Opportunity cost of missed sales&#10;7. Compliance costs or fines for incorrect reporting&#10;8. Reputational costs from loss of trust in the organisation">
            <a:extLst>
              <a:ext uri="{FF2B5EF4-FFF2-40B4-BE49-F238E27FC236}">
                <a16:creationId xmlns:a16="http://schemas.microsoft.com/office/drawing/2014/main" id="{F5B69EAD-30AC-1F83-63F1-7DC39CF09D9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72877737"/>
              </p:ext>
            </p:extLst>
          </p:nvPr>
        </p:nvGraphicFramePr>
        <p:xfrm>
          <a:off x="276942" y="1838633"/>
          <a:ext cx="11638116" cy="48537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285705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B0092C-E215-4310-A2C7-8CDA22E59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Next steps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45694B-21FC-45EF-8E25-F23193A4784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endParaRPr lang="en-GB" sz="3600" dirty="0"/>
          </a:p>
          <a:p>
            <a:pPr marL="0" indent="0" algn="ctr">
              <a:buNone/>
            </a:pPr>
            <a:endParaRPr lang="en-GB" sz="3600" dirty="0"/>
          </a:p>
          <a:p>
            <a:pPr marL="0" indent="0" algn="ctr">
              <a:buNone/>
            </a:pPr>
            <a:r>
              <a:rPr lang="en-GB" sz="3600" dirty="0"/>
              <a:t>Complete </a:t>
            </a:r>
            <a:r>
              <a:rPr lang="en-GB" sz="3600" b="1" dirty="0"/>
              <a:t>questions 1 to 6</a:t>
            </a:r>
          </a:p>
          <a:p>
            <a:pPr marL="0" indent="0" algn="ctr">
              <a:buNone/>
            </a:pPr>
            <a:r>
              <a:rPr lang="en-GB" sz="3600" dirty="0"/>
              <a:t>in </a:t>
            </a:r>
            <a:r>
              <a:rPr lang="en-GB" sz="3600" b="1" dirty="0"/>
              <a:t>section 1 </a:t>
            </a:r>
            <a:r>
              <a:rPr lang="en-GB" sz="3600" dirty="0"/>
              <a:t>of the </a:t>
            </a:r>
          </a:p>
          <a:p>
            <a:pPr marL="0" indent="0" algn="ctr">
              <a:buNone/>
            </a:pPr>
            <a:r>
              <a:rPr lang="en-GB" sz="3600" dirty="0"/>
              <a:t>‘Importance of data quality’ workbook.</a:t>
            </a:r>
            <a:endParaRPr lang="en-GB" sz="3600" dirty="0">
              <a:cs typeface="Calibri"/>
            </a:endParaRPr>
          </a:p>
          <a:p>
            <a:pPr marL="0" indent="0" algn="ctr">
              <a:buNone/>
            </a:pP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15085309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6CA8B-AC5B-4BCC-8506-3126E6E37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How to spot high quality data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898D471-5799-55AE-7055-FBC32C3610DD}"/>
              </a:ext>
            </a:extLst>
          </p:cNvPr>
          <p:cNvSpPr txBox="1"/>
          <p:nvPr/>
        </p:nvSpPr>
        <p:spPr>
          <a:xfrm>
            <a:off x="353963" y="2423847"/>
            <a:ext cx="503411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There are many ways data can be incorrect and therefore cause the dataset to be of low quality.</a:t>
            </a:r>
          </a:p>
          <a:p>
            <a:endParaRPr lang="en-GB" sz="2400" dirty="0"/>
          </a:p>
          <a:p>
            <a:r>
              <a:rPr lang="en-GB" sz="2400" dirty="0"/>
              <a:t>The different ways that data can be incorrect are organised into six different areas called the </a:t>
            </a:r>
            <a:r>
              <a:rPr lang="en-GB" sz="2400" b="1" dirty="0"/>
              <a:t>Dimensions of Data Quality</a:t>
            </a:r>
            <a:r>
              <a:rPr lang="en-GB" sz="2400" dirty="0"/>
              <a:t>. </a:t>
            </a:r>
          </a:p>
          <a:p>
            <a:endParaRPr lang="en-GB" sz="2400" dirty="0"/>
          </a:p>
        </p:txBody>
      </p:sp>
      <p:pic>
        <p:nvPicPr>
          <p:cNvPr id="6" name="Picture 5" descr="Hand placing stars">
            <a:extLst>
              <a:ext uri="{FF2B5EF4-FFF2-40B4-BE49-F238E27FC236}">
                <a16:creationId xmlns:a16="http://schemas.microsoft.com/office/drawing/2014/main" id="{A487FEC9-48FC-FE60-1814-7F8178C582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5582" y="2192594"/>
            <a:ext cx="5812455" cy="3878826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8432601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753256A7-28A2-1208-0634-B9AA3F7B61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83520273"/>
              </p:ext>
            </p:extLst>
          </p:nvPr>
        </p:nvGraphicFramePr>
        <p:xfrm>
          <a:off x="524797" y="1858297"/>
          <a:ext cx="11254248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1916CA8B-AC5B-4BCC-8506-3126E6E37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6 dimensions of quality data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6817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753256A7-28A2-1208-0634-B9AA3F7B61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94906860"/>
              </p:ext>
            </p:extLst>
          </p:nvPr>
        </p:nvGraphicFramePr>
        <p:xfrm>
          <a:off x="524797" y="1858297"/>
          <a:ext cx="11254248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1916CA8B-AC5B-4BCC-8506-3126E6E37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6 dimensions of quality data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0041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A5A1279-AFB1-89C8-F48D-625B0B2695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6057420"/>
              </p:ext>
            </p:extLst>
          </p:nvPr>
        </p:nvGraphicFramePr>
        <p:xfrm>
          <a:off x="3098967" y="2491340"/>
          <a:ext cx="5244354" cy="293289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08381">
                  <a:extLst>
                    <a:ext uri="{9D8B030D-6E8A-4147-A177-3AD203B41FA5}">
                      <a16:colId xmlns:a16="http://schemas.microsoft.com/office/drawing/2014/main" val="528809073"/>
                    </a:ext>
                  </a:extLst>
                </a:gridCol>
                <a:gridCol w="1541486">
                  <a:extLst>
                    <a:ext uri="{9D8B030D-6E8A-4147-A177-3AD203B41FA5}">
                      <a16:colId xmlns:a16="http://schemas.microsoft.com/office/drawing/2014/main" val="1917889906"/>
                    </a:ext>
                  </a:extLst>
                </a:gridCol>
                <a:gridCol w="1794487">
                  <a:extLst>
                    <a:ext uri="{9D8B030D-6E8A-4147-A177-3AD203B41FA5}">
                      <a16:colId xmlns:a16="http://schemas.microsoft.com/office/drawing/2014/main" val="3058234875"/>
                    </a:ext>
                  </a:extLst>
                </a:gridCol>
              </a:tblGrid>
              <a:tr h="36572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town</a:t>
                      </a:r>
                    </a:p>
                  </a:txBody>
                  <a:tcPr marL="7620" marR="7620" marT="7620" marB="0" anchor="ctr"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population</a:t>
                      </a:r>
                    </a:p>
                  </a:txBody>
                  <a:tcPr marL="7620" marR="7620" marT="7620" marB="0" anchor="ctr"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average_temp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25115"/>
                  </a:ext>
                </a:extLst>
              </a:tr>
              <a:tr h="414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Selkirk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lvl="1" algn="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4,540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NULL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133786204"/>
                  </a:ext>
                </a:extLst>
              </a:tr>
              <a:tr h="414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 Andrews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lvl="1" algn="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18,410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NULL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156198982"/>
                  </a:ext>
                </a:extLst>
              </a:tr>
              <a:tr h="414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Edinburgh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lvl="1" algn="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527,620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45308728"/>
                  </a:ext>
                </a:extLst>
              </a:tr>
              <a:tr h="414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North Berwick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lvl="1" algn="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7,840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NULL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386701390"/>
                  </a:ext>
                </a:extLst>
              </a:tr>
              <a:tr h="49244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Callander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lvl="1" algn="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3,080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NULL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889878065"/>
                  </a:ext>
                </a:extLst>
              </a:tr>
              <a:tr h="414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Cumbernauld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lvl="1" algn="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52,290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NULL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236245889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388E7DC9-9D37-FE82-19E7-F24E403E7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 dirty="0"/>
              <a:t>Show me…</a:t>
            </a:r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169BCD57-8049-E2E2-2EBC-2439F4CCE3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7878710"/>
              </p:ext>
            </p:extLst>
          </p:nvPr>
        </p:nvGraphicFramePr>
        <p:xfrm>
          <a:off x="216309" y="5782797"/>
          <a:ext cx="11759382" cy="9691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59897">
                  <a:extLst>
                    <a:ext uri="{9D8B030D-6E8A-4147-A177-3AD203B41FA5}">
                      <a16:colId xmlns:a16="http://schemas.microsoft.com/office/drawing/2014/main" val="3910938843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961792680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961464542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1235122800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3284726885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59952648"/>
                    </a:ext>
                  </a:extLst>
                </a:gridCol>
              </a:tblGrid>
              <a:tr h="406867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Completeness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Timeliness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Unique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Validity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Accuracy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Consistency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3700902"/>
                  </a:ext>
                </a:extLst>
              </a:tr>
              <a:tr h="562311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Unknown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Unknown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Unknown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18029973"/>
                  </a:ext>
                </a:extLst>
              </a:tr>
            </a:tbl>
          </a:graphicData>
        </a:graphic>
      </p:graphicFrame>
      <p:pic>
        <p:nvPicPr>
          <p:cNvPr id="14" name="Graphic 13" descr="Checkmark with solid fill">
            <a:extLst>
              <a:ext uri="{FF2B5EF4-FFF2-40B4-BE49-F238E27FC236}">
                <a16:creationId xmlns:a16="http://schemas.microsoft.com/office/drawing/2014/main" id="{C0D774D0-B2D7-B3BC-6B9A-1E159496D5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79344" y="6179245"/>
            <a:ext cx="572729" cy="572729"/>
          </a:xfrm>
          <a:prstGeom prst="rect">
            <a:avLst/>
          </a:prstGeom>
        </p:spPr>
      </p:pic>
      <p:pic>
        <p:nvPicPr>
          <p:cNvPr id="16" name="Graphic 15" descr="Checkmark with solid fill">
            <a:extLst>
              <a:ext uri="{FF2B5EF4-FFF2-40B4-BE49-F238E27FC236}">
                <a16:creationId xmlns:a16="http://schemas.microsoft.com/office/drawing/2014/main" id="{51E3998C-13C7-B801-B178-6F5A9D2450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57136" y="6197681"/>
            <a:ext cx="572729" cy="572729"/>
          </a:xfrm>
          <a:prstGeom prst="rect">
            <a:avLst/>
          </a:prstGeom>
        </p:spPr>
      </p:pic>
      <p:pic>
        <p:nvPicPr>
          <p:cNvPr id="6" name="Graphic 5" descr="Close with solid fill">
            <a:extLst>
              <a:ext uri="{FF2B5EF4-FFF2-40B4-BE49-F238E27FC236}">
                <a16:creationId xmlns:a16="http://schemas.microsoft.com/office/drawing/2014/main" id="{E39B9E16-35FF-DC1F-BDAE-7BA8803E3E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945123" y="6179243"/>
            <a:ext cx="572729" cy="57272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8C73930-8A41-1425-D070-625FAF2EC02C}"/>
              </a:ext>
            </a:extLst>
          </p:cNvPr>
          <p:cNvSpPr txBox="1"/>
          <p:nvPr/>
        </p:nvSpPr>
        <p:spPr>
          <a:xfrm>
            <a:off x="84802" y="1814810"/>
            <a:ext cx="118908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The dataset is not high quality as the average temperature column is mostly blank.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7A3E8DF-F07D-4976-8913-11D61F180B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611542" y="2432348"/>
            <a:ext cx="1731780" cy="3067371"/>
          </a:xfrm>
          <a:prstGeom prst="roundRect">
            <a:avLst/>
          </a:prstGeom>
          <a:noFill/>
          <a:ln w="76200">
            <a:solidFill>
              <a:srgbClr val="CE6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70491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A5A1279-AFB1-89C8-F48D-625B0B2695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4415312"/>
              </p:ext>
            </p:extLst>
          </p:nvPr>
        </p:nvGraphicFramePr>
        <p:xfrm>
          <a:off x="3902206" y="2469107"/>
          <a:ext cx="3449867" cy="293289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08381">
                  <a:extLst>
                    <a:ext uri="{9D8B030D-6E8A-4147-A177-3AD203B41FA5}">
                      <a16:colId xmlns:a16="http://schemas.microsoft.com/office/drawing/2014/main" val="528809073"/>
                    </a:ext>
                  </a:extLst>
                </a:gridCol>
                <a:gridCol w="1541486">
                  <a:extLst>
                    <a:ext uri="{9D8B030D-6E8A-4147-A177-3AD203B41FA5}">
                      <a16:colId xmlns:a16="http://schemas.microsoft.com/office/drawing/2014/main" val="1917889906"/>
                    </a:ext>
                  </a:extLst>
                </a:gridCol>
              </a:tblGrid>
              <a:tr h="36572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mountain</a:t>
                      </a:r>
                    </a:p>
                  </a:txBody>
                  <a:tcPr marL="7620" marR="7620" marT="7620" marB="0" anchor="ctr"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height_m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25115"/>
                  </a:ext>
                </a:extLst>
              </a:tr>
              <a:tr h="414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Ben Nevis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lvl="1"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1,344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133786204"/>
                  </a:ext>
                </a:extLst>
              </a:tr>
              <a:tr h="414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Ben </a:t>
                      </a:r>
                      <a:r>
                        <a:rPr lang="en-GB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Lawers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lvl="1"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1,214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156198982"/>
                  </a:ext>
                </a:extLst>
              </a:tr>
              <a:tr h="414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Ben More</a:t>
                      </a: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lvl="1"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1,174</a:t>
                      </a: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5308728"/>
                  </a:ext>
                </a:extLst>
              </a:tr>
              <a:tr h="414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Ben More</a:t>
                      </a: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lvl="1"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1,174</a:t>
                      </a: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6701390"/>
                  </a:ext>
                </a:extLst>
              </a:tr>
              <a:tr h="49244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Ben </a:t>
                      </a:r>
                      <a:r>
                        <a:rPr lang="en-GB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Cruachan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lvl="1"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1,127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889878065"/>
                  </a:ext>
                </a:extLst>
              </a:tr>
              <a:tr h="414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Schiehallion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lvl="1"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1,083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236245889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388E7DC9-9D37-FE82-19E7-F24E403E7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 dirty="0"/>
              <a:t>Show me…</a:t>
            </a:r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169BCD57-8049-E2E2-2EBC-2439F4CCE3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5838502"/>
              </p:ext>
            </p:extLst>
          </p:nvPr>
        </p:nvGraphicFramePr>
        <p:xfrm>
          <a:off x="216309" y="5782797"/>
          <a:ext cx="11759382" cy="9691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59897">
                  <a:extLst>
                    <a:ext uri="{9D8B030D-6E8A-4147-A177-3AD203B41FA5}">
                      <a16:colId xmlns:a16="http://schemas.microsoft.com/office/drawing/2014/main" val="3910938843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961792680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961464542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1235122800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3284726885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59952648"/>
                    </a:ext>
                  </a:extLst>
                </a:gridCol>
              </a:tblGrid>
              <a:tr h="406867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Completeness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Timeliness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Unique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Validity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Accuracy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Consistency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3700902"/>
                  </a:ext>
                </a:extLst>
              </a:tr>
              <a:tr h="562311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Unknown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Unknown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Unknown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18029973"/>
                  </a:ext>
                </a:extLst>
              </a:tr>
            </a:tbl>
          </a:graphicData>
        </a:graphic>
      </p:graphicFrame>
      <p:pic>
        <p:nvPicPr>
          <p:cNvPr id="14" name="Graphic 13" descr="Checkmark with solid fill">
            <a:extLst>
              <a:ext uri="{FF2B5EF4-FFF2-40B4-BE49-F238E27FC236}">
                <a16:creationId xmlns:a16="http://schemas.microsoft.com/office/drawing/2014/main" id="{C0D774D0-B2D7-B3BC-6B9A-1E159496D5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79344" y="6179245"/>
            <a:ext cx="572729" cy="572729"/>
          </a:xfrm>
          <a:prstGeom prst="rect">
            <a:avLst/>
          </a:prstGeom>
        </p:spPr>
      </p:pic>
      <p:pic>
        <p:nvPicPr>
          <p:cNvPr id="16" name="Graphic 15" descr="Checkmark with solid fill">
            <a:extLst>
              <a:ext uri="{FF2B5EF4-FFF2-40B4-BE49-F238E27FC236}">
                <a16:creationId xmlns:a16="http://schemas.microsoft.com/office/drawing/2014/main" id="{51E3998C-13C7-B801-B178-6F5A9D2450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3950" y="6210094"/>
            <a:ext cx="572729" cy="572729"/>
          </a:xfrm>
          <a:prstGeom prst="rect">
            <a:avLst/>
          </a:prstGeom>
        </p:spPr>
      </p:pic>
      <p:pic>
        <p:nvPicPr>
          <p:cNvPr id="6" name="Graphic 5" descr="Close with solid fill">
            <a:extLst>
              <a:ext uri="{FF2B5EF4-FFF2-40B4-BE49-F238E27FC236}">
                <a16:creationId xmlns:a16="http://schemas.microsoft.com/office/drawing/2014/main" id="{E39B9E16-35FF-DC1F-BDAE-7BA8803E3E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823337" y="6179029"/>
            <a:ext cx="572729" cy="57272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8C73930-8A41-1425-D070-625FAF2EC02C}"/>
              </a:ext>
            </a:extLst>
          </p:cNvPr>
          <p:cNvSpPr txBox="1"/>
          <p:nvPr/>
        </p:nvSpPr>
        <p:spPr>
          <a:xfrm>
            <a:off x="95868" y="1805041"/>
            <a:ext cx="11555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The dataset is not high quality as the mountain Ben More has a duplicate row.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7A3E8DF-F07D-4976-8913-11D61F180B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34430" y="3618934"/>
            <a:ext cx="3785420" cy="969177"/>
          </a:xfrm>
          <a:prstGeom prst="roundRect">
            <a:avLst/>
          </a:prstGeom>
          <a:noFill/>
          <a:ln w="76200">
            <a:solidFill>
              <a:srgbClr val="CE6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0137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A5A1279-AFB1-89C8-F48D-625B0B2695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3195409"/>
              </p:ext>
            </p:extLst>
          </p:nvPr>
        </p:nvGraphicFramePr>
        <p:xfrm>
          <a:off x="1625243" y="2813351"/>
          <a:ext cx="3702868" cy="251794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08381">
                  <a:extLst>
                    <a:ext uri="{9D8B030D-6E8A-4147-A177-3AD203B41FA5}">
                      <a16:colId xmlns:a16="http://schemas.microsoft.com/office/drawing/2014/main" val="528809073"/>
                    </a:ext>
                  </a:extLst>
                </a:gridCol>
                <a:gridCol w="1794487">
                  <a:extLst>
                    <a:ext uri="{9D8B030D-6E8A-4147-A177-3AD203B41FA5}">
                      <a16:colId xmlns:a16="http://schemas.microsoft.com/office/drawing/2014/main" val="3058234875"/>
                    </a:ext>
                  </a:extLst>
                </a:gridCol>
              </a:tblGrid>
              <a:tr h="36572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item</a:t>
                      </a:r>
                    </a:p>
                  </a:txBody>
                  <a:tcPr marL="7620" marR="7620" marT="7620" marB="0" anchor="ctr"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price</a:t>
                      </a:r>
                    </a:p>
                  </a:txBody>
                  <a:tcPr marL="7620" marR="7620" marT="7620" marB="0" anchor="ctr"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25115"/>
                  </a:ext>
                </a:extLst>
              </a:tr>
              <a:tr h="414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Cake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£2.50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133786204"/>
                  </a:ext>
                </a:extLst>
              </a:tr>
              <a:tr h="414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Biscuit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£1.35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156198982"/>
                  </a:ext>
                </a:extLst>
              </a:tr>
              <a:tr h="414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Bread</a:t>
                      </a: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£1.99</a:t>
                      </a: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5308728"/>
                  </a:ext>
                </a:extLst>
              </a:tr>
              <a:tr h="414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Pie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£5.99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386701390"/>
                  </a:ext>
                </a:extLst>
              </a:tr>
              <a:tr h="49244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Bridie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£2.50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889878065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363414D7-47D3-C5F6-F42A-367BFB09173C}"/>
              </a:ext>
            </a:extLst>
          </p:cNvPr>
          <p:cNvSpPr txBox="1"/>
          <p:nvPr/>
        </p:nvSpPr>
        <p:spPr>
          <a:xfrm>
            <a:off x="0" y="1690688"/>
            <a:ext cx="110219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These datasets contain the prices of items in a bakery. Bread has a different price in the two datasets, so they are not of high quality.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8E7DC9-9D37-FE82-19E7-F24E403E7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 dirty="0"/>
              <a:t>Show me…</a:t>
            </a:r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169BCD57-8049-E2E2-2EBC-2439F4CCE3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1328432"/>
              </p:ext>
            </p:extLst>
          </p:nvPr>
        </p:nvGraphicFramePr>
        <p:xfrm>
          <a:off x="216309" y="5782797"/>
          <a:ext cx="11759382" cy="9691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59897">
                  <a:extLst>
                    <a:ext uri="{9D8B030D-6E8A-4147-A177-3AD203B41FA5}">
                      <a16:colId xmlns:a16="http://schemas.microsoft.com/office/drawing/2014/main" val="3910938843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961792680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961464542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1235122800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3284726885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59952648"/>
                    </a:ext>
                  </a:extLst>
                </a:gridCol>
              </a:tblGrid>
              <a:tr h="406867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Completeness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Timeliness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Unique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Validity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Accuracy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Consistency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3700902"/>
                  </a:ext>
                </a:extLst>
              </a:tr>
              <a:tr h="562311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Unknown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Unknown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18029973"/>
                  </a:ext>
                </a:extLst>
              </a:tr>
            </a:tbl>
          </a:graphicData>
        </a:graphic>
      </p:graphicFrame>
      <p:pic>
        <p:nvPicPr>
          <p:cNvPr id="8" name="Graphic 7" descr="Checkmark with solid fill">
            <a:extLst>
              <a:ext uri="{FF2B5EF4-FFF2-40B4-BE49-F238E27FC236}">
                <a16:creationId xmlns:a16="http://schemas.microsoft.com/office/drawing/2014/main" id="{9FCFD511-5002-D6CF-3C5B-909698C76A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9484" y="6179246"/>
            <a:ext cx="572729" cy="572729"/>
          </a:xfrm>
          <a:prstGeom prst="rect">
            <a:avLst/>
          </a:prstGeom>
        </p:spPr>
      </p:pic>
      <p:pic>
        <p:nvPicPr>
          <p:cNvPr id="14" name="Graphic 13" descr="Checkmark with solid fill">
            <a:extLst>
              <a:ext uri="{FF2B5EF4-FFF2-40B4-BE49-F238E27FC236}">
                <a16:creationId xmlns:a16="http://schemas.microsoft.com/office/drawing/2014/main" id="{C0D774D0-B2D7-B3BC-6B9A-1E159496D5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79344" y="6179245"/>
            <a:ext cx="572729" cy="572729"/>
          </a:xfrm>
          <a:prstGeom prst="rect">
            <a:avLst/>
          </a:prstGeom>
        </p:spPr>
      </p:pic>
      <p:pic>
        <p:nvPicPr>
          <p:cNvPr id="16" name="Graphic 15" descr="Checkmark with solid fill">
            <a:extLst>
              <a:ext uri="{FF2B5EF4-FFF2-40B4-BE49-F238E27FC236}">
                <a16:creationId xmlns:a16="http://schemas.microsoft.com/office/drawing/2014/main" id="{51E3998C-13C7-B801-B178-6F5A9D2450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57136" y="6197681"/>
            <a:ext cx="572729" cy="572729"/>
          </a:xfrm>
          <a:prstGeom prst="rect">
            <a:avLst/>
          </a:prstGeom>
        </p:spPr>
      </p:pic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D7A5DAF-3A8C-B689-F5AF-CD50F035CB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5163749"/>
              </p:ext>
            </p:extLst>
          </p:nvPr>
        </p:nvGraphicFramePr>
        <p:xfrm>
          <a:off x="6863891" y="2813351"/>
          <a:ext cx="3702868" cy="251794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08381">
                  <a:extLst>
                    <a:ext uri="{9D8B030D-6E8A-4147-A177-3AD203B41FA5}">
                      <a16:colId xmlns:a16="http://schemas.microsoft.com/office/drawing/2014/main" val="528809073"/>
                    </a:ext>
                  </a:extLst>
                </a:gridCol>
                <a:gridCol w="1794487">
                  <a:extLst>
                    <a:ext uri="{9D8B030D-6E8A-4147-A177-3AD203B41FA5}">
                      <a16:colId xmlns:a16="http://schemas.microsoft.com/office/drawing/2014/main" val="3058234875"/>
                    </a:ext>
                  </a:extLst>
                </a:gridCol>
              </a:tblGrid>
              <a:tr h="36572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item</a:t>
                      </a:r>
                    </a:p>
                  </a:txBody>
                  <a:tcPr marL="7620" marR="7620" marT="7620" marB="0" anchor="ctr"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price</a:t>
                      </a:r>
                    </a:p>
                  </a:txBody>
                  <a:tcPr marL="7620" marR="7620" marT="7620" marB="0" anchor="ctr"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25115"/>
                  </a:ext>
                </a:extLst>
              </a:tr>
              <a:tr h="414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Sausage roll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£1.99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133786204"/>
                  </a:ext>
                </a:extLst>
              </a:tr>
              <a:tr h="414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Biscuit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£1.35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156198982"/>
                  </a:ext>
                </a:extLst>
              </a:tr>
              <a:tr h="414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Bread</a:t>
                      </a: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£9.99</a:t>
                      </a: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5308728"/>
                  </a:ext>
                </a:extLst>
              </a:tr>
              <a:tr h="414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Iced bun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£0.50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386701390"/>
                  </a:ext>
                </a:extLst>
              </a:tr>
              <a:tr h="49244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Pie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£5.99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889878065"/>
                  </a:ext>
                </a:extLst>
              </a:tr>
            </a:tbl>
          </a:graphicData>
        </a:graphic>
      </p:graphicFrame>
      <p:pic>
        <p:nvPicPr>
          <p:cNvPr id="10" name="Graphic 9" descr="Close with solid fill">
            <a:extLst>
              <a:ext uri="{FF2B5EF4-FFF2-40B4-BE49-F238E27FC236}">
                <a16:creationId xmlns:a16="http://schemas.microsoft.com/office/drawing/2014/main" id="{AB49C674-5140-A60B-07A8-E0BF536B09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0709787" y="6179243"/>
            <a:ext cx="572729" cy="572729"/>
          </a:xfrm>
          <a:prstGeom prst="rect">
            <a:avLst/>
          </a:prstGeo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9608E03-E24C-E098-CBDE-D31E52110D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583967" y="3972232"/>
            <a:ext cx="3785420" cy="521110"/>
          </a:xfrm>
          <a:prstGeom prst="roundRect">
            <a:avLst/>
          </a:prstGeom>
          <a:noFill/>
          <a:ln w="76200">
            <a:solidFill>
              <a:srgbClr val="CE6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52B65DA-1D76-8460-727C-1D85CFF2EA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822613" y="3986980"/>
            <a:ext cx="3785420" cy="521110"/>
          </a:xfrm>
          <a:prstGeom prst="roundRect">
            <a:avLst/>
          </a:prstGeom>
          <a:noFill/>
          <a:ln w="76200">
            <a:solidFill>
              <a:srgbClr val="CE6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24370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A5A1279-AFB1-89C8-F48D-625B0B2695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9555011"/>
              </p:ext>
            </p:extLst>
          </p:nvPr>
        </p:nvGraphicFramePr>
        <p:xfrm>
          <a:off x="3153695" y="2388239"/>
          <a:ext cx="5390537" cy="293289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08381">
                  <a:extLst>
                    <a:ext uri="{9D8B030D-6E8A-4147-A177-3AD203B41FA5}">
                      <a16:colId xmlns:a16="http://schemas.microsoft.com/office/drawing/2014/main" val="528809073"/>
                    </a:ext>
                  </a:extLst>
                </a:gridCol>
                <a:gridCol w="1794487">
                  <a:extLst>
                    <a:ext uri="{9D8B030D-6E8A-4147-A177-3AD203B41FA5}">
                      <a16:colId xmlns:a16="http://schemas.microsoft.com/office/drawing/2014/main" val="3058234875"/>
                    </a:ext>
                  </a:extLst>
                </a:gridCol>
                <a:gridCol w="1687669">
                  <a:extLst>
                    <a:ext uri="{9D8B030D-6E8A-4147-A177-3AD203B41FA5}">
                      <a16:colId xmlns:a16="http://schemas.microsoft.com/office/drawing/2014/main" val="3126201733"/>
                    </a:ext>
                  </a:extLst>
                </a:gridCol>
              </a:tblGrid>
              <a:tr h="36572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name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1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date_of_birth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age_oct_2022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25115"/>
                  </a:ext>
                </a:extLst>
              </a:tr>
              <a:tr h="414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Andy Murray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15 May 1987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35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133786204"/>
                  </a:ext>
                </a:extLst>
              </a:tr>
              <a:tr h="414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Chris Hoy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23 Mar 1976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46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156198982"/>
                  </a:ext>
                </a:extLst>
              </a:tr>
              <a:tr h="414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Lorraine Kelly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30 Nov 1959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62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45308728"/>
                  </a:ext>
                </a:extLst>
              </a:tr>
              <a:tr h="414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Laura Muir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09 May 1993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29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386701390"/>
                  </a:ext>
                </a:extLst>
              </a:tr>
              <a:tr h="49244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Ewan McGregor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31 Mar 1971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51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889878065"/>
                  </a:ext>
                </a:extLst>
              </a:tr>
              <a:tr h="414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Hannah Rankin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21 Jul 1990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32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236245889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363414D7-47D3-C5F6-F42A-367BFB09173C}"/>
              </a:ext>
            </a:extLst>
          </p:cNvPr>
          <p:cNvSpPr txBox="1"/>
          <p:nvPr/>
        </p:nvSpPr>
        <p:spPr>
          <a:xfrm>
            <a:off x="0" y="1690688"/>
            <a:ext cx="11021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This dataset contains the age of celebrities. It is a high quality dataset.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8E7DC9-9D37-FE82-19E7-F24E403E7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 dirty="0"/>
              <a:t>Show me…</a:t>
            </a:r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169BCD57-8049-E2E2-2EBC-2439F4CCE3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697716"/>
              </p:ext>
            </p:extLst>
          </p:nvPr>
        </p:nvGraphicFramePr>
        <p:xfrm>
          <a:off x="216309" y="5782797"/>
          <a:ext cx="11759382" cy="9691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59897">
                  <a:extLst>
                    <a:ext uri="{9D8B030D-6E8A-4147-A177-3AD203B41FA5}">
                      <a16:colId xmlns:a16="http://schemas.microsoft.com/office/drawing/2014/main" val="3910938843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961792680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961464542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1235122800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3284726885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59952648"/>
                    </a:ext>
                  </a:extLst>
                </a:gridCol>
              </a:tblGrid>
              <a:tr h="406867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Completeness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Timeliness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Unique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Validity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Accuracy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Consistency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3700902"/>
                  </a:ext>
                </a:extLst>
              </a:tr>
              <a:tr h="562311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Unknown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Unknown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18029973"/>
                  </a:ext>
                </a:extLst>
              </a:tr>
            </a:tbl>
          </a:graphicData>
        </a:graphic>
      </p:graphicFrame>
      <p:pic>
        <p:nvPicPr>
          <p:cNvPr id="8" name="Graphic 7" descr="Checkmark with solid fill">
            <a:extLst>
              <a:ext uri="{FF2B5EF4-FFF2-40B4-BE49-F238E27FC236}">
                <a16:creationId xmlns:a16="http://schemas.microsoft.com/office/drawing/2014/main" id="{9FCFD511-5002-D6CF-3C5B-909698C76A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9484" y="6179246"/>
            <a:ext cx="572729" cy="572729"/>
          </a:xfrm>
          <a:prstGeom prst="rect">
            <a:avLst/>
          </a:prstGeom>
        </p:spPr>
      </p:pic>
      <p:pic>
        <p:nvPicPr>
          <p:cNvPr id="14" name="Graphic 13" descr="Checkmark with solid fill">
            <a:extLst>
              <a:ext uri="{FF2B5EF4-FFF2-40B4-BE49-F238E27FC236}">
                <a16:creationId xmlns:a16="http://schemas.microsoft.com/office/drawing/2014/main" id="{C0D774D0-B2D7-B3BC-6B9A-1E159496D5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79344" y="6179245"/>
            <a:ext cx="572729" cy="572729"/>
          </a:xfrm>
          <a:prstGeom prst="rect">
            <a:avLst/>
          </a:prstGeom>
        </p:spPr>
      </p:pic>
      <p:pic>
        <p:nvPicPr>
          <p:cNvPr id="15" name="Graphic 14" descr="Checkmark with solid fill">
            <a:extLst>
              <a:ext uri="{FF2B5EF4-FFF2-40B4-BE49-F238E27FC236}">
                <a16:creationId xmlns:a16="http://schemas.microsoft.com/office/drawing/2014/main" id="{6635E038-0CDC-CA44-0B61-A936FA338D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67331" y="6206510"/>
            <a:ext cx="572729" cy="572729"/>
          </a:xfrm>
          <a:prstGeom prst="rect">
            <a:avLst/>
          </a:prstGeom>
        </p:spPr>
      </p:pic>
      <p:pic>
        <p:nvPicPr>
          <p:cNvPr id="16" name="Graphic 15" descr="Checkmark with solid fill">
            <a:extLst>
              <a:ext uri="{FF2B5EF4-FFF2-40B4-BE49-F238E27FC236}">
                <a16:creationId xmlns:a16="http://schemas.microsoft.com/office/drawing/2014/main" id="{51E3998C-13C7-B801-B178-6F5A9D2450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57136" y="6197681"/>
            <a:ext cx="572729" cy="572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101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4C500-9482-4AC0-A364-6C6C3AF4C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Learning intentions</a:t>
            </a:r>
            <a:endParaRPr lang="en-GB">
              <a:solidFill>
                <a:schemeClr val="tx1"/>
              </a:solidFill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2A5D003-952C-4CC8-8F5A-EC222DA6F0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06329"/>
              </p:ext>
            </p:extLst>
          </p:nvPr>
        </p:nvGraphicFramePr>
        <p:xfrm>
          <a:off x="510289" y="2111684"/>
          <a:ext cx="10843511" cy="3630132"/>
        </p:xfrm>
        <a:graphic>
          <a:graphicData uri="http://schemas.openxmlformats.org/drawingml/2006/table">
            <a:tbl>
              <a:tblPr/>
              <a:tblGrid>
                <a:gridCol w="10843511">
                  <a:extLst>
                    <a:ext uri="{9D8B030D-6E8A-4147-A177-3AD203B41FA5}">
                      <a16:colId xmlns:a16="http://schemas.microsoft.com/office/drawing/2014/main" val="803942006"/>
                    </a:ext>
                  </a:extLst>
                </a:gridCol>
              </a:tblGrid>
              <a:tr h="3630132">
                <a:tc>
                  <a:txBody>
                    <a:bodyPr/>
                    <a:lstStyle/>
                    <a:p>
                      <a:endParaRPr lang="en-US" sz="1400" dirty="0"/>
                    </a:p>
                    <a:p>
                      <a:r>
                        <a:rPr lang="en-US" sz="2800" dirty="0"/>
                        <a:t>We will be looking at the</a:t>
                      </a:r>
                      <a:r>
                        <a:rPr lang="en-US" sz="2800" b="1" dirty="0"/>
                        <a:t> quality of data</a:t>
                      </a:r>
                      <a:r>
                        <a:rPr lang="en-US" sz="2800" dirty="0"/>
                        <a:t>, specifically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endParaRPr lang="en-US" sz="2800" dirty="0"/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800" dirty="0"/>
                        <a:t>Why it is important to have high quality data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2800" dirty="0"/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800" b="0" dirty="0"/>
                        <a:t>How to assess the quality of a dataset</a:t>
                      </a:r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endParaRPr lang="en-US" sz="2800" b="0" dirty="0"/>
                    </a:p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800" b="0" dirty="0"/>
                        <a:t>How to improve the quality of a dataset</a:t>
                      </a:r>
                      <a:endParaRPr lang="en-US" sz="2800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83446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96769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63414D7-47D3-C5F6-F42A-367BFB09173C}"/>
              </a:ext>
            </a:extLst>
          </p:cNvPr>
          <p:cNvSpPr txBox="1"/>
          <p:nvPr/>
        </p:nvSpPr>
        <p:spPr>
          <a:xfrm>
            <a:off x="0" y="1690688"/>
            <a:ext cx="104123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This dataset contains the date of births of celebrities, however they are not in a valid date format.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8E7DC9-9D37-FE82-19E7-F24E403E7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0" dirty="0"/>
              <a:t>Show me…</a:t>
            </a:r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169BCD57-8049-E2E2-2EBC-2439F4CCE3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7096542"/>
              </p:ext>
            </p:extLst>
          </p:nvPr>
        </p:nvGraphicFramePr>
        <p:xfrm>
          <a:off x="216309" y="5782797"/>
          <a:ext cx="11759382" cy="9691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59897">
                  <a:extLst>
                    <a:ext uri="{9D8B030D-6E8A-4147-A177-3AD203B41FA5}">
                      <a16:colId xmlns:a16="http://schemas.microsoft.com/office/drawing/2014/main" val="3910938843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961792680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961464542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1235122800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3284726885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59952648"/>
                    </a:ext>
                  </a:extLst>
                </a:gridCol>
              </a:tblGrid>
              <a:tr h="406867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Completeness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Timeliness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Unique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Validity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Accuracy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Consistency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3700902"/>
                  </a:ext>
                </a:extLst>
              </a:tr>
              <a:tr h="562311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Unknown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Unknown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Unknown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18029973"/>
                  </a:ext>
                </a:extLst>
              </a:tr>
            </a:tbl>
          </a:graphicData>
        </a:graphic>
      </p:graphicFrame>
      <p:pic>
        <p:nvPicPr>
          <p:cNvPr id="8" name="Graphic 7" descr="Checkmark with solid fill">
            <a:extLst>
              <a:ext uri="{FF2B5EF4-FFF2-40B4-BE49-F238E27FC236}">
                <a16:creationId xmlns:a16="http://schemas.microsoft.com/office/drawing/2014/main" id="{9FCFD511-5002-D6CF-3C5B-909698C76A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9484" y="6179246"/>
            <a:ext cx="572729" cy="572729"/>
          </a:xfrm>
          <a:prstGeom prst="rect">
            <a:avLst/>
          </a:prstGeom>
        </p:spPr>
      </p:pic>
      <p:pic>
        <p:nvPicPr>
          <p:cNvPr id="16" name="Graphic 15" descr="Checkmark with solid fill">
            <a:extLst>
              <a:ext uri="{FF2B5EF4-FFF2-40B4-BE49-F238E27FC236}">
                <a16:creationId xmlns:a16="http://schemas.microsoft.com/office/drawing/2014/main" id="{51E3998C-13C7-B801-B178-6F5A9D2450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57136" y="6197681"/>
            <a:ext cx="572729" cy="572729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F308AF5-231B-5DB2-F85C-A45691C807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1318876"/>
              </p:ext>
            </p:extLst>
          </p:nvPr>
        </p:nvGraphicFramePr>
        <p:xfrm>
          <a:off x="3145401" y="2387656"/>
          <a:ext cx="5534025" cy="2919183"/>
        </p:xfrm>
        <a:graphic>
          <a:graphicData uri="http://schemas.openxmlformats.org/drawingml/2006/table">
            <a:tbl>
              <a:tblPr firstRow="1" bandRow="1"/>
              <a:tblGrid>
                <a:gridCol w="3094294">
                  <a:extLst>
                    <a:ext uri="{9D8B030D-6E8A-4147-A177-3AD203B41FA5}">
                      <a16:colId xmlns:a16="http://schemas.microsoft.com/office/drawing/2014/main" val="564903539"/>
                    </a:ext>
                  </a:extLst>
                </a:gridCol>
                <a:gridCol w="2439731">
                  <a:extLst>
                    <a:ext uri="{9D8B030D-6E8A-4147-A177-3AD203B41FA5}">
                      <a16:colId xmlns:a16="http://schemas.microsoft.com/office/drawing/2014/main" val="378904793"/>
                    </a:ext>
                  </a:extLst>
                </a:gridCol>
              </a:tblGrid>
              <a:tr h="47407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name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date_of_birth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5626772"/>
                  </a:ext>
                </a:extLst>
              </a:tr>
              <a:tr h="469511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Tom Hanks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20645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1094517"/>
                  </a:ext>
                </a:extLst>
              </a:tr>
              <a:tr h="554774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Marilyn Monroe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9649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0132245"/>
                  </a:ext>
                </a:extLst>
              </a:tr>
              <a:tr h="469511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Emma Watson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32978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9384234"/>
                  </a:ext>
                </a:extLst>
              </a:tr>
              <a:tr h="469511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Kate Winslet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2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27672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2636097"/>
                  </a:ext>
                </a:extLst>
              </a:tr>
              <a:tr h="481802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Robbie Coltrane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18352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5929451"/>
                  </a:ext>
                </a:extLst>
              </a:tr>
            </a:tbl>
          </a:graphicData>
        </a:graphic>
      </p:graphicFrame>
      <p:pic>
        <p:nvPicPr>
          <p:cNvPr id="7" name="Graphic 6" descr="Close with solid fill">
            <a:extLst>
              <a:ext uri="{FF2B5EF4-FFF2-40B4-BE49-F238E27FC236}">
                <a16:creationId xmlns:a16="http://schemas.microsoft.com/office/drawing/2014/main" id="{0ED6A2DC-60AA-5786-C441-EE88131232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762137" y="6179245"/>
            <a:ext cx="572729" cy="572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7782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97C74D-B6FA-8D23-4DB2-A96F68C5A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Your turn….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D6CCDB-DA11-5567-4DA8-AB536EBFB533}"/>
              </a:ext>
            </a:extLst>
          </p:cNvPr>
          <p:cNvSpPr txBox="1"/>
          <p:nvPr/>
        </p:nvSpPr>
        <p:spPr>
          <a:xfrm>
            <a:off x="0" y="1693633"/>
            <a:ext cx="4925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Is this dataset high quality?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1B33BC8-3858-D4FE-AF40-E75CAAF32C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4771899"/>
              </p:ext>
            </p:extLst>
          </p:nvPr>
        </p:nvGraphicFramePr>
        <p:xfrm>
          <a:off x="4213122" y="1944041"/>
          <a:ext cx="5035038" cy="3400985"/>
        </p:xfrm>
        <a:graphic>
          <a:graphicData uri="http://schemas.openxmlformats.org/drawingml/2006/table">
            <a:tbl>
              <a:tblPr firstRow="1" bandRow="1"/>
              <a:tblGrid>
                <a:gridCol w="2134522">
                  <a:extLst>
                    <a:ext uri="{9D8B030D-6E8A-4147-A177-3AD203B41FA5}">
                      <a16:colId xmlns:a16="http://schemas.microsoft.com/office/drawing/2014/main" val="541743113"/>
                    </a:ext>
                  </a:extLst>
                </a:gridCol>
                <a:gridCol w="2900516">
                  <a:extLst>
                    <a:ext uri="{9D8B030D-6E8A-4147-A177-3AD203B41FA5}">
                      <a16:colId xmlns:a16="http://schemas.microsoft.com/office/drawing/2014/main" val="564903539"/>
                    </a:ext>
                  </a:extLst>
                </a:gridCol>
              </a:tblGrid>
              <a:tr h="47407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world_ranking</a:t>
                      </a:r>
                      <a:endParaRPr lang="en-GB" sz="2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mens_rugby_team</a:t>
                      </a:r>
                      <a:endParaRPr lang="en-GB" sz="2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5626772"/>
                  </a:ext>
                </a:extLst>
              </a:tr>
              <a:tr h="46951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Ireland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1094517"/>
                  </a:ext>
                </a:extLst>
              </a:tr>
              <a:tr h="55477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#REF!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0132245"/>
                  </a:ext>
                </a:extLst>
              </a:tr>
              <a:tr h="46951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South Africa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9384234"/>
                  </a:ext>
                </a:extLst>
              </a:tr>
              <a:tr h="46951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New Zealand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2636097"/>
                  </a:ext>
                </a:extLst>
              </a:tr>
              <a:tr h="48180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#REF!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5929451"/>
                  </a:ext>
                </a:extLst>
              </a:tr>
              <a:tr h="48180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#REF!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4569674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DA59AEA-206E-BCDE-0D75-3DDF61901B0A}"/>
              </a:ext>
            </a:extLst>
          </p:cNvPr>
          <p:cNvGraphicFramePr>
            <a:graphicFrameLocks noGrp="1"/>
          </p:cNvGraphicFramePr>
          <p:nvPr/>
        </p:nvGraphicFramePr>
        <p:xfrm>
          <a:off x="216309" y="5782797"/>
          <a:ext cx="11759382" cy="98598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59897">
                  <a:extLst>
                    <a:ext uri="{9D8B030D-6E8A-4147-A177-3AD203B41FA5}">
                      <a16:colId xmlns:a16="http://schemas.microsoft.com/office/drawing/2014/main" val="3910938843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961792680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961464542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1235122800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3284726885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59952648"/>
                    </a:ext>
                  </a:extLst>
                </a:gridCol>
              </a:tblGrid>
              <a:tr h="406867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Completeness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Timeliness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Unique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Validity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Accuracy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Consistency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3700902"/>
                  </a:ext>
                </a:extLst>
              </a:tr>
              <a:tr h="562311">
                <a:tc>
                  <a:txBody>
                    <a:bodyPr/>
                    <a:lstStyle/>
                    <a:p>
                      <a:pPr algn="ctr"/>
                      <a:r>
                        <a:rPr lang="en-GB" sz="3200" dirty="0"/>
                        <a:t>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/>
                        <a:t>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/>
                        <a:t>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/>
                        <a:t>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/>
                        <a:t>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/>
                        <a:t>?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180299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4545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97C74D-B6FA-8D23-4DB2-A96F68C5A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Your turn….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D6CCDB-DA11-5567-4DA8-AB536EBFB533}"/>
              </a:ext>
            </a:extLst>
          </p:cNvPr>
          <p:cNvSpPr txBox="1"/>
          <p:nvPr/>
        </p:nvSpPr>
        <p:spPr>
          <a:xfrm>
            <a:off x="137652" y="2084706"/>
            <a:ext cx="57223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Is this dataset high quality?</a:t>
            </a:r>
          </a:p>
          <a:p>
            <a:endParaRPr lang="en-GB" sz="2400" dirty="0"/>
          </a:p>
          <a:p>
            <a:r>
              <a:rPr lang="en-GB" sz="2400" dirty="0"/>
              <a:t>No, it is not complete as there are missing values in dataset.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1B33BC8-3858-D4FE-AF40-E75CAAF32C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1273358"/>
              </p:ext>
            </p:extLst>
          </p:nvPr>
        </p:nvGraphicFramePr>
        <p:xfrm>
          <a:off x="6474541" y="1953874"/>
          <a:ext cx="5035038" cy="3400985"/>
        </p:xfrm>
        <a:graphic>
          <a:graphicData uri="http://schemas.openxmlformats.org/drawingml/2006/table">
            <a:tbl>
              <a:tblPr firstRow="1" bandRow="1"/>
              <a:tblGrid>
                <a:gridCol w="2134522">
                  <a:extLst>
                    <a:ext uri="{9D8B030D-6E8A-4147-A177-3AD203B41FA5}">
                      <a16:colId xmlns:a16="http://schemas.microsoft.com/office/drawing/2014/main" val="541743113"/>
                    </a:ext>
                  </a:extLst>
                </a:gridCol>
                <a:gridCol w="2900516">
                  <a:extLst>
                    <a:ext uri="{9D8B030D-6E8A-4147-A177-3AD203B41FA5}">
                      <a16:colId xmlns:a16="http://schemas.microsoft.com/office/drawing/2014/main" val="564903539"/>
                    </a:ext>
                  </a:extLst>
                </a:gridCol>
              </a:tblGrid>
              <a:tr h="47407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world_ranking</a:t>
                      </a:r>
                      <a:endParaRPr lang="en-GB" sz="2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mens_rugby_team</a:t>
                      </a:r>
                      <a:endParaRPr lang="en-GB" sz="2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5626772"/>
                  </a:ext>
                </a:extLst>
              </a:tr>
              <a:tr h="46951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Ireland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1094517"/>
                  </a:ext>
                </a:extLst>
              </a:tr>
              <a:tr h="55477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#REF!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0132245"/>
                  </a:ext>
                </a:extLst>
              </a:tr>
              <a:tr h="46951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South Africa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9384234"/>
                  </a:ext>
                </a:extLst>
              </a:tr>
              <a:tr h="46951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New Zealand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2636097"/>
                  </a:ext>
                </a:extLst>
              </a:tr>
              <a:tr h="48180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#REF!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5929451"/>
                  </a:ext>
                </a:extLst>
              </a:tr>
              <a:tr h="48180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#REF!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4569674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DA59AEA-206E-BCDE-0D75-3DDF61901B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804374"/>
              </p:ext>
            </p:extLst>
          </p:nvPr>
        </p:nvGraphicFramePr>
        <p:xfrm>
          <a:off x="216309" y="5782797"/>
          <a:ext cx="11759382" cy="98598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59897">
                  <a:extLst>
                    <a:ext uri="{9D8B030D-6E8A-4147-A177-3AD203B41FA5}">
                      <a16:colId xmlns:a16="http://schemas.microsoft.com/office/drawing/2014/main" val="3910938843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961792680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961464542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1235122800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3284726885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59952648"/>
                    </a:ext>
                  </a:extLst>
                </a:gridCol>
              </a:tblGrid>
              <a:tr h="406867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Completeness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Timeliness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Unique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Validity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Accuracy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Consistency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3700902"/>
                  </a:ext>
                </a:extLst>
              </a:tr>
              <a:tr h="562311">
                <a:tc>
                  <a:txBody>
                    <a:bodyPr/>
                    <a:lstStyle/>
                    <a:p>
                      <a:pPr algn="ctr"/>
                      <a:endParaRPr lang="en-GB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Unknown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Unknown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Unknown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18029973"/>
                  </a:ext>
                </a:extLst>
              </a:tr>
            </a:tbl>
          </a:graphicData>
        </a:graphic>
      </p:graphicFrame>
      <p:pic>
        <p:nvPicPr>
          <p:cNvPr id="5" name="Graphic 4" descr="Close with solid fill">
            <a:extLst>
              <a:ext uri="{FF2B5EF4-FFF2-40B4-BE49-F238E27FC236}">
                <a16:creationId xmlns:a16="http://schemas.microsoft.com/office/drawing/2014/main" id="{2CB8345E-0E9F-65C6-5DC7-DBF9723D8F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38200" y="6219304"/>
            <a:ext cx="572729" cy="572729"/>
          </a:xfrm>
          <a:prstGeom prst="rect">
            <a:avLst/>
          </a:prstGeom>
        </p:spPr>
      </p:pic>
      <p:pic>
        <p:nvPicPr>
          <p:cNvPr id="6" name="Graphic 5" descr="Checkmark with solid fill">
            <a:extLst>
              <a:ext uri="{FF2B5EF4-FFF2-40B4-BE49-F238E27FC236}">
                <a16:creationId xmlns:a16="http://schemas.microsoft.com/office/drawing/2014/main" id="{C81B6C96-9680-F5C5-E348-C1EAD2F21D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57136" y="6197681"/>
            <a:ext cx="572729" cy="572729"/>
          </a:xfrm>
          <a:prstGeom prst="rect">
            <a:avLst/>
          </a:prstGeom>
        </p:spPr>
      </p:pic>
      <p:pic>
        <p:nvPicPr>
          <p:cNvPr id="7" name="Graphic 6" descr="Checkmark with solid fill">
            <a:extLst>
              <a:ext uri="{FF2B5EF4-FFF2-40B4-BE49-F238E27FC236}">
                <a16:creationId xmlns:a16="http://schemas.microsoft.com/office/drawing/2014/main" id="{9977CC65-7A0F-6BA6-51F7-66FDF3BF58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762137" y="6206510"/>
            <a:ext cx="572729" cy="572729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74C2370-700D-8AC9-2DC4-09C28EFBD9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74541" y="2907890"/>
            <a:ext cx="5035037" cy="521110"/>
          </a:xfrm>
          <a:prstGeom prst="roundRect">
            <a:avLst/>
          </a:prstGeom>
          <a:noFill/>
          <a:ln w="76200">
            <a:solidFill>
              <a:srgbClr val="CE6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AA2FE23-8A1C-D143-5548-378E7424AC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89291" y="4368872"/>
            <a:ext cx="5035037" cy="985987"/>
          </a:xfrm>
          <a:prstGeom prst="roundRect">
            <a:avLst/>
          </a:prstGeom>
          <a:noFill/>
          <a:ln w="76200">
            <a:solidFill>
              <a:srgbClr val="CE6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98041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B0092C-E215-4310-A2C7-8CDA22E59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Next steps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45694B-21FC-45EF-8E25-F23193A4784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endParaRPr lang="en-GB" sz="3600" dirty="0"/>
          </a:p>
          <a:p>
            <a:pPr marL="0" indent="0" algn="ctr">
              <a:buNone/>
            </a:pPr>
            <a:endParaRPr lang="en-GB" sz="3600" dirty="0"/>
          </a:p>
          <a:p>
            <a:pPr marL="0" indent="0" algn="ctr">
              <a:buNone/>
            </a:pPr>
            <a:r>
              <a:rPr lang="en-GB" sz="3600" dirty="0"/>
              <a:t>Complete </a:t>
            </a:r>
            <a:r>
              <a:rPr lang="en-GB" sz="3600" b="1" dirty="0"/>
              <a:t>questions 1 to 5 </a:t>
            </a:r>
          </a:p>
          <a:p>
            <a:pPr marL="0" indent="0" algn="ctr">
              <a:buNone/>
            </a:pPr>
            <a:r>
              <a:rPr lang="en-GB" sz="3600" dirty="0"/>
              <a:t>in </a:t>
            </a:r>
            <a:r>
              <a:rPr lang="en-GB" sz="3600" b="1" dirty="0"/>
              <a:t>section 2 </a:t>
            </a:r>
            <a:r>
              <a:rPr lang="en-GB" sz="3600" dirty="0"/>
              <a:t>of the </a:t>
            </a:r>
          </a:p>
          <a:p>
            <a:pPr marL="0" indent="0" algn="ctr">
              <a:buNone/>
            </a:pPr>
            <a:r>
              <a:rPr lang="en-GB" sz="3600" dirty="0"/>
              <a:t>‘Importance of data quality’ workbook.</a:t>
            </a:r>
            <a:endParaRPr lang="en-GB" sz="3600" dirty="0">
              <a:cs typeface="Calibri"/>
            </a:endParaRPr>
          </a:p>
          <a:p>
            <a:pPr marL="0" indent="0" algn="ctr">
              <a:buNone/>
            </a:pP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37348151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6CA8B-AC5B-4BCC-8506-3126E6E37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Improving the quality of the data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A7A910-3F27-46CD-BBB5-7A21D8A19A6D}"/>
              </a:ext>
            </a:extLst>
          </p:cNvPr>
          <p:cNvSpPr txBox="1"/>
          <p:nvPr/>
        </p:nvSpPr>
        <p:spPr>
          <a:xfrm>
            <a:off x="560049" y="2965242"/>
            <a:ext cx="5113163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When improving the quality of the dataset you need focus on </a:t>
            </a:r>
            <a:r>
              <a:rPr lang="en-GB" sz="2800" b="1" dirty="0"/>
              <a:t>getting it good enough </a:t>
            </a:r>
            <a:r>
              <a:rPr lang="en-GB" sz="2800" dirty="0"/>
              <a:t>for the intended purpose and </a:t>
            </a:r>
            <a:r>
              <a:rPr lang="en-GB" sz="2800" b="1" dirty="0"/>
              <a:t>not perfect. </a:t>
            </a:r>
          </a:p>
          <a:p>
            <a:endParaRPr lang="en-GB" sz="2800" dirty="0"/>
          </a:p>
          <a:p>
            <a:endParaRPr lang="en-GB" sz="2800" dirty="0"/>
          </a:p>
        </p:txBody>
      </p:sp>
      <p:pic>
        <p:nvPicPr>
          <p:cNvPr id="4" name="Picture 3" descr="Dartboard with three arrows on red circle">
            <a:extLst>
              <a:ext uri="{FF2B5EF4-FFF2-40B4-BE49-F238E27FC236}">
                <a16:creationId xmlns:a16="http://schemas.microsoft.com/office/drawing/2014/main" id="{7679D00C-AC04-4338-FEC3-AE8989C994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2434300"/>
            <a:ext cx="5721149" cy="3814099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8181857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Graphic 24" descr="Arrow Right with solid fill">
            <a:extLst>
              <a:ext uri="{FF2B5EF4-FFF2-40B4-BE49-F238E27FC236}">
                <a16:creationId xmlns:a16="http://schemas.microsoft.com/office/drawing/2014/main" id="{1FCEF97C-A96A-5A00-1D3F-9B5B028ED8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02116" y="4468016"/>
            <a:ext cx="914400" cy="914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916CA8B-AC5B-4BCC-8506-3126E6E37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Some examples of ways to improve a dataset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CDC42F0-1FAF-D911-2768-3AEDCC00BC62}"/>
              </a:ext>
            </a:extLst>
          </p:cNvPr>
          <p:cNvSpPr txBox="1"/>
          <p:nvPr/>
        </p:nvSpPr>
        <p:spPr>
          <a:xfrm>
            <a:off x="2878396" y="3339095"/>
            <a:ext cx="80624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Check the individual data items are accurate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20248C-7082-4E24-2572-867713AECA60}"/>
              </a:ext>
            </a:extLst>
          </p:cNvPr>
          <p:cNvSpPr txBox="1"/>
          <p:nvPr/>
        </p:nvSpPr>
        <p:spPr>
          <a:xfrm>
            <a:off x="2878396" y="2225163"/>
            <a:ext cx="80624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Remove duplicate rows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706921C-1737-C4E1-3E81-5F015B585EB5}"/>
              </a:ext>
            </a:extLst>
          </p:cNvPr>
          <p:cNvSpPr txBox="1"/>
          <p:nvPr/>
        </p:nvSpPr>
        <p:spPr>
          <a:xfrm>
            <a:off x="2878395" y="4649279"/>
            <a:ext cx="80624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Change the format of the data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50F469-52D1-1C9B-59AF-EFE8572853F1}"/>
              </a:ext>
            </a:extLst>
          </p:cNvPr>
          <p:cNvSpPr txBox="1"/>
          <p:nvPr/>
        </p:nvSpPr>
        <p:spPr>
          <a:xfrm>
            <a:off x="2878395" y="5763211"/>
            <a:ext cx="80624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Remove/replace missing values</a:t>
            </a:r>
          </a:p>
        </p:txBody>
      </p:sp>
      <p:pic>
        <p:nvPicPr>
          <p:cNvPr id="13" name="Graphic 12" descr="Clipboard Mixed outline">
            <a:extLst>
              <a:ext uri="{FF2B5EF4-FFF2-40B4-BE49-F238E27FC236}">
                <a16:creationId xmlns:a16="http://schemas.microsoft.com/office/drawing/2014/main" id="{1E9E5AD9-B75F-DE8D-5230-096FAC49E3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179874" y="3135739"/>
            <a:ext cx="914400" cy="914400"/>
          </a:xfrm>
          <a:prstGeom prst="rect">
            <a:avLst/>
          </a:prstGeom>
        </p:spPr>
      </p:pic>
      <p:pic>
        <p:nvPicPr>
          <p:cNvPr id="14" name="Graphic 13" descr="Badge 10 with solid fill">
            <a:extLst>
              <a:ext uri="{FF2B5EF4-FFF2-40B4-BE49-F238E27FC236}">
                <a16:creationId xmlns:a16="http://schemas.microsoft.com/office/drawing/2014/main" id="{C4CBAAE9-16D1-5F6B-9EBB-08A31AE244E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651392" y="4453690"/>
            <a:ext cx="914400" cy="914400"/>
          </a:xfrm>
          <a:prstGeom prst="rect">
            <a:avLst/>
          </a:prstGeom>
        </p:spPr>
      </p:pic>
      <p:pic>
        <p:nvPicPr>
          <p:cNvPr id="15" name="Graphic 14" descr="Cut with solid fill">
            <a:extLst>
              <a:ext uri="{FF2B5EF4-FFF2-40B4-BE49-F238E27FC236}">
                <a16:creationId xmlns:a16="http://schemas.microsoft.com/office/drawing/2014/main" id="{3D6E4515-D88E-2A80-F022-4847DFDCC03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1237636" y="5624037"/>
            <a:ext cx="914400" cy="914400"/>
          </a:xfrm>
          <a:prstGeom prst="rect">
            <a:avLst/>
          </a:prstGeom>
        </p:spPr>
      </p:pic>
      <p:pic>
        <p:nvPicPr>
          <p:cNvPr id="17" name="Graphic 16" descr="Document outline">
            <a:extLst>
              <a:ext uri="{FF2B5EF4-FFF2-40B4-BE49-F238E27FC236}">
                <a16:creationId xmlns:a16="http://schemas.microsoft.com/office/drawing/2014/main" id="{4EE20907-05A9-23D5-E67D-047A447E2AB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80436" y="1920928"/>
            <a:ext cx="914400" cy="914400"/>
          </a:xfrm>
          <a:prstGeom prst="rect">
            <a:avLst/>
          </a:prstGeom>
        </p:spPr>
      </p:pic>
      <p:pic>
        <p:nvPicPr>
          <p:cNvPr id="18" name="Graphic 17" descr="Document outline">
            <a:extLst>
              <a:ext uri="{FF2B5EF4-FFF2-40B4-BE49-F238E27FC236}">
                <a16:creationId xmlns:a16="http://schemas.microsoft.com/office/drawing/2014/main" id="{651C4B00-82F1-8285-625B-AA6A2CB5A4A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564559" y="1912443"/>
            <a:ext cx="914400" cy="914400"/>
          </a:xfrm>
          <a:prstGeom prst="rect">
            <a:avLst/>
          </a:prstGeom>
        </p:spPr>
      </p:pic>
      <p:pic>
        <p:nvPicPr>
          <p:cNvPr id="20" name="Graphic 19" descr="Close with solid fill">
            <a:extLst>
              <a:ext uri="{FF2B5EF4-FFF2-40B4-BE49-F238E27FC236}">
                <a16:creationId xmlns:a16="http://schemas.microsoft.com/office/drawing/2014/main" id="{8362271F-AEDC-C389-3292-EA13CBA11B7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495305" y="1901567"/>
            <a:ext cx="1052908" cy="1052908"/>
          </a:xfrm>
          <a:prstGeom prst="rect">
            <a:avLst/>
          </a:prstGeom>
        </p:spPr>
      </p:pic>
      <p:pic>
        <p:nvPicPr>
          <p:cNvPr id="21" name="Graphic 20" descr="Badge 10 with solid fill">
            <a:extLst>
              <a:ext uri="{FF2B5EF4-FFF2-40B4-BE49-F238E27FC236}">
                <a16:creationId xmlns:a16="http://schemas.microsoft.com/office/drawing/2014/main" id="{446CCDAB-6571-1CD2-A225-5E1CF6B2AFC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1764894" y="4453690"/>
            <a:ext cx="914400" cy="914400"/>
          </a:xfrm>
          <a:prstGeom prst="rect">
            <a:avLst/>
          </a:prstGeom>
        </p:spPr>
      </p:pic>
      <p:sp>
        <p:nvSpPr>
          <p:cNvPr id="22" name="Oval 21">
            <a:extLst>
              <a:ext uri="{FF2B5EF4-FFF2-40B4-BE49-F238E27FC236}">
                <a16:creationId xmlns:a16="http://schemas.microsoft.com/office/drawing/2014/main" id="{155126BA-5B1D-FA10-659A-5A0861D7C3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11167" y="4649280"/>
            <a:ext cx="587477" cy="523220"/>
          </a:xfrm>
          <a:prstGeom prst="ellipse">
            <a:avLst/>
          </a:prstGeom>
          <a:solidFill>
            <a:srgbClr val="CE673B"/>
          </a:solidFill>
          <a:ln>
            <a:solidFill>
              <a:srgbClr val="CE6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D7D3496-E273-6C32-BA84-3929E5E4D169}"/>
              </a:ext>
            </a:extLst>
          </p:cNvPr>
          <p:cNvSpPr txBox="1"/>
          <p:nvPr/>
        </p:nvSpPr>
        <p:spPr>
          <a:xfrm>
            <a:off x="802562" y="4680057"/>
            <a:ext cx="754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</a:rPr>
              <a:t>Ten</a:t>
            </a:r>
          </a:p>
        </p:txBody>
      </p:sp>
    </p:spTree>
    <p:extLst>
      <p:ext uri="{BB962C8B-B14F-4D97-AF65-F5344CB8AC3E}">
        <p14:creationId xmlns:p14="http://schemas.microsoft.com/office/powerpoint/2010/main" val="35951323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97C74D-B6FA-8D23-4DB2-A96F68C5A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Your turn….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2823118-94E9-7123-3516-27F2CF3FCE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6979462"/>
              </p:ext>
            </p:extLst>
          </p:nvPr>
        </p:nvGraphicFramePr>
        <p:xfrm>
          <a:off x="216309" y="5782797"/>
          <a:ext cx="11759382" cy="9691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59897">
                  <a:extLst>
                    <a:ext uri="{9D8B030D-6E8A-4147-A177-3AD203B41FA5}">
                      <a16:colId xmlns:a16="http://schemas.microsoft.com/office/drawing/2014/main" val="3910938843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961792680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961464542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1235122800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3284726885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59952648"/>
                    </a:ext>
                  </a:extLst>
                </a:gridCol>
              </a:tblGrid>
              <a:tr h="406867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Completeness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Timeliness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Unique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Validity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Accuracy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Consistency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3700902"/>
                  </a:ext>
                </a:extLst>
              </a:tr>
              <a:tr h="562311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Unknown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Unknown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Unknown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18029973"/>
                  </a:ext>
                </a:extLst>
              </a:tr>
            </a:tbl>
          </a:graphicData>
        </a:graphic>
      </p:graphicFrame>
      <p:pic>
        <p:nvPicPr>
          <p:cNvPr id="9" name="Graphic 8" descr="Checkmark with solid fill">
            <a:extLst>
              <a:ext uri="{FF2B5EF4-FFF2-40B4-BE49-F238E27FC236}">
                <a16:creationId xmlns:a16="http://schemas.microsoft.com/office/drawing/2014/main" id="{52DA0ABD-5C67-A351-345A-607774CBE5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9484" y="6179246"/>
            <a:ext cx="572729" cy="572729"/>
          </a:xfrm>
          <a:prstGeom prst="rect">
            <a:avLst/>
          </a:prstGeom>
        </p:spPr>
      </p:pic>
      <p:pic>
        <p:nvPicPr>
          <p:cNvPr id="10" name="Graphic 9" descr="Close with solid fill">
            <a:extLst>
              <a:ext uri="{FF2B5EF4-FFF2-40B4-BE49-F238E27FC236}">
                <a16:creationId xmlns:a16="http://schemas.microsoft.com/office/drawing/2014/main" id="{736D5F71-1466-793E-FA73-55693EF07A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837475" y="6177414"/>
            <a:ext cx="572729" cy="572729"/>
          </a:xfrm>
          <a:prstGeom prst="rect">
            <a:avLst/>
          </a:prstGeom>
        </p:spPr>
      </p:pic>
      <p:pic>
        <p:nvPicPr>
          <p:cNvPr id="12" name="Graphic 11" descr="Checkmark with solid fill">
            <a:extLst>
              <a:ext uri="{FF2B5EF4-FFF2-40B4-BE49-F238E27FC236}">
                <a16:creationId xmlns:a16="http://schemas.microsoft.com/office/drawing/2014/main" id="{A261621B-2570-DAD2-42CF-CF4BF1E985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56773" y="6143499"/>
            <a:ext cx="572729" cy="57272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0AA8F46-0BE7-6F7B-7E2A-B92DB38B0219}"/>
              </a:ext>
            </a:extLst>
          </p:cNvPr>
          <p:cNvSpPr txBox="1"/>
          <p:nvPr/>
        </p:nvSpPr>
        <p:spPr>
          <a:xfrm>
            <a:off x="599769" y="3013501"/>
            <a:ext cx="49259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How could you improve the quality of this dataset?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DFEBA69-BE8F-2732-1027-06B946B718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7248176"/>
              </p:ext>
            </p:extLst>
          </p:nvPr>
        </p:nvGraphicFramePr>
        <p:xfrm>
          <a:off x="6856773" y="2085305"/>
          <a:ext cx="3449867" cy="293289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08381">
                  <a:extLst>
                    <a:ext uri="{9D8B030D-6E8A-4147-A177-3AD203B41FA5}">
                      <a16:colId xmlns:a16="http://schemas.microsoft.com/office/drawing/2014/main" val="528809073"/>
                    </a:ext>
                  </a:extLst>
                </a:gridCol>
                <a:gridCol w="1541486">
                  <a:extLst>
                    <a:ext uri="{9D8B030D-6E8A-4147-A177-3AD203B41FA5}">
                      <a16:colId xmlns:a16="http://schemas.microsoft.com/office/drawing/2014/main" val="1917889906"/>
                    </a:ext>
                  </a:extLst>
                </a:gridCol>
              </a:tblGrid>
              <a:tr h="36572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mountain</a:t>
                      </a:r>
                    </a:p>
                  </a:txBody>
                  <a:tcPr marL="7620" marR="7620" marT="7620" marB="0" anchor="ctr"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height_m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25115"/>
                  </a:ext>
                </a:extLst>
              </a:tr>
              <a:tr h="414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Ben Nevis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lvl="1"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1,344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133786204"/>
                  </a:ext>
                </a:extLst>
              </a:tr>
              <a:tr h="414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Ben </a:t>
                      </a:r>
                      <a:r>
                        <a:rPr lang="en-GB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Lawers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lvl="1"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1,214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156198982"/>
                  </a:ext>
                </a:extLst>
              </a:tr>
              <a:tr h="414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Ben More</a:t>
                      </a: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lvl="1"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1,174</a:t>
                      </a: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5308728"/>
                  </a:ext>
                </a:extLst>
              </a:tr>
              <a:tr h="414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Ben More</a:t>
                      </a: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lvl="1"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1,174</a:t>
                      </a: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6701390"/>
                  </a:ext>
                </a:extLst>
              </a:tr>
              <a:tr h="49244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Ben </a:t>
                      </a:r>
                      <a:r>
                        <a:rPr lang="en-GB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Cruachan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lvl="1"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1,127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889878065"/>
                  </a:ext>
                </a:extLst>
              </a:tr>
              <a:tr h="414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Schiehallion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lvl="1"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1,083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2362458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90532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97C74D-B6FA-8D23-4DB2-A96F68C5A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Your turn….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2823118-94E9-7123-3516-27F2CF3FCE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286387"/>
              </p:ext>
            </p:extLst>
          </p:nvPr>
        </p:nvGraphicFramePr>
        <p:xfrm>
          <a:off x="216309" y="5782797"/>
          <a:ext cx="11759382" cy="9691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59897">
                  <a:extLst>
                    <a:ext uri="{9D8B030D-6E8A-4147-A177-3AD203B41FA5}">
                      <a16:colId xmlns:a16="http://schemas.microsoft.com/office/drawing/2014/main" val="3910938843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961792680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961464542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1235122800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3284726885"/>
                    </a:ext>
                  </a:extLst>
                </a:gridCol>
                <a:gridCol w="1959897">
                  <a:extLst>
                    <a:ext uri="{9D8B030D-6E8A-4147-A177-3AD203B41FA5}">
                      <a16:colId xmlns:a16="http://schemas.microsoft.com/office/drawing/2014/main" val="59952648"/>
                    </a:ext>
                  </a:extLst>
                </a:gridCol>
              </a:tblGrid>
              <a:tr h="406867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Completeness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Timeliness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Unique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Validity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Accuracy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Consistency</a:t>
                      </a:r>
                    </a:p>
                  </a:txBody>
                  <a:tcPr>
                    <a:solidFill>
                      <a:srgbClr val="38404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3700902"/>
                  </a:ext>
                </a:extLst>
              </a:tr>
              <a:tr h="562311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Unknown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Unknown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Unknown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18029973"/>
                  </a:ext>
                </a:extLst>
              </a:tr>
            </a:tbl>
          </a:graphicData>
        </a:graphic>
      </p:graphicFrame>
      <p:pic>
        <p:nvPicPr>
          <p:cNvPr id="9" name="Graphic 8" descr="Checkmark with solid fill">
            <a:extLst>
              <a:ext uri="{FF2B5EF4-FFF2-40B4-BE49-F238E27FC236}">
                <a16:creationId xmlns:a16="http://schemas.microsoft.com/office/drawing/2014/main" id="{52DA0ABD-5C67-A351-345A-607774CBE5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9484" y="6179246"/>
            <a:ext cx="572729" cy="572729"/>
          </a:xfrm>
          <a:prstGeom prst="rect">
            <a:avLst/>
          </a:prstGeom>
        </p:spPr>
      </p:pic>
      <p:pic>
        <p:nvPicPr>
          <p:cNvPr id="12" name="Graphic 11" descr="Checkmark with solid fill">
            <a:extLst>
              <a:ext uri="{FF2B5EF4-FFF2-40B4-BE49-F238E27FC236}">
                <a16:creationId xmlns:a16="http://schemas.microsoft.com/office/drawing/2014/main" id="{A261621B-2570-DAD2-42CF-CF4BF1E985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56773" y="6143499"/>
            <a:ext cx="572729" cy="57272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0AA8F46-0BE7-6F7B-7E2A-B92DB38B0219}"/>
              </a:ext>
            </a:extLst>
          </p:cNvPr>
          <p:cNvSpPr txBox="1"/>
          <p:nvPr/>
        </p:nvSpPr>
        <p:spPr>
          <a:xfrm>
            <a:off x="108153" y="1673665"/>
            <a:ext cx="117593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How could you improve the quality of this dataset?  By </a:t>
            </a:r>
            <a:r>
              <a:rPr lang="en-GB" sz="2400" b="1" dirty="0"/>
              <a:t>removing the duplicate rows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DFEBA69-BE8F-2732-1027-06B946B718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2583470"/>
              </p:ext>
            </p:extLst>
          </p:nvPr>
        </p:nvGraphicFramePr>
        <p:xfrm>
          <a:off x="1673972" y="2405262"/>
          <a:ext cx="3449867" cy="293289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08381">
                  <a:extLst>
                    <a:ext uri="{9D8B030D-6E8A-4147-A177-3AD203B41FA5}">
                      <a16:colId xmlns:a16="http://schemas.microsoft.com/office/drawing/2014/main" val="528809073"/>
                    </a:ext>
                  </a:extLst>
                </a:gridCol>
                <a:gridCol w="1541486">
                  <a:extLst>
                    <a:ext uri="{9D8B030D-6E8A-4147-A177-3AD203B41FA5}">
                      <a16:colId xmlns:a16="http://schemas.microsoft.com/office/drawing/2014/main" val="1917889906"/>
                    </a:ext>
                  </a:extLst>
                </a:gridCol>
              </a:tblGrid>
              <a:tr h="36572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mountain</a:t>
                      </a:r>
                    </a:p>
                  </a:txBody>
                  <a:tcPr marL="7620" marR="7620" marT="7620" marB="0" anchor="ctr"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height_m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25115"/>
                  </a:ext>
                </a:extLst>
              </a:tr>
              <a:tr h="414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Ben Nevis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lvl="1"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1,344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133786204"/>
                  </a:ext>
                </a:extLst>
              </a:tr>
              <a:tr h="414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Ben </a:t>
                      </a:r>
                      <a:r>
                        <a:rPr lang="en-GB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Lawers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lvl="1"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1,214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156198982"/>
                  </a:ext>
                </a:extLst>
              </a:tr>
              <a:tr h="414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Ben More</a:t>
                      </a: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lvl="1"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1,174</a:t>
                      </a: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5308728"/>
                  </a:ext>
                </a:extLst>
              </a:tr>
              <a:tr h="414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Ben More</a:t>
                      </a: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lvl="1"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1,174</a:t>
                      </a: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6701390"/>
                  </a:ext>
                </a:extLst>
              </a:tr>
              <a:tr h="49244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Ben </a:t>
                      </a:r>
                      <a:r>
                        <a:rPr lang="en-GB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Cruachan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lvl="1"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1,127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889878065"/>
                  </a:ext>
                </a:extLst>
              </a:tr>
              <a:tr h="414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Schiehallion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lvl="1"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1,083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236245889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87865A3-4F68-7F09-AD3A-1F663371AE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7527287"/>
              </p:ext>
            </p:extLst>
          </p:nvPr>
        </p:nvGraphicFramePr>
        <p:xfrm>
          <a:off x="7223024" y="2405262"/>
          <a:ext cx="3449867" cy="251794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08381">
                  <a:extLst>
                    <a:ext uri="{9D8B030D-6E8A-4147-A177-3AD203B41FA5}">
                      <a16:colId xmlns:a16="http://schemas.microsoft.com/office/drawing/2014/main" val="528809073"/>
                    </a:ext>
                  </a:extLst>
                </a:gridCol>
                <a:gridCol w="1541486">
                  <a:extLst>
                    <a:ext uri="{9D8B030D-6E8A-4147-A177-3AD203B41FA5}">
                      <a16:colId xmlns:a16="http://schemas.microsoft.com/office/drawing/2014/main" val="1917889906"/>
                    </a:ext>
                  </a:extLst>
                </a:gridCol>
              </a:tblGrid>
              <a:tr h="36572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mountain</a:t>
                      </a:r>
                    </a:p>
                  </a:txBody>
                  <a:tcPr marL="7620" marR="7620" marT="7620" marB="0" anchor="ctr"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height_m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25115"/>
                  </a:ext>
                </a:extLst>
              </a:tr>
              <a:tr h="414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Ben Nevis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lvl="1"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1,344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133786204"/>
                  </a:ext>
                </a:extLst>
              </a:tr>
              <a:tr h="414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Ben </a:t>
                      </a:r>
                      <a:r>
                        <a:rPr lang="en-GB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Lawers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lvl="1"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1,214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156198982"/>
                  </a:ext>
                </a:extLst>
              </a:tr>
              <a:tr h="414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Ben More</a:t>
                      </a: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lvl="1"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1,174</a:t>
                      </a:r>
                    </a:p>
                  </a:txBody>
                  <a:tcPr marL="7620" marR="7620" marT="762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5308728"/>
                  </a:ext>
                </a:extLst>
              </a:tr>
              <a:tr h="49244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Ben </a:t>
                      </a:r>
                      <a:r>
                        <a:rPr lang="en-GB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Cruachan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lvl="1"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1,127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889878065"/>
                  </a:ext>
                </a:extLst>
              </a:tr>
              <a:tr h="414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Schiehallion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lvl="1"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1,083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236245889"/>
                  </a:ext>
                </a:extLst>
              </a:tr>
            </a:tbl>
          </a:graphicData>
        </a:graphic>
      </p:graphicFrame>
      <p:sp>
        <p:nvSpPr>
          <p:cNvPr id="5" name="Arrow: Right 4">
            <a:extLst>
              <a:ext uri="{FF2B5EF4-FFF2-40B4-BE49-F238E27FC236}">
                <a16:creationId xmlns:a16="http://schemas.microsoft.com/office/drawing/2014/main" id="{C2F49998-14EE-7F9C-0230-DC3C517952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351821" y="3650762"/>
            <a:ext cx="1488357" cy="668594"/>
          </a:xfrm>
          <a:prstGeom prst="rightArrow">
            <a:avLst/>
          </a:prstGeom>
          <a:solidFill>
            <a:srgbClr val="EAC036"/>
          </a:solidFill>
          <a:ln>
            <a:solidFill>
              <a:srgbClr val="EAC0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Graphic 6" descr="Checkmark with solid fill">
            <a:extLst>
              <a:ext uri="{FF2B5EF4-FFF2-40B4-BE49-F238E27FC236}">
                <a16:creationId xmlns:a16="http://schemas.microsoft.com/office/drawing/2014/main" id="{20025F31-4AF4-47F9-A34E-452339149B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37474" y="6179244"/>
            <a:ext cx="572729" cy="572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9412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B0092C-E215-4310-A2C7-8CDA22E59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Next steps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45694B-21FC-45EF-8E25-F23193A4784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endParaRPr lang="en-GB" sz="3600" dirty="0"/>
          </a:p>
          <a:p>
            <a:pPr marL="0" indent="0" algn="ctr">
              <a:buNone/>
            </a:pPr>
            <a:endParaRPr lang="en-GB" sz="3600" dirty="0"/>
          </a:p>
          <a:p>
            <a:pPr marL="0" indent="0" algn="ctr">
              <a:buNone/>
            </a:pPr>
            <a:r>
              <a:rPr lang="en-GB" sz="3600" dirty="0"/>
              <a:t>Complete </a:t>
            </a:r>
            <a:r>
              <a:rPr lang="en-GB" sz="3600" b="1" dirty="0"/>
              <a:t>questions 1 to 3 </a:t>
            </a:r>
          </a:p>
          <a:p>
            <a:pPr marL="0" indent="0" algn="ctr">
              <a:buNone/>
            </a:pPr>
            <a:r>
              <a:rPr lang="en-GB" sz="3600" dirty="0"/>
              <a:t>in </a:t>
            </a:r>
            <a:r>
              <a:rPr lang="en-GB" sz="3600" b="1" dirty="0"/>
              <a:t>section 3 </a:t>
            </a:r>
            <a:r>
              <a:rPr lang="en-GB" sz="3600" dirty="0"/>
              <a:t>of the </a:t>
            </a:r>
          </a:p>
          <a:p>
            <a:pPr marL="0" indent="0" algn="ctr">
              <a:buNone/>
            </a:pPr>
            <a:r>
              <a:rPr lang="en-GB" sz="3600" dirty="0"/>
              <a:t>‘Importance of data quality’ workbook.</a:t>
            </a:r>
            <a:endParaRPr lang="en-GB" sz="3600" dirty="0">
              <a:cs typeface="Calibri"/>
            </a:endParaRPr>
          </a:p>
          <a:p>
            <a:pPr marL="0" indent="0" algn="ctr">
              <a:buNone/>
            </a:pP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345604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E94A5D-F656-493D-B36B-DD86FC9B1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Learning checklist</a:t>
            </a:r>
            <a:endParaRPr lang="en-GB">
              <a:solidFill>
                <a:schemeClr val="tx1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C877A67-5EEF-4642-95EC-7141C85749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7750849"/>
              </p:ext>
            </p:extLst>
          </p:nvPr>
        </p:nvGraphicFramePr>
        <p:xfrm>
          <a:off x="491614" y="1986751"/>
          <a:ext cx="11464412" cy="4239556"/>
        </p:xfrm>
        <a:graphic>
          <a:graphicData uri="http://schemas.openxmlformats.org/drawingml/2006/table">
            <a:tbl>
              <a:tblPr/>
              <a:tblGrid>
                <a:gridCol w="11464412">
                  <a:extLst>
                    <a:ext uri="{9D8B030D-6E8A-4147-A177-3AD203B41FA5}">
                      <a16:colId xmlns:a16="http://schemas.microsoft.com/office/drawing/2014/main" val="2327535807"/>
                    </a:ext>
                  </a:extLst>
                </a:gridCol>
              </a:tblGrid>
              <a:tr h="4239556">
                <a:tc>
                  <a:txBody>
                    <a:bodyPr/>
                    <a:lstStyle/>
                    <a:p>
                      <a:r>
                        <a:rPr lang="en-US" sz="2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 can </a:t>
                      </a:r>
                      <a:r>
                        <a:rPr lang="en-US" sz="28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explain</a:t>
                      </a:r>
                      <a:r>
                        <a:rPr lang="en-US" sz="2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2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what is meant by high quality data</a:t>
                      </a:r>
                    </a:p>
                    <a:p>
                      <a:endParaRPr lang="en-GB" sz="2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2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 can </a:t>
                      </a:r>
                      <a:r>
                        <a:rPr lang="en-GB" sz="28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evaluate </a:t>
                      </a:r>
                      <a:r>
                        <a:rPr lang="en-GB" sz="280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quality of a dataset </a:t>
                      </a:r>
                    </a:p>
                    <a:p>
                      <a:endParaRPr lang="en-GB" sz="280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280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 can </a:t>
                      </a:r>
                      <a:r>
                        <a:rPr lang="en-GB" sz="28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describe </a:t>
                      </a:r>
                      <a:r>
                        <a:rPr lang="en-GB" sz="280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how to improve the quality of a dataset</a:t>
                      </a:r>
                      <a:endParaRPr lang="en-GB" sz="2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GB" sz="2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44982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87140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6CA8B-AC5B-4BCC-8506-3126E6E37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Background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A7A910-3F27-46CD-BBB5-7A21D8A19A6D}"/>
              </a:ext>
            </a:extLst>
          </p:cNvPr>
          <p:cNvSpPr txBox="1"/>
          <p:nvPr/>
        </p:nvSpPr>
        <p:spPr>
          <a:xfrm>
            <a:off x="373238" y="2332586"/>
            <a:ext cx="539829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i="0" dirty="0">
                <a:effectLst/>
              </a:rPr>
              <a:t>A common problem data scientists come across is that the dataset is not of a high enough quality for them to complete the task they are working on.</a:t>
            </a:r>
          </a:p>
          <a:p>
            <a:pPr algn="l"/>
            <a:endParaRPr lang="en-GB" sz="2400" dirty="0"/>
          </a:p>
          <a:p>
            <a:pPr algn="l"/>
            <a:r>
              <a:rPr lang="en-GB" sz="2400" i="0" dirty="0">
                <a:effectLst/>
              </a:rPr>
              <a:t>In this lesson, we will look at what is </a:t>
            </a:r>
            <a:r>
              <a:rPr lang="en-GB" sz="2400" b="1" i="0" dirty="0">
                <a:effectLst/>
              </a:rPr>
              <a:t>meant by high quality data </a:t>
            </a:r>
            <a:r>
              <a:rPr lang="en-GB" sz="2400" i="0" dirty="0">
                <a:effectLst/>
              </a:rPr>
              <a:t>and how to identify if your dataset is high quality.</a:t>
            </a:r>
          </a:p>
          <a:p>
            <a:pPr algn="l"/>
            <a:endParaRPr lang="en-GB" sz="2400" dirty="0"/>
          </a:p>
          <a:p>
            <a:pPr algn="l"/>
            <a:endParaRPr lang="en-GB" sz="2400" i="0" dirty="0">
              <a:effectLst/>
            </a:endParaRPr>
          </a:p>
        </p:txBody>
      </p:sp>
      <p:pic>
        <p:nvPicPr>
          <p:cNvPr id="4" name="Picture 3" descr="Jigsaw piece bridging the gap">
            <a:extLst>
              <a:ext uri="{FF2B5EF4-FFF2-40B4-BE49-F238E27FC236}">
                <a16:creationId xmlns:a16="http://schemas.microsoft.com/office/drawing/2014/main" id="{4126A463-C65F-B0AA-FE96-27B17DF7C7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73196" y="2477728"/>
            <a:ext cx="4859594" cy="3239729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38660362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4C500-9482-4AC0-A364-6C6C3AF4C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How you can use this lesson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223C89-4329-452C-A897-296AF15B4AE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03314" y="4824975"/>
            <a:ext cx="10734675" cy="457313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1600"/>
              <a:t>© 2022. This work is licensed under a </a:t>
            </a:r>
            <a:r>
              <a:rPr lang="en-US" sz="1600" b="0" i="1" u="none" strike="noStrike">
                <a:solidFill>
                  <a:srgbClr val="049CCF"/>
                </a:solidFill>
                <a:effectLst/>
                <a:latin typeface="source sans pro" panose="020B0604020202020204" pitchFamily="34" charset="0"/>
                <a:hlinkClick r:id="rId2"/>
              </a:rPr>
              <a:t>CC BY-NC-SA 4.0 license</a:t>
            </a:r>
            <a:r>
              <a:rPr lang="en-US" sz="1600" b="0" i="1">
                <a:solidFill>
                  <a:srgbClr val="464646"/>
                </a:solidFill>
                <a:effectLst/>
                <a:latin typeface="source sans pro" panose="020B0604020202020204" pitchFamily="34" charset="0"/>
              </a:rPr>
              <a:t>. </a:t>
            </a:r>
            <a:endParaRPr lang="en-US" sz="1600" b="0" i="0">
              <a:effectLst/>
            </a:endParaRPr>
          </a:p>
          <a:p>
            <a:pPr marL="0" indent="0" algn="l">
              <a:buNone/>
            </a:pPr>
            <a:endParaRPr lang="en-US" sz="1600" b="0" i="0">
              <a:effectLst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93E9C027-9220-4418-A3A3-A835D282F5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97097" y="5863001"/>
            <a:ext cx="959534" cy="93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F0374880-B990-4DFC-A8EA-6E77ABEB6B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204" y="5914057"/>
            <a:ext cx="1922636" cy="85339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75FE8AF-312A-432D-AD26-BF735E872E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04976" y="532652"/>
            <a:ext cx="3018389" cy="105606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A7C6DFE-5008-4454-B9B1-12B8D87988FA}"/>
              </a:ext>
            </a:extLst>
          </p:cNvPr>
          <p:cNvSpPr txBox="1"/>
          <p:nvPr/>
        </p:nvSpPr>
        <p:spPr>
          <a:xfrm>
            <a:off x="303314" y="1857448"/>
            <a:ext cx="11753567" cy="280076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/>
              <a:t>You are free to: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Share</a:t>
            </a:r>
            <a:r>
              <a:rPr lang="en-GB" dirty="0"/>
              <a:t> – copy and redistribute the material in any medium or format</a:t>
            </a:r>
            <a:endParaRPr lang="en-GB" sz="5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Adapt</a:t>
            </a:r>
            <a:r>
              <a:rPr lang="en-GB" dirty="0"/>
              <a:t> – remix, transform and build upon the material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/>
          </a:p>
          <a:p>
            <a:r>
              <a:rPr lang="en-GB" dirty="0"/>
              <a:t>Under the following terms: 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b="1" i="0" dirty="0">
                <a:effectLst/>
              </a:rPr>
              <a:t>Attribution</a:t>
            </a:r>
            <a:r>
              <a:rPr lang="en-US" b="0" i="0" dirty="0">
                <a:effectLst/>
              </a:rPr>
              <a:t> — You must give </a:t>
            </a:r>
            <a:r>
              <a:rPr lang="en-US" dirty="0">
                <a:latin typeface="source sans pro"/>
                <a:ea typeface="source sans pro"/>
                <a:hlinkClick r:id="rId6"/>
              </a:rPr>
              <a:t>appropriate credit</a:t>
            </a:r>
            <a:r>
              <a:rPr lang="en-US" b="0" i="0" dirty="0">
                <a:effectLst/>
                <a:latin typeface="source sans pro"/>
                <a:ea typeface="source sans pro"/>
              </a:rPr>
              <a:t>, </a:t>
            </a:r>
            <a:r>
              <a:rPr lang="en-US" b="0" i="0" dirty="0">
                <a:effectLst/>
              </a:rPr>
              <a:t>provide a link to the license, and </a:t>
            </a:r>
            <a:r>
              <a:rPr lang="en-US" b="0" i="0" u="none" strike="noStrike" dirty="0">
                <a:solidFill>
                  <a:srgbClr val="049CCF"/>
                </a:solidFill>
                <a:effectLst/>
                <a:latin typeface="source sans pro"/>
                <a:ea typeface="source sans pro"/>
                <a:hlinkClick r:id="rId6"/>
              </a:rPr>
              <a:t>indicate if changes were made</a:t>
            </a:r>
            <a:r>
              <a:rPr lang="en-US" b="0" i="0" dirty="0">
                <a:effectLst/>
                <a:latin typeface="source sans pro"/>
                <a:ea typeface="source sans pro"/>
              </a:rPr>
              <a:t>. </a:t>
            </a:r>
            <a:r>
              <a:rPr lang="en-US" b="0" i="0" dirty="0">
                <a:effectLst/>
              </a:rPr>
              <a:t>You may do so in any reasonable manner, but not in any way that suggests the licensor endorses you or your use.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b="1" i="0" dirty="0" err="1">
                <a:effectLst/>
              </a:rPr>
              <a:t>NonCommercial</a:t>
            </a:r>
            <a:r>
              <a:rPr lang="en-US" b="0" i="0" dirty="0">
                <a:effectLst/>
              </a:rPr>
              <a:t> — You may not use the material for </a:t>
            </a:r>
            <a:r>
              <a:rPr lang="en-US" b="0" i="0" u="none" strike="noStrike" dirty="0">
                <a:solidFill>
                  <a:srgbClr val="049CCF"/>
                </a:solidFill>
                <a:effectLst/>
                <a:latin typeface="source sans pro" panose="020B0503030403020204" pitchFamily="34" charset="0"/>
                <a:hlinkClick r:id="rId6"/>
              </a:rPr>
              <a:t>commercial purposes</a:t>
            </a:r>
            <a:r>
              <a:rPr lang="en-US" b="0" i="0" dirty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i="0" dirty="0" err="1">
                <a:solidFill>
                  <a:srgbClr val="222222"/>
                </a:solidFill>
                <a:effectLst/>
                <a:latin typeface="source sans pro" panose="020B0503030403020204" pitchFamily="34" charset="0"/>
              </a:rPr>
              <a:t>ShareAlike</a:t>
            </a:r>
            <a:r>
              <a:rPr lang="en-US" b="0" i="0" dirty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 — If you remix, transform, or build upon the material, you must distribute your contributions under the </a:t>
            </a:r>
            <a:r>
              <a:rPr lang="en-US" b="0" i="0" u="none" strike="noStrike" dirty="0">
                <a:solidFill>
                  <a:srgbClr val="049CCF"/>
                </a:solidFill>
                <a:effectLst/>
                <a:latin typeface="source sans pro" panose="020B0503030403020204" pitchFamily="34" charset="0"/>
                <a:hlinkClick r:id="rId7"/>
              </a:rPr>
              <a:t>same license</a:t>
            </a:r>
            <a:r>
              <a:rPr lang="en-US" b="0" i="0" dirty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 as the original.</a:t>
            </a:r>
            <a:endParaRPr lang="en-GB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73AE9AC-5815-414D-B0E2-07B76DB71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5755413"/>
            <a:ext cx="12192000" cy="58277"/>
          </a:xfrm>
          <a:prstGeom prst="rect">
            <a:avLst/>
          </a:prstGeom>
          <a:ln>
            <a:solidFill>
              <a:srgbClr val="6A9CA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60E1F8C-2EB8-4FB9-A221-93EB4D5C52AB}"/>
              </a:ext>
            </a:extLst>
          </p:cNvPr>
          <p:cNvSpPr txBox="1">
            <a:spLocks/>
          </p:cNvSpPr>
          <p:nvPr/>
        </p:nvSpPr>
        <p:spPr>
          <a:xfrm>
            <a:off x="303314" y="5282288"/>
            <a:ext cx="11888686" cy="4573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/>
              <a:t>Created by </a:t>
            </a:r>
            <a:r>
              <a:rPr lang="en-US" sz="1600" dirty="0" err="1"/>
              <a:t>effini</a:t>
            </a:r>
            <a:r>
              <a:rPr lang="en-US" sz="1600" dirty="0"/>
              <a:t> in partnership with Data Education in Schools and Skills Development Scotland. </a:t>
            </a:r>
          </a:p>
        </p:txBody>
      </p:sp>
      <p:pic>
        <p:nvPicPr>
          <p:cNvPr id="13" name="Picture 12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B40017D6-46F2-C64A-B511-642898E15E7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6312" y="5903589"/>
            <a:ext cx="1353559" cy="874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6561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4C500-9482-4AC0-A364-6C6C3AF4C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Alternative format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73AE9AC-5815-414D-B0E2-07B76DB71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5755413"/>
            <a:ext cx="12192000" cy="58277"/>
          </a:xfrm>
          <a:prstGeom prst="rect">
            <a:avLst/>
          </a:prstGeom>
          <a:ln>
            <a:solidFill>
              <a:srgbClr val="6A9CA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4F5D6FC-410F-47AB-AE9D-D7B0ABBD7D85}"/>
              </a:ext>
            </a:extLst>
          </p:cNvPr>
          <p:cNvSpPr txBox="1"/>
          <p:nvPr/>
        </p:nvSpPr>
        <p:spPr>
          <a:xfrm>
            <a:off x="1790955" y="2116176"/>
            <a:ext cx="861009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If you require this document in an alternative format, such as large print or a coloured background, please contact </a:t>
            </a:r>
          </a:p>
          <a:p>
            <a:endParaRPr lang="en-GB" sz="1400" b="1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1400" b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hello</a:t>
            </a:r>
            <a:r>
              <a:rPr lang="en-GB" sz="1400" b="1">
                <a:latin typeface="Arial" panose="020B0604020202020204" pitchFamily="34" charset="0"/>
                <a:cs typeface="Arial" panose="020B0604020202020204" pitchFamily="34" charset="0"/>
              </a:rPr>
              <a:t>@effini.com </a:t>
            </a:r>
          </a:p>
          <a:p>
            <a:pPr algn="l"/>
            <a:endParaRPr lang="en-GB" sz="14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1400" b="1"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</a:p>
          <a:p>
            <a:pPr algn="ctr"/>
            <a:endParaRPr lang="en-GB" sz="14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400" b="1">
                <a:latin typeface="Arial" panose="020B0604020202020204" pitchFamily="34" charset="0"/>
                <a:cs typeface="Arial" panose="020B0604020202020204" pitchFamily="34" charset="0"/>
              </a:rPr>
              <a:t>4th Floor, The Bayes Centre</a:t>
            </a:r>
          </a:p>
          <a:p>
            <a:pPr algn="ctr"/>
            <a:r>
              <a:rPr lang="en-US" sz="1400" b="1">
                <a:latin typeface="Arial" panose="020B0604020202020204" pitchFamily="34" charset="0"/>
                <a:cs typeface="Arial" panose="020B0604020202020204" pitchFamily="34" charset="0"/>
              </a:rPr>
              <a:t>47 Potterrow</a:t>
            </a:r>
          </a:p>
          <a:p>
            <a:pPr algn="ctr"/>
            <a:r>
              <a:rPr lang="en-US" sz="1400" b="1">
                <a:latin typeface="Arial" panose="020B0604020202020204" pitchFamily="34" charset="0"/>
                <a:cs typeface="Arial" panose="020B0604020202020204" pitchFamily="34" charset="0"/>
              </a:rPr>
              <a:t>Edinburgh</a:t>
            </a:r>
          </a:p>
          <a:p>
            <a:pPr algn="ctr"/>
            <a:r>
              <a:rPr lang="en-US" sz="1400" b="1">
                <a:latin typeface="Arial" panose="020B0604020202020204" pitchFamily="34" charset="0"/>
                <a:cs typeface="Arial" panose="020B0604020202020204" pitchFamily="34" charset="0"/>
              </a:rPr>
              <a:t>EH8 9BT</a:t>
            </a:r>
          </a:p>
          <a:p>
            <a:endParaRPr lang="en-GB" sz="1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3664BB56-6F0C-2B5B-58DC-F1DE9BF62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97097" y="5863001"/>
            <a:ext cx="959534" cy="93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Shape&#10;&#10;Description automatically generated with medium confidence">
            <a:extLst>
              <a:ext uri="{FF2B5EF4-FFF2-40B4-BE49-F238E27FC236}">
                <a16:creationId xmlns:a16="http://schemas.microsoft.com/office/drawing/2014/main" id="{1A2BE98D-7494-683A-C33A-B1FC1813F8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204" y="5914057"/>
            <a:ext cx="1922636" cy="853395"/>
          </a:xfrm>
          <a:prstGeom prst="rect">
            <a:avLst/>
          </a:prstGeom>
        </p:spPr>
      </p:pic>
      <p:pic>
        <p:nvPicPr>
          <p:cNvPr id="11" name="Picture 10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C1E07ED6-4D51-A39F-B493-2E3DC73B98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6312" y="5903589"/>
            <a:ext cx="1353559" cy="874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0492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F50D69-9991-4E3E-AC86-31AE9ADC8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/>
              <a:t>Definition</a:t>
            </a:r>
            <a:endParaRPr lang="en-GB" b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E4CF5AA-21F6-4442-B0D7-2E7124F8AFD6}"/>
              </a:ext>
            </a:extLst>
          </p:cNvPr>
          <p:cNvSpPr txBox="1"/>
          <p:nvPr/>
        </p:nvSpPr>
        <p:spPr>
          <a:xfrm>
            <a:off x="1965189" y="2507635"/>
            <a:ext cx="8261621" cy="2434709"/>
          </a:xfrm>
          <a:prstGeom prst="roundRect">
            <a:avLst/>
          </a:prstGeom>
          <a:noFill/>
          <a:ln>
            <a:solidFill>
              <a:srgbClr val="EAC036"/>
            </a:solidFill>
          </a:ln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4400" b="1" dirty="0">
                <a:cs typeface="Times New Roman" panose="02020603050405020304" pitchFamily="18" charset="0"/>
              </a:rPr>
              <a:t>High quality data</a:t>
            </a:r>
            <a:endParaRPr lang="en-US" sz="4400" dirty="0"/>
          </a:p>
          <a:p>
            <a:pPr algn="ctr">
              <a:spcAft>
                <a:spcPts val="600"/>
              </a:spcAft>
            </a:pPr>
            <a:r>
              <a:rPr lang="en-US" sz="4400" dirty="0"/>
              <a:t>Data that is good enough to be used for the task it is intended for</a:t>
            </a:r>
          </a:p>
        </p:txBody>
      </p:sp>
    </p:spTree>
    <p:extLst>
      <p:ext uri="{BB962C8B-B14F-4D97-AF65-F5344CB8AC3E}">
        <p14:creationId xmlns:p14="http://schemas.microsoft.com/office/powerpoint/2010/main" val="33710870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6CA8B-AC5B-4BCC-8506-3126E6E37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High quality data vs. “perfect” data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A7A910-3F27-46CD-BBB5-7A21D8A19A6D}"/>
              </a:ext>
            </a:extLst>
          </p:cNvPr>
          <p:cNvSpPr txBox="1"/>
          <p:nvPr/>
        </p:nvSpPr>
        <p:spPr>
          <a:xfrm>
            <a:off x="279188" y="2112220"/>
            <a:ext cx="597840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i="0" dirty="0">
                <a:effectLst/>
              </a:rPr>
              <a:t>Data does not have to be perfect for it to be of high q</a:t>
            </a:r>
            <a:r>
              <a:rPr lang="en-GB" sz="2400" dirty="0"/>
              <a:t>uality.</a:t>
            </a:r>
          </a:p>
          <a:p>
            <a:pPr algn="l"/>
            <a:endParaRPr lang="en-GB" sz="2400" i="0" dirty="0">
              <a:effectLst/>
            </a:endParaRPr>
          </a:p>
          <a:p>
            <a:pPr algn="l"/>
            <a:r>
              <a:rPr lang="en-GB" sz="2400" dirty="0"/>
              <a:t>The important thing is for it to be </a:t>
            </a:r>
            <a:r>
              <a:rPr lang="en-GB" sz="2400" b="1" dirty="0"/>
              <a:t>fit for purpose.</a:t>
            </a:r>
          </a:p>
          <a:p>
            <a:pPr algn="l"/>
            <a:endParaRPr lang="en-GB" sz="2400" i="0" dirty="0">
              <a:effectLst/>
            </a:endParaRPr>
          </a:p>
          <a:p>
            <a:pPr algn="l"/>
            <a:r>
              <a:rPr lang="en-GB" sz="2400" i="0" dirty="0">
                <a:effectLst/>
              </a:rPr>
              <a:t>As long as the data is good enough to allow you to accurately complete the task it is intended for, it is high quality data.</a:t>
            </a:r>
          </a:p>
          <a:p>
            <a:pPr algn="l"/>
            <a:endParaRPr lang="en-GB" sz="2400" dirty="0"/>
          </a:p>
          <a:p>
            <a:pPr algn="l"/>
            <a:endParaRPr lang="en-GB" sz="2400" i="0" dirty="0">
              <a:effectLst/>
            </a:endParaRPr>
          </a:p>
        </p:txBody>
      </p:sp>
      <p:pic>
        <p:nvPicPr>
          <p:cNvPr id="4" name="Picture 3" descr="Hand placing stars">
            <a:extLst>
              <a:ext uri="{FF2B5EF4-FFF2-40B4-BE49-F238E27FC236}">
                <a16:creationId xmlns:a16="http://schemas.microsoft.com/office/drawing/2014/main" id="{A265ADDD-00DA-0180-738C-1A7C14CD18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5256" y="2548896"/>
            <a:ext cx="4917556" cy="3281633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4271621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6CA8B-AC5B-4BCC-8506-3126E6E37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Why it’s important to have high quality data?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B7B1809-64D1-0949-45ED-378E364C3F7D}"/>
              </a:ext>
            </a:extLst>
          </p:cNvPr>
          <p:cNvSpPr txBox="1"/>
          <p:nvPr/>
        </p:nvSpPr>
        <p:spPr>
          <a:xfrm>
            <a:off x="2180303" y="3373092"/>
            <a:ext cx="62877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i="0" dirty="0">
                <a:effectLst/>
              </a:rPr>
              <a:t>Can </a:t>
            </a:r>
            <a:r>
              <a:rPr lang="en-GB" sz="2800" dirty="0"/>
              <a:t>help you make </a:t>
            </a:r>
            <a:r>
              <a:rPr lang="en-GB" sz="2800" b="1" dirty="0"/>
              <a:t>accurate</a:t>
            </a:r>
            <a:r>
              <a:rPr lang="en-GB" sz="2800" b="1" i="0" dirty="0">
                <a:effectLst/>
              </a:rPr>
              <a:t> decisions</a:t>
            </a:r>
            <a:endParaRPr lang="en-GB" sz="28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70491A6-5D93-3A10-5BA3-90886F68675A}"/>
              </a:ext>
            </a:extLst>
          </p:cNvPr>
          <p:cNvSpPr txBox="1"/>
          <p:nvPr/>
        </p:nvSpPr>
        <p:spPr>
          <a:xfrm>
            <a:off x="2180303" y="2186163"/>
            <a:ext cx="62877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2800" dirty="0"/>
              <a:t>You can </a:t>
            </a:r>
            <a:r>
              <a:rPr lang="en-GB" sz="2800" b="1" dirty="0"/>
              <a:t>trust your results </a:t>
            </a:r>
            <a:r>
              <a:rPr lang="en-GB" sz="2800" dirty="0"/>
              <a:t>of your analysis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F7B057B-9350-9BD2-A2E4-B790B52EFD83}"/>
              </a:ext>
            </a:extLst>
          </p:cNvPr>
          <p:cNvSpPr txBox="1"/>
          <p:nvPr/>
        </p:nvSpPr>
        <p:spPr>
          <a:xfrm>
            <a:off x="2180303" y="4608129"/>
            <a:ext cx="62877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i="0" dirty="0">
                <a:effectLst/>
              </a:rPr>
              <a:t>You won’t need to </a:t>
            </a:r>
            <a:r>
              <a:rPr lang="en-GB" sz="2800" b="1" i="0" dirty="0">
                <a:effectLst/>
              </a:rPr>
              <a:t>clean the dataset</a:t>
            </a:r>
          </a:p>
        </p:txBody>
      </p:sp>
      <p:pic>
        <p:nvPicPr>
          <p:cNvPr id="15" name="Graphic 14" descr="Fork In Road with solid fill">
            <a:extLst>
              <a:ext uri="{FF2B5EF4-FFF2-40B4-BE49-F238E27FC236}">
                <a16:creationId xmlns:a16="http://schemas.microsoft.com/office/drawing/2014/main" id="{439AF01E-C8A0-17C1-FB39-C5A4C2F83F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12838" y="3177502"/>
            <a:ext cx="914400" cy="914400"/>
          </a:xfrm>
          <a:prstGeom prst="rect">
            <a:avLst/>
          </a:prstGeom>
        </p:spPr>
      </p:pic>
      <p:pic>
        <p:nvPicPr>
          <p:cNvPr id="17" name="Graphic 16" descr="Badge Tick with solid fill">
            <a:extLst>
              <a:ext uri="{FF2B5EF4-FFF2-40B4-BE49-F238E27FC236}">
                <a16:creationId xmlns:a16="http://schemas.microsoft.com/office/drawing/2014/main" id="{6823B2F7-199D-FC06-60DE-FAAC80A3E4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44012" y="1990573"/>
            <a:ext cx="914400" cy="914400"/>
          </a:xfrm>
          <a:prstGeom prst="rect">
            <a:avLst/>
          </a:prstGeom>
        </p:spPr>
      </p:pic>
      <p:pic>
        <p:nvPicPr>
          <p:cNvPr id="21" name="Graphic 20" descr="Mop and bucket with solid fill">
            <a:extLst>
              <a:ext uri="{FF2B5EF4-FFF2-40B4-BE49-F238E27FC236}">
                <a16:creationId xmlns:a16="http://schemas.microsoft.com/office/drawing/2014/main" id="{3AEDC197-D245-83AB-E863-379199E6654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644012" y="4295607"/>
            <a:ext cx="914400" cy="9144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B4387D4-8BE4-7594-AC92-B5997C10D7AB}"/>
              </a:ext>
            </a:extLst>
          </p:cNvPr>
          <p:cNvSpPr txBox="1"/>
          <p:nvPr/>
        </p:nvSpPr>
        <p:spPr>
          <a:xfrm>
            <a:off x="2180302" y="5776019"/>
            <a:ext cx="782822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/>
              <a:t>Be able to use data that is </a:t>
            </a:r>
            <a:r>
              <a:rPr lang="en-GB" sz="2800" b="1" dirty="0"/>
              <a:t>fair</a:t>
            </a:r>
            <a:r>
              <a:rPr lang="en-GB" sz="2800" dirty="0"/>
              <a:t> and </a:t>
            </a:r>
            <a:r>
              <a:rPr lang="en-GB" sz="2800" b="1" dirty="0"/>
              <a:t>accurate</a:t>
            </a:r>
          </a:p>
        </p:txBody>
      </p:sp>
      <p:pic>
        <p:nvPicPr>
          <p:cNvPr id="4" name="Graphic 3" descr="Scales of justice with solid fill">
            <a:extLst>
              <a:ext uri="{FF2B5EF4-FFF2-40B4-BE49-F238E27FC236}">
                <a16:creationId xmlns:a16="http://schemas.microsoft.com/office/drawing/2014/main" id="{7E2EE989-2D93-2424-616C-F6159B8C0A4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712838" y="557847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4771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88013-F19E-A355-FDD2-6DB98AD9E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Example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2AF1DB-4FBE-4994-5BC6-FAA0387056D7}"/>
              </a:ext>
            </a:extLst>
          </p:cNvPr>
          <p:cNvSpPr txBox="1"/>
          <p:nvPr/>
        </p:nvSpPr>
        <p:spPr>
          <a:xfrm>
            <a:off x="165920" y="1849764"/>
            <a:ext cx="6243484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/>
              <a:t>Man offered Covid vaccine after error lists him as 6.2cm tall.</a:t>
            </a:r>
          </a:p>
          <a:p>
            <a:endParaRPr lang="en-GB" sz="2400" dirty="0"/>
          </a:p>
          <a:p>
            <a:pPr algn="l" fontAlgn="base"/>
            <a:r>
              <a:rPr lang="en-US" sz="2400" i="0" dirty="0">
                <a:solidFill>
                  <a:srgbClr val="141414"/>
                </a:solidFill>
                <a:effectLst/>
                <a:latin typeface="inherit"/>
              </a:rPr>
              <a:t>“A man in his 30s with no underlying health conditions was offered a Covid vaccine after an NHS error mistakenly listed him as just 6.2cm in height.</a:t>
            </a:r>
          </a:p>
          <a:p>
            <a:pPr algn="l" fontAlgn="base"/>
            <a:endParaRPr lang="en-US" sz="2400" dirty="0">
              <a:solidFill>
                <a:srgbClr val="141414"/>
              </a:solidFill>
              <a:latin typeface="inherit"/>
            </a:endParaRPr>
          </a:p>
          <a:p>
            <a:pPr algn="l" fontAlgn="base"/>
            <a:r>
              <a:rPr lang="en-US" sz="2400" i="0" dirty="0">
                <a:solidFill>
                  <a:srgbClr val="141414"/>
                </a:solidFill>
                <a:effectLst/>
                <a:latin typeface="ReithSans"/>
              </a:rPr>
              <a:t>Liam Thorp was told he qualified for the jab because his measurements gave him a body mass index of 28,000.”</a:t>
            </a:r>
          </a:p>
          <a:p>
            <a:endParaRPr lang="en-GB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FFB5788-6F7F-22EC-D464-363C2EBBFA6E}"/>
              </a:ext>
            </a:extLst>
          </p:cNvPr>
          <p:cNvSpPr txBox="1"/>
          <p:nvPr/>
        </p:nvSpPr>
        <p:spPr>
          <a:xfrm>
            <a:off x="0" y="6488668"/>
            <a:ext cx="71062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2"/>
              </a:rPr>
              <a:t>https://www.bbc.co.uk/news/uk-england-merseyside-56111209</a:t>
            </a:r>
            <a:r>
              <a:rPr lang="en-GB" dirty="0"/>
              <a:t> </a:t>
            </a:r>
          </a:p>
        </p:txBody>
      </p:sp>
      <p:pic>
        <p:nvPicPr>
          <p:cNvPr id="7" name="Picture 6" descr="Needle and vial">
            <a:extLst>
              <a:ext uri="{FF2B5EF4-FFF2-40B4-BE49-F238E27FC236}">
                <a16:creationId xmlns:a16="http://schemas.microsoft.com/office/drawing/2014/main" id="{33CED07E-3653-C12B-0BCA-455A6A68B1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68828" y="2556388"/>
            <a:ext cx="4557252" cy="3038168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7755815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8D36AE-067E-4B29-BE0F-2977EA44B4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/>
              <a:t>Show me…</a:t>
            </a:r>
            <a:endParaRPr lang="en-GB" b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C8630CB-DEB2-5C9E-86D4-159B748683F6}"/>
              </a:ext>
            </a:extLst>
          </p:cNvPr>
          <p:cNvSpPr txBox="1"/>
          <p:nvPr/>
        </p:nvSpPr>
        <p:spPr>
          <a:xfrm>
            <a:off x="173047" y="1859340"/>
            <a:ext cx="118459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Task: </a:t>
            </a:r>
            <a:r>
              <a:rPr lang="en-GB" sz="2400" dirty="0"/>
              <a:t>Identify people with high BMI (= weight/height</a:t>
            </a:r>
            <a:r>
              <a:rPr lang="en-GB" sz="2400" baseline="30000" dirty="0"/>
              <a:t>2)</a:t>
            </a:r>
            <a:r>
              <a:rPr lang="en-GB" sz="2400" dirty="0"/>
              <a:t> and invite them for a Covid vaccine. </a:t>
            </a:r>
          </a:p>
          <a:p>
            <a:endParaRPr lang="en-GB" sz="2400" dirty="0"/>
          </a:p>
          <a:p>
            <a:r>
              <a:rPr lang="en-GB" sz="2400" b="1" dirty="0"/>
              <a:t>Dataset</a:t>
            </a:r>
            <a:r>
              <a:rPr lang="en-GB" sz="2400" dirty="0"/>
              <a:t>: 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E97CEEE-5720-466E-FA5D-CEB5F7C5DF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6695360"/>
              </p:ext>
            </p:extLst>
          </p:nvPr>
        </p:nvGraphicFramePr>
        <p:xfrm>
          <a:off x="1515191" y="3078896"/>
          <a:ext cx="5711519" cy="2014215"/>
        </p:xfrm>
        <a:graphic>
          <a:graphicData uri="http://schemas.openxmlformats.org/drawingml/2006/table">
            <a:tbl>
              <a:tblPr firstRow="1" bandRow="1"/>
              <a:tblGrid>
                <a:gridCol w="1102492">
                  <a:extLst>
                    <a:ext uri="{9D8B030D-6E8A-4147-A177-3AD203B41FA5}">
                      <a16:colId xmlns:a16="http://schemas.microsoft.com/office/drawing/2014/main" val="2184691760"/>
                    </a:ext>
                  </a:extLst>
                </a:gridCol>
                <a:gridCol w="1408739">
                  <a:extLst>
                    <a:ext uri="{9D8B030D-6E8A-4147-A177-3AD203B41FA5}">
                      <a16:colId xmlns:a16="http://schemas.microsoft.com/office/drawing/2014/main" val="2695158857"/>
                    </a:ext>
                  </a:extLst>
                </a:gridCol>
                <a:gridCol w="1607800">
                  <a:extLst>
                    <a:ext uri="{9D8B030D-6E8A-4147-A177-3AD203B41FA5}">
                      <a16:colId xmlns:a16="http://schemas.microsoft.com/office/drawing/2014/main" val="2607725762"/>
                    </a:ext>
                  </a:extLst>
                </a:gridCol>
                <a:gridCol w="1592488">
                  <a:extLst>
                    <a:ext uri="{9D8B030D-6E8A-4147-A177-3AD203B41FA5}">
                      <a16:colId xmlns:a16="http://schemas.microsoft.com/office/drawing/2014/main" val="4054120479"/>
                    </a:ext>
                  </a:extLst>
                </a:gridCol>
              </a:tblGrid>
              <a:tr h="40284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name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weight_kg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height_cm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bmi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5224297"/>
                  </a:ext>
                </a:extLst>
              </a:tr>
              <a:tr h="40284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Lee</a:t>
                      </a:r>
                    </a:p>
                  </a:txBody>
                  <a:tcPr marL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            80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          160.0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      31.25 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7181929"/>
                  </a:ext>
                </a:extLst>
              </a:tr>
              <a:tr h="40284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Kim</a:t>
                      </a:r>
                    </a:p>
                  </a:txBody>
                  <a:tcPr marL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            74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          175.0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      24.16 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0860282"/>
                  </a:ext>
                </a:extLst>
              </a:tr>
              <a:tr h="40284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Rory</a:t>
                      </a:r>
                    </a:p>
                  </a:txBody>
                  <a:tcPr marL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            95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          181.0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      29.00 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1260470"/>
                  </a:ext>
                </a:extLst>
              </a:tr>
              <a:tr h="40284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Liam</a:t>
                      </a:r>
                    </a:p>
                  </a:txBody>
                  <a:tcPr marL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          110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              6.2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28,616.02 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3303339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25BFDD9-383F-7A0E-EAB8-7D0F2E2E6EA1}"/>
              </a:ext>
            </a:extLst>
          </p:cNvPr>
          <p:cNvSpPr txBox="1"/>
          <p:nvPr/>
        </p:nvSpPr>
        <p:spPr>
          <a:xfrm>
            <a:off x="173046" y="5804377"/>
            <a:ext cx="118459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Can we confidently use the dataset to complete the task?</a:t>
            </a:r>
          </a:p>
          <a:p>
            <a:r>
              <a:rPr lang="en-GB" sz="2400" dirty="0"/>
              <a:t>No, the data is not good enough to undertake analysis and trust the results.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F77711D-CA69-FCE5-0981-DCBC58331E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78194" y="4621159"/>
            <a:ext cx="6204154" cy="580105"/>
          </a:xfrm>
          <a:prstGeom prst="roundRect">
            <a:avLst/>
          </a:prstGeom>
          <a:noFill/>
          <a:ln w="76200">
            <a:solidFill>
              <a:srgbClr val="CE6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8903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8D36AE-067E-4B29-BE0F-2977EA44B4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/>
              <a:t>Show me…</a:t>
            </a:r>
            <a:endParaRPr lang="en-GB" b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C8630CB-DEB2-5C9E-86D4-159B748683F6}"/>
              </a:ext>
            </a:extLst>
          </p:cNvPr>
          <p:cNvSpPr txBox="1"/>
          <p:nvPr/>
        </p:nvSpPr>
        <p:spPr>
          <a:xfrm>
            <a:off x="84559" y="1702028"/>
            <a:ext cx="1184590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Task: </a:t>
            </a:r>
            <a:r>
              <a:rPr lang="en-GB" sz="2400" dirty="0"/>
              <a:t>Which day of the week do most people use the bus?</a:t>
            </a:r>
          </a:p>
          <a:p>
            <a:endParaRPr lang="en-GB" sz="1400" dirty="0"/>
          </a:p>
          <a:p>
            <a:r>
              <a:rPr lang="en-GB" sz="2400" b="1" dirty="0"/>
              <a:t>Dataset</a:t>
            </a:r>
            <a:r>
              <a:rPr lang="en-GB" sz="2400" dirty="0"/>
              <a:t>: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25BFDD9-383F-7A0E-EAB8-7D0F2E2E6EA1}"/>
              </a:ext>
            </a:extLst>
          </p:cNvPr>
          <p:cNvSpPr txBox="1"/>
          <p:nvPr/>
        </p:nvSpPr>
        <p:spPr>
          <a:xfrm>
            <a:off x="-1" y="5633900"/>
            <a:ext cx="120051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Can we confidently use the dataset to complete the task?</a:t>
            </a:r>
          </a:p>
          <a:p>
            <a:r>
              <a:rPr lang="en-GB" sz="2400" dirty="0"/>
              <a:t>No, there is missing data on Wednesday. We need data for everyday to be able to complete the task accurately. </a:t>
            </a:r>
            <a:endParaRPr lang="en-GB" sz="2400" b="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D6775D9-30A7-F3A8-24A3-DB44DDC68F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4122841"/>
              </p:ext>
            </p:extLst>
          </p:nvPr>
        </p:nvGraphicFramePr>
        <p:xfrm>
          <a:off x="1436533" y="2218007"/>
          <a:ext cx="3538590" cy="3222744"/>
        </p:xfrm>
        <a:graphic>
          <a:graphicData uri="http://schemas.openxmlformats.org/drawingml/2006/table">
            <a:tbl>
              <a:tblPr firstRow="1" bandRow="1"/>
              <a:tblGrid>
                <a:gridCol w="1652539">
                  <a:extLst>
                    <a:ext uri="{9D8B030D-6E8A-4147-A177-3AD203B41FA5}">
                      <a16:colId xmlns:a16="http://schemas.microsoft.com/office/drawing/2014/main" val="2695158857"/>
                    </a:ext>
                  </a:extLst>
                </a:gridCol>
                <a:gridCol w="1886051">
                  <a:extLst>
                    <a:ext uri="{9D8B030D-6E8A-4147-A177-3AD203B41FA5}">
                      <a16:colId xmlns:a16="http://schemas.microsoft.com/office/drawing/2014/main" val="2607725762"/>
                    </a:ext>
                  </a:extLst>
                </a:gridCol>
              </a:tblGrid>
              <a:tr h="40284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num_passagers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C0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5224297"/>
                  </a:ext>
                </a:extLst>
              </a:tr>
              <a:tr h="40284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Monday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1,546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7181929"/>
                  </a:ext>
                </a:extLst>
              </a:tr>
              <a:tr h="40284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Tuesday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1,785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0860282"/>
                  </a:ext>
                </a:extLst>
              </a:tr>
              <a:tr h="40284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Wednesday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NULL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1260470"/>
                  </a:ext>
                </a:extLst>
              </a:tr>
              <a:tr h="40284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Thursday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1,689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3303339"/>
                  </a:ext>
                </a:extLst>
              </a:tr>
              <a:tr h="40284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Friday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2,578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516285"/>
                  </a:ext>
                </a:extLst>
              </a:tr>
              <a:tr h="40284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Saturday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4483066"/>
                  </a:ext>
                </a:extLst>
              </a:tr>
              <a:tr h="40284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Sunday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0416135"/>
                  </a:ext>
                </a:extLst>
              </a:tr>
            </a:tbl>
          </a:graphicData>
        </a:graphic>
      </p:graphicFrame>
      <p:pic>
        <p:nvPicPr>
          <p:cNvPr id="6" name="Picture 5" descr="Interior of empty bus">
            <a:extLst>
              <a:ext uri="{FF2B5EF4-FFF2-40B4-BE49-F238E27FC236}">
                <a16:creationId xmlns:a16="http://schemas.microsoft.com/office/drawing/2014/main" id="{8DB812AD-53A3-4673-FBD1-9910BE69B9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47387" y="2355656"/>
            <a:ext cx="4697361" cy="3131574"/>
          </a:xfrm>
          <a:prstGeom prst="round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30AC386-2CAE-7D27-6546-446D41170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58529" y="3380099"/>
            <a:ext cx="3834580" cy="488327"/>
          </a:xfrm>
          <a:prstGeom prst="roundRect">
            <a:avLst/>
          </a:prstGeom>
          <a:noFill/>
          <a:ln w="76200">
            <a:solidFill>
              <a:srgbClr val="CE67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0295016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Data Education in School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84049"/>
      </a:accent1>
      <a:accent2>
        <a:srgbClr val="EAC036"/>
      </a:accent2>
      <a:accent3>
        <a:srgbClr val="6C587C"/>
      </a:accent3>
      <a:accent4>
        <a:srgbClr val="CE673B"/>
      </a:accent4>
      <a:accent5>
        <a:srgbClr val="6A9CA1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S_POWERPOINT_LESSON_TEMPLATE.docx" id="{C9ED7C33-DC77-4FA5-86DD-0A034F8A2FB7}" vid="{358AFC5C-2C86-4A96-95F1-D4B4C4DB4BD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f5ced86-acf9-4106-9bfe-b7f58564dbb7">
      <Terms xmlns="http://schemas.microsoft.com/office/infopath/2007/PartnerControls"/>
    </lcf76f155ced4ddcb4097134ff3c332f>
    <TaxCatchAll xmlns="415d1151-ba9d-4af3-8064-fbed8c171f1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911B640723674A88567F1D0A6A478D" ma:contentTypeVersion="18" ma:contentTypeDescription="Create a new document." ma:contentTypeScope="" ma:versionID="a428845fe3d4881e0a198dc7c9b0561f">
  <xsd:schema xmlns:xsd="http://www.w3.org/2001/XMLSchema" xmlns:xs="http://www.w3.org/2001/XMLSchema" xmlns:p="http://schemas.microsoft.com/office/2006/metadata/properties" xmlns:ns2="3f5ced86-acf9-4106-9bfe-b7f58564dbb7" xmlns:ns3="415d1151-ba9d-4af3-8064-fbed8c171f14" targetNamespace="http://schemas.microsoft.com/office/2006/metadata/properties" ma:root="true" ma:fieldsID="5d227dac0b4a3bc91bd0b5f386a95fd7" ns2:_="" ns3:_="">
    <xsd:import namespace="3f5ced86-acf9-4106-9bfe-b7f58564dbb7"/>
    <xsd:import namespace="415d1151-ba9d-4af3-8064-fbed8c171f1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5ced86-acf9-4106-9bfe-b7f58564dbb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d54eff52-6b6d-4e5f-a3b0-187f185b1db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5d1151-ba9d-4af3-8064-fbed8c171f1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6471a26-5622-4910-a32f-9ed81c64676f}" ma:internalName="TaxCatchAll" ma:showField="CatchAllData" ma:web="415d1151-ba9d-4af3-8064-fbed8c171f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FE9DB8A-6628-413F-BA4F-19B2DD611012}">
  <ds:schemaRefs>
    <ds:schemaRef ds:uri="http://purl.org/dc/terms/"/>
    <ds:schemaRef ds:uri="http://www.w3.org/XML/1998/namespace"/>
    <ds:schemaRef ds:uri="4297454b-9d9d-4311-9194-cdf6c01c0e73"/>
    <ds:schemaRef ds:uri="http://purl.org/dc/dcmitype/"/>
    <ds:schemaRef ds:uri="http://schemas.microsoft.com/office/2006/documentManagement/types"/>
    <ds:schemaRef ds:uri="dfb93d2d-490e-4f2a-a6aa-d151a9c5263f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411B40C1-2166-4F09-B4BF-9C7EC0E14F23}"/>
</file>

<file path=customXml/itemProps3.xml><?xml version="1.0" encoding="utf-8"?>
<ds:datastoreItem xmlns:ds="http://schemas.openxmlformats.org/officeDocument/2006/customXml" ds:itemID="{574F55CF-142F-4BED-8679-60542D3DE2B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6173</TotalTime>
  <Words>1609</Words>
  <Application>Microsoft Macintosh PowerPoint</Application>
  <PresentationFormat>Widescreen</PresentationFormat>
  <Paragraphs>464</Paragraphs>
  <Slides>31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8" baseType="lpstr">
      <vt:lpstr>Arial</vt:lpstr>
      <vt:lpstr>Calibri</vt:lpstr>
      <vt:lpstr>Calibri Light</vt:lpstr>
      <vt:lpstr>inherit</vt:lpstr>
      <vt:lpstr>ReithSans</vt:lpstr>
      <vt:lpstr>source sans pro</vt:lpstr>
      <vt:lpstr>1_Office Theme</vt:lpstr>
      <vt:lpstr>Importance of data quality</vt:lpstr>
      <vt:lpstr>Learning intentions</vt:lpstr>
      <vt:lpstr>Background</vt:lpstr>
      <vt:lpstr>Definition</vt:lpstr>
      <vt:lpstr>High quality data vs. “perfect” data</vt:lpstr>
      <vt:lpstr>Why it’s important to have high quality data?</vt:lpstr>
      <vt:lpstr>Example</vt:lpstr>
      <vt:lpstr>Show me…</vt:lpstr>
      <vt:lpstr>Show me…</vt:lpstr>
      <vt:lpstr>Show me…</vt:lpstr>
      <vt:lpstr>Impacts of low-quality data</vt:lpstr>
      <vt:lpstr>Next steps</vt:lpstr>
      <vt:lpstr>How to spot high quality data</vt:lpstr>
      <vt:lpstr>6 dimensions of quality data</vt:lpstr>
      <vt:lpstr>6 dimensions of quality data</vt:lpstr>
      <vt:lpstr>Show me…</vt:lpstr>
      <vt:lpstr>Show me…</vt:lpstr>
      <vt:lpstr>Show me…</vt:lpstr>
      <vt:lpstr>Show me…</vt:lpstr>
      <vt:lpstr>Show me…</vt:lpstr>
      <vt:lpstr>Your turn….</vt:lpstr>
      <vt:lpstr>Your turn….</vt:lpstr>
      <vt:lpstr>Next steps</vt:lpstr>
      <vt:lpstr>Improving the quality of the data</vt:lpstr>
      <vt:lpstr>Some examples of ways to improve a dataset</vt:lpstr>
      <vt:lpstr>Your turn….</vt:lpstr>
      <vt:lpstr>Your turn….</vt:lpstr>
      <vt:lpstr>Next steps</vt:lpstr>
      <vt:lpstr>Learning checklist</vt:lpstr>
      <vt:lpstr>How you can use this lesson</vt:lpstr>
      <vt:lpstr>Alternative format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Emma Nylk</dc:creator>
  <cp:lastModifiedBy>John Bell</cp:lastModifiedBy>
  <cp:revision>18</cp:revision>
  <dcterms:created xsi:type="dcterms:W3CDTF">2021-04-26T06:41:53Z</dcterms:created>
  <dcterms:modified xsi:type="dcterms:W3CDTF">2022-10-04T10:06:24Z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0x01010008911B640723674A88567F1D0A6A478D</vt:lpwstr>
  </property>
  <property fmtid="{D5CDD505-2E9C-101B-9397-08002B2CF9AE}" pid="3" name="MediaServiceImageTags">
    <vt:lpwstr/>
  </property>
</Properties>
</file>