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8"/>
  </p:notesMasterIdLst>
  <p:sldIdLst>
    <p:sldId id="552" r:id="rId5"/>
    <p:sldId id="530" r:id="rId6"/>
    <p:sldId id="269" r:id="rId7"/>
    <p:sldId id="335" r:id="rId8"/>
    <p:sldId id="822" r:id="rId9"/>
    <p:sldId id="823" r:id="rId10"/>
    <p:sldId id="824" r:id="rId11"/>
    <p:sldId id="605" r:id="rId12"/>
    <p:sldId id="791" r:id="rId13"/>
    <p:sldId id="792" r:id="rId14"/>
    <p:sldId id="826" r:id="rId15"/>
    <p:sldId id="827" r:id="rId16"/>
    <p:sldId id="829" r:id="rId17"/>
    <p:sldId id="825" r:id="rId18"/>
    <p:sldId id="830" r:id="rId19"/>
    <p:sldId id="802" r:id="rId20"/>
    <p:sldId id="796" r:id="rId21"/>
    <p:sldId id="797" r:id="rId22"/>
    <p:sldId id="798" r:id="rId23"/>
    <p:sldId id="799" r:id="rId24"/>
    <p:sldId id="846" r:id="rId25"/>
    <p:sldId id="832" r:id="rId26"/>
    <p:sldId id="800" r:id="rId27"/>
    <p:sldId id="849" r:id="rId28"/>
    <p:sldId id="847" r:id="rId29"/>
    <p:sldId id="845" r:id="rId30"/>
    <p:sldId id="883" r:id="rId31"/>
    <p:sldId id="889" r:id="rId32"/>
    <p:sldId id="890" r:id="rId33"/>
    <p:sldId id="761" r:id="rId34"/>
    <p:sldId id="795" r:id="rId35"/>
    <p:sldId id="834" r:id="rId36"/>
    <p:sldId id="850" r:id="rId37"/>
    <p:sldId id="851" r:id="rId38"/>
    <p:sldId id="806" r:id="rId39"/>
    <p:sldId id="836" r:id="rId40"/>
    <p:sldId id="835" r:id="rId41"/>
    <p:sldId id="808" r:id="rId42"/>
    <p:sldId id="809" r:id="rId43"/>
    <p:sldId id="852" r:id="rId44"/>
    <p:sldId id="811" r:id="rId45"/>
    <p:sldId id="839" r:id="rId46"/>
    <p:sldId id="813" r:id="rId47"/>
    <p:sldId id="814" r:id="rId48"/>
    <p:sldId id="857" r:id="rId49"/>
    <p:sldId id="841" r:id="rId50"/>
    <p:sldId id="842" r:id="rId51"/>
    <p:sldId id="853" r:id="rId52"/>
    <p:sldId id="843" r:id="rId53"/>
    <p:sldId id="815" r:id="rId54"/>
    <p:sldId id="840" r:id="rId55"/>
    <p:sldId id="855" r:id="rId56"/>
    <p:sldId id="817" r:id="rId57"/>
    <p:sldId id="818" r:id="rId58"/>
    <p:sldId id="837" r:id="rId59"/>
    <p:sldId id="838" r:id="rId60"/>
    <p:sldId id="856" r:id="rId61"/>
    <p:sldId id="819" r:id="rId62"/>
    <p:sldId id="854" r:id="rId63"/>
    <p:sldId id="810" r:id="rId64"/>
    <p:sldId id="348" r:id="rId65"/>
    <p:sldId id="351" r:id="rId66"/>
    <p:sldId id="475" r:id="rId6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C09C914-9CEC-9300-D839-001D87C79C4D}" name="Emma Nylk" initials="EN" userId="S::emma@effini.com::55b2440a-9e28-4c70-bd2e-709c92f993be" providerId="AD"/>
  <p188:author id="{212F487B-0D66-C222-300F-3C6D775CDFF0}" name="Emma Nylk" initials="EN" userId="Emma Nylk" providerId="None"/>
  <p188:author id="{4DB380DD-4D2F-EB3D-9717-0B1786562343}" name="John Bell" initials="JB" userId="S::john@effini.com::f70f6676-4d37-4a98-a7ac-a82923374731" providerId="AD"/>
  <p188:author id="{351A98F0-2E9B-89FA-783A-4D0E4628B704}" name="John Bell" initials="JB" userId="S::john.bell@effini.com::f70f6676-4d37-4a98-a7ac-a82923374731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mma Nylk" initials="EN" lastIdx="14" clrIdx="0">
    <p:extLst>
      <p:ext uri="{19B8F6BF-5375-455C-9EA6-DF929625EA0E}">
        <p15:presenceInfo xmlns:p15="http://schemas.microsoft.com/office/powerpoint/2012/main" userId="Emma Nylk" providerId="None"/>
      </p:ext>
    </p:extLst>
  </p:cmAuthor>
  <p:cmAuthor id="2" name="John Bell" initials="JB" lastIdx="6" clrIdx="1">
    <p:extLst>
      <p:ext uri="{19B8F6BF-5375-455C-9EA6-DF929625EA0E}">
        <p15:presenceInfo xmlns:p15="http://schemas.microsoft.com/office/powerpoint/2012/main" userId="S::john@effini.com::f70f6676-4d37-4a98-a7ac-a8292337473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A9CA1"/>
    <a:srgbClr val="CE673B"/>
    <a:srgbClr val="EAC036"/>
    <a:srgbClr val="6C587C"/>
    <a:srgbClr val="3840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5D51CD5-8B45-4EEA-BC3C-BC6D189CA61E}" v="1" dt="2024-11-14T09:54:00.63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microsoft.com/office/2016/11/relationships/changesInfo" Target="changesInfos/changesInfo1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commentAuthors" Target="commentAuthor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theme" Target="theme/theme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presProps" Target="presProps.xml"/><Relationship Id="rId75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microsoft.com/office/2018/10/relationships/authors" Target="authors.xml"/><Relationship Id="rId7" Type="http://schemas.openxmlformats.org/officeDocument/2006/relationships/slide" Target="slides/slide3.xml"/><Relationship Id="rId71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ma Nylk" userId="55b2440a-9e28-4c70-bd2e-709c92f993be" providerId="ADAL" clId="{E8A26371-1BE8-46C9-99A8-0EB41CB13B52}"/>
    <pc:docChg chg="modSld">
      <pc:chgData name="Emma Nylk" userId="55b2440a-9e28-4c70-bd2e-709c92f993be" providerId="ADAL" clId="{E8A26371-1BE8-46C9-99A8-0EB41CB13B52}" dt="2022-06-16T12:59:18.281" v="4" actId="404"/>
      <pc:docMkLst>
        <pc:docMk/>
      </pc:docMkLst>
      <pc:sldChg chg="addSp modSp mod">
        <pc:chgData name="Emma Nylk" userId="55b2440a-9e28-4c70-bd2e-709c92f993be" providerId="ADAL" clId="{E8A26371-1BE8-46C9-99A8-0EB41CB13B52}" dt="2022-06-16T12:59:18.281" v="4" actId="404"/>
        <pc:sldMkLst>
          <pc:docMk/>
          <pc:sldMk cId="1163629474" sldId="819"/>
        </pc:sldMkLst>
        <pc:spChg chg="add mod">
          <ac:chgData name="Emma Nylk" userId="55b2440a-9e28-4c70-bd2e-709c92f993be" providerId="ADAL" clId="{E8A26371-1BE8-46C9-99A8-0EB41CB13B52}" dt="2022-06-16T12:59:18.281" v="4" actId="404"/>
          <ac:spMkLst>
            <pc:docMk/>
            <pc:sldMk cId="1163629474" sldId="819"/>
            <ac:spMk id="4" creationId="{B4E274E2-2253-3AF8-BB64-1CC8DB653CAE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image" Target="../media/image59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image" Target="../media/image72.jpeg"/><Relationship Id="rId6" Type="http://schemas.openxmlformats.org/officeDocument/2006/relationships/image" Target="../media/image77.jpeg"/><Relationship Id="rId5" Type="http://schemas.openxmlformats.org/officeDocument/2006/relationships/image" Target="../media/image76.jpeg"/><Relationship Id="rId4" Type="http://schemas.openxmlformats.org/officeDocument/2006/relationships/image" Target="../media/image75.jpe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image" Target="../media/image86.jpeg"/><Relationship Id="rId4" Type="http://schemas.openxmlformats.org/officeDocument/2006/relationships/image" Target="../media/image89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image" Target="../media/image59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image" Target="../media/image72.jpeg"/><Relationship Id="rId6" Type="http://schemas.openxmlformats.org/officeDocument/2006/relationships/image" Target="../media/image77.jpeg"/><Relationship Id="rId5" Type="http://schemas.openxmlformats.org/officeDocument/2006/relationships/image" Target="../media/image76.jpeg"/><Relationship Id="rId4" Type="http://schemas.openxmlformats.org/officeDocument/2006/relationships/image" Target="../media/image75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image" Target="../media/image86.jpeg"/><Relationship Id="rId4" Type="http://schemas.openxmlformats.org/officeDocument/2006/relationships/image" Target="../media/image8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AA10A3-C32F-46B1-A12A-1299BBE80328}" type="doc">
      <dgm:prSet loTypeId="urn:microsoft.com/office/officeart/2005/8/layout/pList1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7B64F44-E541-4459-BCCF-1DA830618287}">
      <dgm:prSet phldrT="[Text]" custT="1"/>
      <dgm:spPr/>
      <dgm:t>
        <a:bodyPr/>
        <a:lstStyle/>
        <a:p>
          <a:r>
            <a:rPr lang="en-GB" sz="2000" dirty="0"/>
            <a:t>Password</a:t>
          </a:r>
        </a:p>
      </dgm:t>
    </dgm:pt>
    <dgm:pt modelId="{A09BD9F9-96A5-4B0E-B32B-CC313DE2CC73}" type="parTrans" cxnId="{859F5851-495E-4A47-8D4A-D95E6D26E2C1}">
      <dgm:prSet/>
      <dgm:spPr/>
      <dgm:t>
        <a:bodyPr/>
        <a:lstStyle/>
        <a:p>
          <a:endParaRPr lang="en-GB"/>
        </a:p>
      </dgm:t>
    </dgm:pt>
    <dgm:pt modelId="{CF5152F9-10B3-4B82-A7CE-D6040B403CC3}" type="sibTrans" cxnId="{859F5851-495E-4A47-8D4A-D95E6D26E2C1}">
      <dgm:prSet/>
      <dgm:spPr/>
      <dgm:t>
        <a:bodyPr/>
        <a:lstStyle/>
        <a:p>
          <a:endParaRPr lang="en-GB"/>
        </a:p>
      </dgm:t>
    </dgm:pt>
    <dgm:pt modelId="{62818528-E40D-40E8-8882-689EFC9C5281}">
      <dgm:prSet phldrT="[Text]" custT="1"/>
      <dgm:spPr/>
      <dgm:t>
        <a:bodyPr/>
        <a:lstStyle/>
        <a:p>
          <a:r>
            <a:rPr lang="en-GB" sz="2000" dirty="0"/>
            <a:t>Enter a code on your phone</a:t>
          </a:r>
        </a:p>
      </dgm:t>
    </dgm:pt>
    <dgm:pt modelId="{FBBD7EF0-1F10-493E-AF8F-D8E0E77B6C54}" type="parTrans" cxnId="{E73CBBCC-8A91-487A-90E6-0F36A731BB58}">
      <dgm:prSet/>
      <dgm:spPr/>
      <dgm:t>
        <a:bodyPr/>
        <a:lstStyle/>
        <a:p>
          <a:endParaRPr lang="en-GB"/>
        </a:p>
      </dgm:t>
    </dgm:pt>
    <dgm:pt modelId="{26DFF568-E3A1-4BBF-B190-9B252DE12515}" type="sibTrans" cxnId="{E73CBBCC-8A91-487A-90E6-0F36A731BB58}">
      <dgm:prSet/>
      <dgm:spPr/>
      <dgm:t>
        <a:bodyPr/>
        <a:lstStyle/>
        <a:p>
          <a:endParaRPr lang="en-GB"/>
        </a:p>
      </dgm:t>
    </dgm:pt>
    <dgm:pt modelId="{67764E08-6813-4B9D-B30D-E68192839C21}">
      <dgm:prSet phldrT="[Text]" custT="1"/>
      <dgm:spPr/>
      <dgm:t>
        <a:bodyPr/>
        <a:lstStyle/>
        <a:p>
          <a:r>
            <a:rPr lang="en-GB" sz="2000" dirty="0"/>
            <a:t>Finger print</a:t>
          </a:r>
        </a:p>
      </dgm:t>
    </dgm:pt>
    <dgm:pt modelId="{1ED0C59C-3F34-4320-8AA3-9A223C756B71}" type="parTrans" cxnId="{63C557B8-E779-42E9-A1BC-80F3A8F49C42}">
      <dgm:prSet/>
      <dgm:spPr/>
      <dgm:t>
        <a:bodyPr/>
        <a:lstStyle/>
        <a:p>
          <a:endParaRPr lang="en-GB"/>
        </a:p>
      </dgm:t>
    </dgm:pt>
    <dgm:pt modelId="{9328E25C-07FF-4777-8410-AC07611DD197}" type="sibTrans" cxnId="{63C557B8-E779-42E9-A1BC-80F3A8F49C42}">
      <dgm:prSet/>
      <dgm:spPr/>
      <dgm:t>
        <a:bodyPr/>
        <a:lstStyle/>
        <a:p>
          <a:endParaRPr lang="en-GB"/>
        </a:p>
      </dgm:t>
    </dgm:pt>
    <dgm:pt modelId="{83ADEE6A-EE00-4FE2-B555-F6C70F4483FD}">
      <dgm:prSet phldrT="[Text]" custT="1"/>
      <dgm:spPr/>
      <dgm:t>
        <a:bodyPr/>
        <a:lstStyle/>
        <a:p>
          <a:r>
            <a:rPr lang="en-GB" sz="2000" dirty="0"/>
            <a:t>Show your location</a:t>
          </a:r>
        </a:p>
      </dgm:t>
    </dgm:pt>
    <dgm:pt modelId="{DBFC1406-C363-4F8F-A32D-677F4697CCE5}" type="parTrans" cxnId="{5C1A26B2-1486-4A03-8339-50DE8AEB338D}">
      <dgm:prSet/>
      <dgm:spPr/>
      <dgm:t>
        <a:bodyPr/>
        <a:lstStyle/>
        <a:p>
          <a:endParaRPr lang="en-GB"/>
        </a:p>
      </dgm:t>
    </dgm:pt>
    <dgm:pt modelId="{672BE6BE-550B-4EB5-B4D2-51CBE5C23259}" type="sibTrans" cxnId="{5C1A26B2-1486-4A03-8339-50DE8AEB338D}">
      <dgm:prSet/>
      <dgm:spPr/>
      <dgm:t>
        <a:bodyPr/>
        <a:lstStyle/>
        <a:p>
          <a:endParaRPr lang="en-GB"/>
        </a:p>
      </dgm:t>
    </dgm:pt>
    <dgm:pt modelId="{DBBA3604-AC91-488A-B8E3-6F45B3B5D921}">
      <dgm:prSet phldrT="[Text]" custT="1"/>
      <dgm:spPr/>
      <dgm:t>
        <a:bodyPr/>
        <a:lstStyle/>
        <a:p>
          <a:r>
            <a:rPr lang="en-GB" sz="2000" dirty="0"/>
            <a:t>Authenticator apps</a:t>
          </a:r>
        </a:p>
      </dgm:t>
    </dgm:pt>
    <dgm:pt modelId="{0807B8C5-049F-4FA2-A94B-B82E99495D5A}" type="parTrans" cxnId="{D39A9214-5C62-456F-9270-7FCE10F51EAF}">
      <dgm:prSet/>
      <dgm:spPr/>
      <dgm:t>
        <a:bodyPr/>
        <a:lstStyle/>
        <a:p>
          <a:endParaRPr lang="en-GB"/>
        </a:p>
      </dgm:t>
    </dgm:pt>
    <dgm:pt modelId="{7D39FE3C-AAB8-4C3C-A0D3-06B16BE91E81}" type="sibTrans" cxnId="{D39A9214-5C62-456F-9270-7FCE10F51EAF}">
      <dgm:prSet/>
      <dgm:spPr/>
      <dgm:t>
        <a:bodyPr/>
        <a:lstStyle/>
        <a:p>
          <a:endParaRPr lang="en-GB"/>
        </a:p>
      </dgm:t>
    </dgm:pt>
    <dgm:pt modelId="{F3C1321A-7F54-4665-AEFB-48A327B34951}" type="pres">
      <dgm:prSet presAssocID="{1EAA10A3-C32F-46B1-A12A-1299BBE80328}" presName="Name0" presStyleCnt="0">
        <dgm:presLayoutVars>
          <dgm:dir/>
          <dgm:resizeHandles val="exact"/>
        </dgm:presLayoutVars>
      </dgm:prSet>
      <dgm:spPr/>
    </dgm:pt>
    <dgm:pt modelId="{1E84CF64-8F54-4275-B6D1-FC01DF1F2E9C}" type="pres">
      <dgm:prSet presAssocID="{17B64F44-E541-4459-BCCF-1DA830618287}" presName="compNode" presStyleCnt="0"/>
      <dgm:spPr/>
    </dgm:pt>
    <dgm:pt modelId="{DD73D2E2-2CC2-47ED-A098-6632ABC0A2EB}" type="pres">
      <dgm:prSet presAssocID="{17B64F44-E541-4459-BCCF-1DA830618287}" presName="pictRect" presStyleLbl="node1" presStyleIdx="0" presStyleCnt="5"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A finger pointing on a tablet with green neon lights"/>
        </a:ext>
      </dgm:extLst>
    </dgm:pt>
    <dgm:pt modelId="{640E0DC7-0BC6-43A6-A846-F2F801F4C503}" type="pres">
      <dgm:prSet presAssocID="{17B64F44-E541-4459-BCCF-1DA830618287}" presName="textRect" presStyleLbl="revTx" presStyleIdx="0" presStyleCnt="5">
        <dgm:presLayoutVars>
          <dgm:bulletEnabled val="1"/>
        </dgm:presLayoutVars>
      </dgm:prSet>
      <dgm:spPr/>
    </dgm:pt>
    <dgm:pt modelId="{087E6470-FA21-45EB-B55C-5BD3FB19AB6B}" type="pres">
      <dgm:prSet presAssocID="{CF5152F9-10B3-4B82-A7CE-D6040B403CC3}" presName="sibTrans" presStyleLbl="sibTrans2D1" presStyleIdx="0" presStyleCnt="0"/>
      <dgm:spPr/>
    </dgm:pt>
    <dgm:pt modelId="{CCFC8F06-96F6-44B2-AA18-9F3BF7CA1993}" type="pres">
      <dgm:prSet presAssocID="{62818528-E40D-40E8-8882-689EFC9C5281}" presName="compNode" presStyleCnt="0"/>
      <dgm:spPr/>
    </dgm:pt>
    <dgm:pt modelId="{6D0D7D7B-E43B-4595-8673-3B3AF31C1294}" type="pres">
      <dgm:prSet presAssocID="{62818528-E40D-40E8-8882-689EFC9C5281}" presName="pictRect" presStyleLbl="node1" presStyleIdx="1" presStyleCnt="5"/>
      <dgm:spPr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ose-up of a person using a mobile phone"/>
        </a:ext>
      </dgm:extLst>
    </dgm:pt>
    <dgm:pt modelId="{B619AF3A-462D-4728-B4F5-3929C284CA1F}" type="pres">
      <dgm:prSet presAssocID="{62818528-E40D-40E8-8882-689EFC9C5281}" presName="textRect" presStyleLbl="revTx" presStyleIdx="1" presStyleCnt="5">
        <dgm:presLayoutVars>
          <dgm:bulletEnabled val="1"/>
        </dgm:presLayoutVars>
      </dgm:prSet>
      <dgm:spPr/>
    </dgm:pt>
    <dgm:pt modelId="{12303435-1408-4CD0-B716-BA0E75033D5A}" type="pres">
      <dgm:prSet presAssocID="{26DFF568-E3A1-4BBF-B190-9B252DE12515}" presName="sibTrans" presStyleLbl="sibTrans2D1" presStyleIdx="0" presStyleCnt="0"/>
      <dgm:spPr/>
    </dgm:pt>
    <dgm:pt modelId="{3C3E7777-0D0B-4FBC-8AB7-38488243DF13}" type="pres">
      <dgm:prSet presAssocID="{67764E08-6813-4B9D-B30D-E68192839C21}" presName="compNode" presStyleCnt="0"/>
      <dgm:spPr/>
    </dgm:pt>
    <dgm:pt modelId="{7B16414D-44AF-424D-8CB2-1C3E67A81F1A}" type="pres">
      <dgm:prSet presAssocID="{67764E08-6813-4B9D-B30D-E68192839C21}" presName="pictRect" presStyleLbl="node1" presStyleIdx="2" presStyleCnt="5"/>
      <dgm:spPr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Ink fingerprint on paper"/>
        </a:ext>
      </dgm:extLst>
    </dgm:pt>
    <dgm:pt modelId="{F58AAA24-F7F9-459C-9B0B-22C895905E0A}" type="pres">
      <dgm:prSet presAssocID="{67764E08-6813-4B9D-B30D-E68192839C21}" presName="textRect" presStyleLbl="revTx" presStyleIdx="2" presStyleCnt="5">
        <dgm:presLayoutVars>
          <dgm:bulletEnabled val="1"/>
        </dgm:presLayoutVars>
      </dgm:prSet>
      <dgm:spPr/>
    </dgm:pt>
    <dgm:pt modelId="{D9A4717C-B95B-43A9-9BFE-AD363A862C27}" type="pres">
      <dgm:prSet presAssocID="{9328E25C-07FF-4777-8410-AC07611DD197}" presName="sibTrans" presStyleLbl="sibTrans2D1" presStyleIdx="0" presStyleCnt="0"/>
      <dgm:spPr/>
    </dgm:pt>
    <dgm:pt modelId="{F320F012-D0A5-499A-9FE2-DFAEAD3BEC08}" type="pres">
      <dgm:prSet presAssocID="{83ADEE6A-EE00-4FE2-B555-F6C70F4483FD}" presName="compNode" presStyleCnt="0"/>
      <dgm:spPr/>
    </dgm:pt>
    <dgm:pt modelId="{736CA60F-AD03-4ABE-9FF7-A23A895D7273}" type="pres">
      <dgm:prSet presAssocID="{83ADEE6A-EE00-4FE2-B555-F6C70F4483FD}" presName="pictRect" presStyleLbl="node1" presStyleIdx="3" presStyleCnt="5"/>
      <dgm:spPr>
        <a:blipFill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Residential complex of apartment buildings with doors leading to balconies, along treelined paved pathway with bicycles"/>
        </a:ext>
      </dgm:extLst>
    </dgm:pt>
    <dgm:pt modelId="{85F77BDB-6A85-4BC9-9620-B753A8A926E1}" type="pres">
      <dgm:prSet presAssocID="{83ADEE6A-EE00-4FE2-B555-F6C70F4483FD}" presName="textRect" presStyleLbl="revTx" presStyleIdx="3" presStyleCnt="5">
        <dgm:presLayoutVars>
          <dgm:bulletEnabled val="1"/>
        </dgm:presLayoutVars>
      </dgm:prSet>
      <dgm:spPr/>
    </dgm:pt>
    <dgm:pt modelId="{15DA7DD7-C905-48E4-B200-3DB4FF2C2DAC}" type="pres">
      <dgm:prSet presAssocID="{672BE6BE-550B-4EB5-B4D2-51CBE5C23259}" presName="sibTrans" presStyleLbl="sibTrans2D1" presStyleIdx="0" presStyleCnt="0"/>
      <dgm:spPr/>
    </dgm:pt>
    <dgm:pt modelId="{C1A164CE-0356-4C62-AA25-DDDD37D02A23}" type="pres">
      <dgm:prSet presAssocID="{DBBA3604-AC91-488A-B8E3-6F45B3B5D921}" presName="compNode" presStyleCnt="0"/>
      <dgm:spPr/>
    </dgm:pt>
    <dgm:pt modelId="{DFE05736-BCA5-4CF8-8DED-7926EDFECAB3}" type="pres">
      <dgm:prSet presAssocID="{DBBA3604-AC91-488A-B8E3-6F45B3B5D921}" presName="pictRect" presStyleLbl="node1" presStyleIdx="4" presStyleCnt="5"/>
      <dgm:spPr>
        <a:blipFill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obile device with apps"/>
        </a:ext>
      </dgm:extLst>
    </dgm:pt>
    <dgm:pt modelId="{7E653697-502A-4604-AE57-76F504E5C3FA}" type="pres">
      <dgm:prSet presAssocID="{DBBA3604-AC91-488A-B8E3-6F45B3B5D921}" presName="textRect" presStyleLbl="revTx" presStyleIdx="4" presStyleCnt="5">
        <dgm:presLayoutVars>
          <dgm:bulletEnabled val="1"/>
        </dgm:presLayoutVars>
      </dgm:prSet>
      <dgm:spPr/>
    </dgm:pt>
  </dgm:ptLst>
  <dgm:cxnLst>
    <dgm:cxn modelId="{C074E606-050B-4933-A270-056B8A8C1D9A}" type="presOf" srcId="{CF5152F9-10B3-4B82-A7CE-D6040B403CC3}" destId="{087E6470-FA21-45EB-B55C-5BD3FB19AB6B}" srcOrd="0" destOrd="0" presId="urn:microsoft.com/office/officeart/2005/8/layout/pList1"/>
    <dgm:cxn modelId="{D39A9214-5C62-456F-9270-7FCE10F51EAF}" srcId="{1EAA10A3-C32F-46B1-A12A-1299BBE80328}" destId="{DBBA3604-AC91-488A-B8E3-6F45B3B5D921}" srcOrd="4" destOrd="0" parTransId="{0807B8C5-049F-4FA2-A94B-B82E99495D5A}" sibTransId="{7D39FE3C-AAB8-4C3C-A0D3-06B16BE91E81}"/>
    <dgm:cxn modelId="{5D1F7C2C-F9E2-465E-91D8-5E19AD817E5E}" type="presOf" srcId="{672BE6BE-550B-4EB5-B4D2-51CBE5C23259}" destId="{15DA7DD7-C905-48E4-B200-3DB4FF2C2DAC}" srcOrd="0" destOrd="0" presId="urn:microsoft.com/office/officeart/2005/8/layout/pList1"/>
    <dgm:cxn modelId="{95729248-BCBB-44E0-9EB6-8A0F17DA5AA6}" type="presOf" srcId="{1EAA10A3-C32F-46B1-A12A-1299BBE80328}" destId="{F3C1321A-7F54-4665-AEFB-48A327B34951}" srcOrd="0" destOrd="0" presId="urn:microsoft.com/office/officeart/2005/8/layout/pList1"/>
    <dgm:cxn modelId="{E8131F6C-B35B-4CCF-8DCF-FE3CCD7E137A}" type="presOf" srcId="{67764E08-6813-4B9D-B30D-E68192839C21}" destId="{F58AAA24-F7F9-459C-9B0B-22C895905E0A}" srcOrd="0" destOrd="0" presId="urn:microsoft.com/office/officeart/2005/8/layout/pList1"/>
    <dgm:cxn modelId="{859F5851-495E-4A47-8D4A-D95E6D26E2C1}" srcId="{1EAA10A3-C32F-46B1-A12A-1299BBE80328}" destId="{17B64F44-E541-4459-BCCF-1DA830618287}" srcOrd="0" destOrd="0" parTransId="{A09BD9F9-96A5-4B0E-B32B-CC313DE2CC73}" sibTransId="{CF5152F9-10B3-4B82-A7CE-D6040B403CC3}"/>
    <dgm:cxn modelId="{B8AB457D-05F4-4D91-920C-2243C44DBE20}" type="presOf" srcId="{83ADEE6A-EE00-4FE2-B555-F6C70F4483FD}" destId="{85F77BDB-6A85-4BC9-9620-B753A8A926E1}" srcOrd="0" destOrd="0" presId="urn:microsoft.com/office/officeart/2005/8/layout/pList1"/>
    <dgm:cxn modelId="{BD88B28F-2629-4006-A0F4-A7D90ADAE931}" type="presOf" srcId="{DBBA3604-AC91-488A-B8E3-6F45B3B5D921}" destId="{7E653697-502A-4604-AE57-76F504E5C3FA}" srcOrd="0" destOrd="0" presId="urn:microsoft.com/office/officeart/2005/8/layout/pList1"/>
    <dgm:cxn modelId="{5CEFA6A0-C22A-4D0E-9D8B-75A365F9C6DA}" type="presOf" srcId="{26DFF568-E3A1-4BBF-B190-9B252DE12515}" destId="{12303435-1408-4CD0-B716-BA0E75033D5A}" srcOrd="0" destOrd="0" presId="urn:microsoft.com/office/officeart/2005/8/layout/pList1"/>
    <dgm:cxn modelId="{FF252AA2-D854-489D-8A5D-B526920A415A}" type="presOf" srcId="{62818528-E40D-40E8-8882-689EFC9C5281}" destId="{B619AF3A-462D-4728-B4F5-3929C284CA1F}" srcOrd="0" destOrd="0" presId="urn:microsoft.com/office/officeart/2005/8/layout/pList1"/>
    <dgm:cxn modelId="{5C1A26B2-1486-4A03-8339-50DE8AEB338D}" srcId="{1EAA10A3-C32F-46B1-A12A-1299BBE80328}" destId="{83ADEE6A-EE00-4FE2-B555-F6C70F4483FD}" srcOrd="3" destOrd="0" parTransId="{DBFC1406-C363-4F8F-A32D-677F4697CCE5}" sibTransId="{672BE6BE-550B-4EB5-B4D2-51CBE5C23259}"/>
    <dgm:cxn modelId="{63C557B8-E779-42E9-A1BC-80F3A8F49C42}" srcId="{1EAA10A3-C32F-46B1-A12A-1299BBE80328}" destId="{67764E08-6813-4B9D-B30D-E68192839C21}" srcOrd="2" destOrd="0" parTransId="{1ED0C59C-3F34-4320-8AA3-9A223C756B71}" sibTransId="{9328E25C-07FF-4777-8410-AC07611DD197}"/>
    <dgm:cxn modelId="{E73CBBCC-8A91-487A-90E6-0F36A731BB58}" srcId="{1EAA10A3-C32F-46B1-A12A-1299BBE80328}" destId="{62818528-E40D-40E8-8882-689EFC9C5281}" srcOrd="1" destOrd="0" parTransId="{FBBD7EF0-1F10-493E-AF8F-D8E0E77B6C54}" sibTransId="{26DFF568-E3A1-4BBF-B190-9B252DE12515}"/>
    <dgm:cxn modelId="{B4C9E6D0-07C7-42D0-97F9-18D49E3C1640}" type="presOf" srcId="{17B64F44-E541-4459-BCCF-1DA830618287}" destId="{640E0DC7-0BC6-43A6-A846-F2F801F4C503}" srcOrd="0" destOrd="0" presId="urn:microsoft.com/office/officeart/2005/8/layout/pList1"/>
    <dgm:cxn modelId="{3442FBFD-2B49-4F84-BE61-50CFD19909B9}" type="presOf" srcId="{9328E25C-07FF-4777-8410-AC07611DD197}" destId="{D9A4717C-B95B-43A9-9BFE-AD363A862C27}" srcOrd="0" destOrd="0" presId="urn:microsoft.com/office/officeart/2005/8/layout/pList1"/>
    <dgm:cxn modelId="{1564CDF7-D495-40EF-966D-CEC1D73FC0A9}" type="presParOf" srcId="{F3C1321A-7F54-4665-AEFB-48A327B34951}" destId="{1E84CF64-8F54-4275-B6D1-FC01DF1F2E9C}" srcOrd="0" destOrd="0" presId="urn:microsoft.com/office/officeart/2005/8/layout/pList1"/>
    <dgm:cxn modelId="{F114BDC8-69BB-437E-B95D-A2E4EBE2AD9E}" type="presParOf" srcId="{1E84CF64-8F54-4275-B6D1-FC01DF1F2E9C}" destId="{DD73D2E2-2CC2-47ED-A098-6632ABC0A2EB}" srcOrd="0" destOrd="0" presId="urn:microsoft.com/office/officeart/2005/8/layout/pList1"/>
    <dgm:cxn modelId="{0B8CE3FB-F7A5-49C9-BD97-C32614C9870B}" type="presParOf" srcId="{1E84CF64-8F54-4275-B6D1-FC01DF1F2E9C}" destId="{640E0DC7-0BC6-43A6-A846-F2F801F4C503}" srcOrd="1" destOrd="0" presId="urn:microsoft.com/office/officeart/2005/8/layout/pList1"/>
    <dgm:cxn modelId="{339E6662-4CE6-4F1C-A180-16A4B41FAEB1}" type="presParOf" srcId="{F3C1321A-7F54-4665-AEFB-48A327B34951}" destId="{087E6470-FA21-45EB-B55C-5BD3FB19AB6B}" srcOrd="1" destOrd="0" presId="urn:microsoft.com/office/officeart/2005/8/layout/pList1"/>
    <dgm:cxn modelId="{5812EAF4-0751-46D6-9BE2-BA1CB22D49A8}" type="presParOf" srcId="{F3C1321A-7F54-4665-AEFB-48A327B34951}" destId="{CCFC8F06-96F6-44B2-AA18-9F3BF7CA1993}" srcOrd="2" destOrd="0" presId="urn:microsoft.com/office/officeart/2005/8/layout/pList1"/>
    <dgm:cxn modelId="{CB762F69-D53D-42A1-BFA0-500149EEC318}" type="presParOf" srcId="{CCFC8F06-96F6-44B2-AA18-9F3BF7CA1993}" destId="{6D0D7D7B-E43B-4595-8673-3B3AF31C1294}" srcOrd="0" destOrd="0" presId="urn:microsoft.com/office/officeart/2005/8/layout/pList1"/>
    <dgm:cxn modelId="{324C0759-F2D0-41FB-A603-EBF5529D0B82}" type="presParOf" srcId="{CCFC8F06-96F6-44B2-AA18-9F3BF7CA1993}" destId="{B619AF3A-462D-4728-B4F5-3929C284CA1F}" srcOrd="1" destOrd="0" presId="urn:microsoft.com/office/officeart/2005/8/layout/pList1"/>
    <dgm:cxn modelId="{21817C9E-4FDC-49FB-A45B-B78039ED6238}" type="presParOf" srcId="{F3C1321A-7F54-4665-AEFB-48A327B34951}" destId="{12303435-1408-4CD0-B716-BA0E75033D5A}" srcOrd="3" destOrd="0" presId="urn:microsoft.com/office/officeart/2005/8/layout/pList1"/>
    <dgm:cxn modelId="{4A48B6ED-4F5F-41EB-A983-6DA5DB1695FE}" type="presParOf" srcId="{F3C1321A-7F54-4665-AEFB-48A327B34951}" destId="{3C3E7777-0D0B-4FBC-8AB7-38488243DF13}" srcOrd="4" destOrd="0" presId="urn:microsoft.com/office/officeart/2005/8/layout/pList1"/>
    <dgm:cxn modelId="{3A704B2F-578B-4105-B336-16AB00FCAAA8}" type="presParOf" srcId="{3C3E7777-0D0B-4FBC-8AB7-38488243DF13}" destId="{7B16414D-44AF-424D-8CB2-1C3E67A81F1A}" srcOrd="0" destOrd="0" presId="urn:microsoft.com/office/officeart/2005/8/layout/pList1"/>
    <dgm:cxn modelId="{EC533A99-B5D2-480C-B59F-0D068757C1C8}" type="presParOf" srcId="{3C3E7777-0D0B-4FBC-8AB7-38488243DF13}" destId="{F58AAA24-F7F9-459C-9B0B-22C895905E0A}" srcOrd="1" destOrd="0" presId="urn:microsoft.com/office/officeart/2005/8/layout/pList1"/>
    <dgm:cxn modelId="{1F9D441D-3A82-46D3-9678-3618343430F4}" type="presParOf" srcId="{F3C1321A-7F54-4665-AEFB-48A327B34951}" destId="{D9A4717C-B95B-43A9-9BFE-AD363A862C27}" srcOrd="5" destOrd="0" presId="urn:microsoft.com/office/officeart/2005/8/layout/pList1"/>
    <dgm:cxn modelId="{F05B44FA-6610-48A7-8821-6CEADD8DF833}" type="presParOf" srcId="{F3C1321A-7F54-4665-AEFB-48A327B34951}" destId="{F320F012-D0A5-499A-9FE2-DFAEAD3BEC08}" srcOrd="6" destOrd="0" presId="urn:microsoft.com/office/officeart/2005/8/layout/pList1"/>
    <dgm:cxn modelId="{4B572B20-575C-477F-95B2-C181BEC28168}" type="presParOf" srcId="{F320F012-D0A5-499A-9FE2-DFAEAD3BEC08}" destId="{736CA60F-AD03-4ABE-9FF7-A23A895D7273}" srcOrd="0" destOrd="0" presId="urn:microsoft.com/office/officeart/2005/8/layout/pList1"/>
    <dgm:cxn modelId="{0B4551B0-CD2A-42B5-96E9-5DBA66C66C9E}" type="presParOf" srcId="{F320F012-D0A5-499A-9FE2-DFAEAD3BEC08}" destId="{85F77BDB-6A85-4BC9-9620-B753A8A926E1}" srcOrd="1" destOrd="0" presId="urn:microsoft.com/office/officeart/2005/8/layout/pList1"/>
    <dgm:cxn modelId="{C33CB2F2-B30C-496C-A25D-C08357A2622F}" type="presParOf" srcId="{F3C1321A-7F54-4665-AEFB-48A327B34951}" destId="{15DA7DD7-C905-48E4-B200-3DB4FF2C2DAC}" srcOrd="7" destOrd="0" presId="urn:microsoft.com/office/officeart/2005/8/layout/pList1"/>
    <dgm:cxn modelId="{0D3824B2-F3D4-4655-AFB5-DB30405AAB35}" type="presParOf" srcId="{F3C1321A-7F54-4665-AEFB-48A327B34951}" destId="{C1A164CE-0356-4C62-AA25-DDDD37D02A23}" srcOrd="8" destOrd="0" presId="urn:microsoft.com/office/officeart/2005/8/layout/pList1"/>
    <dgm:cxn modelId="{7387A9C4-DF64-4A50-912A-82C0332E30EE}" type="presParOf" srcId="{C1A164CE-0356-4C62-AA25-DDDD37D02A23}" destId="{DFE05736-BCA5-4CF8-8DED-7926EDFECAB3}" srcOrd="0" destOrd="0" presId="urn:microsoft.com/office/officeart/2005/8/layout/pList1"/>
    <dgm:cxn modelId="{CD12072B-B1FD-4734-949F-0CFF248331AF}" type="presParOf" srcId="{C1A164CE-0356-4C62-AA25-DDDD37D02A23}" destId="{7E653697-502A-4604-AE57-76F504E5C3FA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EAA10A3-C32F-46B1-A12A-1299BBE80328}" type="doc">
      <dgm:prSet loTypeId="urn:microsoft.com/office/officeart/2005/8/layout/pList1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7B64F44-E541-4459-BCCF-1DA830618287}">
      <dgm:prSet phldrT="[Text]" custT="1"/>
      <dgm:spPr/>
      <dgm:t>
        <a:bodyPr/>
        <a:lstStyle/>
        <a:p>
          <a:r>
            <a:rPr lang="en-GB" sz="1600" dirty="0"/>
            <a:t>Facial recognition</a:t>
          </a:r>
        </a:p>
      </dgm:t>
    </dgm:pt>
    <dgm:pt modelId="{A09BD9F9-96A5-4B0E-B32B-CC313DE2CC73}" type="parTrans" cxnId="{859F5851-495E-4A47-8D4A-D95E6D26E2C1}">
      <dgm:prSet/>
      <dgm:spPr/>
      <dgm:t>
        <a:bodyPr/>
        <a:lstStyle/>
        <a:p>
          <a:endParaRPr lang="en-GB" sz="1400"/>
        </a:p>
      </dgm:t>
    </dgm:pt>
    <dgm:pt modelId="{CF5152F9-10B3-4B82-A7CE-D6040B403CC3}" type="sibTrans" cxnId="{859F5851-495E-4A47-8D4A-D95E6D26E2C1}">
      <dgm:prSet/>
      <dgm:spPr/>
      <dgm:t>
        <a:bodyPr/>
        <a:lstStyle/>
        <a:p>
          <a:endParaRPr lang="en-GB" sz="1400"/>
        </a:p>
      </dgm:t>
    </dgm:pt>
    <dgm:pt modelId="{62818528-E40D-40E8-8882-689EFC9C5281}">
      <dgm:prSet phldrT="[Text]" custT="1"/>
      <dgm:spPr/>
      <dgm:t>
        <a:bodyPr/>
        <a:lstStyle/>
        <a:p>
          <a:r>
            <a:rPr lang="en-GB" sz="1600" dirty="0"/>
            <a:t>Iris recognition</a:t>
          </a:r>
        </a:p>
      </dgm:t>
    </dgm:pt>
    <dgm:pt modelId="{FBBD7EF0-1F10-493E-AF8F-D8E0E77B6C54}" type="parTrans" cxnId="{E73CBBCC-8A91-487A-90E6-0F36A731BB58}">
      <dgm:prSet/>
      <dgm:spPr/>
      <dgm:t>
        <a:bodyPr/>
        <a:lstStyle/>
        <a:p>
          <a:endParaRPr lang="en-GB" sz="1400"/>
        </a:p>
      </dgm:t>
    </dgm:pt>
    <dgm:pt modelId="{26DFF568-E3A1-4BBF-B190-9B252DE12515}" type="sibTrans" cxnId="{E73CBBCC-8A91-487A-90E6-0F36A731BB58}">
      <dgm:prSet/>
      <dgm:spPr/>
      <dgm:t>
        <a:bodyPr/>
        <a:lstStyle/>
        <a:p>
          <a:endParaRPr lang="en-GB" sz="1400"/>
        </a:p>
      </dgm:t>
    </dgm:pt>
    <dgm:pt modelId="{67764E08-6813-4B9D-B30D-E68192839C21}">
      <dgm:prSet phldrT="[Text]" custT="1"/>
      <dgm:spPr/>
      <dgm:t>
        <a:bodyPr/>
        <a:lstStyle/>
        <a:p>
          <a:r>
            <a:rPr lang="en-GB" sz="1600" dirty="0"/>
            <a:t>Fingerprint scanners</a:t>
          </a:r>
        </a:p>
      </dgm:t>
    </dgm:pt>
    <dgm:pt modelId="{1ED0C59C-3F34-4320-8AA3-9A223C756B71}" type="parTrans" cxnId="{63C557B8-E779-42E9-A1BC-80F3A8F49C42}">
      <dgm:prSet/>
      <dgm:spPr/>
      <dgm:t>
        <a:bodyPr/>
        <a:lstStyle/>
        <a:p>
          <a:endParaRPr lang="en-GB" sz="1400"/>
        </a:p>
      </dgm:t>
    </dgm:pt>
    <dgm:pt modelId="{9328E25C-07FF-4777-8410-AC07611DD197}" type="sibTrans" cxnId="{63C557B8-E779-42E9-A1BC-80F3A8F49C42}">
      <dgm:prSet/>
      <dgm:spPr/>
      <dgm:t>
        <a:bodyPr/>
        <a:lstStyle/>
        <a:p>
          <a:endParaRPr lang="en-GB" sz="1400"/>
        </a:p>
      </dgm:t>
    </dgm:pt>
    <dgm:pt modelId="{83ADEE6A-EE00-4FE2-B555-F6C70F4483FD}">
      <dgm:prSet phldrT="[Text]" custT="1"/>
      <dgm:spPr/>
      <dgm:t>
        <a:bodyPr/>
        <a:lstStyle/>
        <a:p>
          <a:r>
            <a:rPr lang="en-GB" sz="1600" dirty="0"/>
            <a:t>Voice recognition</a:t>
          </a:r>
        </a:p>
      </dgm:t>
    </dgm:pt>
    <dgm:pt modelId="{DBFC1406-C363-4F8F-A32D-677F4697CCE5}" type="parTrans" cxnId="{5C1A26B2-1486-4A03-8339-50DE8AEB338D}">
      <dgm:prSet/>
      <dgm:spPr/>
      <dgm:t>
        <a:bodyPr/>
        <a:lstStyle/>
        <a:p>
          <a:endParaRPr lang="en-GB" sz="1400"/>
        </a:p>
      </dgm:t>
    </dgm:pt>
    <dgm:pt modelId="{672BE6BE-550B-4EB5-B4D2-51CBE5C23259}" type="sibTrans" cxnId="{5C1A26B2-1486-4A03-8339-50DE8AEB338D}">
      <dgm:prSet/>
      <dgm:spPr/>
      <dgm:t>
        <a:bodyPr/>
        <a:lstStyle/>
        <a:p>
          <a:endParaRPr lang="en-GB" sz="1400"/>
        </a:p>
      </dgm:t>
    </dgm:pt>
    <dgm:pt modelId="{B740C296-3EB0-43BC-867B-5FCF2C70A548}">
      <dgm:prSet phldrT="[Text]" custT="1"/>
      <dgm:spPr/>
      <dgm:t>
        <a:bodyPr/>
        <a:lstStyle/>
        <a:p>
          <a:r>
            <a:rPr lang="en-GB" sz="1600" dirty="0"/>
            <a:t>Hand geometry</a:t>
          </a:r>
        </a:p>
      </dgm:t>
    </dgm:pt>
    <dgm:pt modelId="{9FFE91AE-2937-4AE8-A2C9-AAF7F5D82B2E}" type="parTrans" cxnId="{EE37C97C-AD1F-45A2-8F39-383D9BE8B751}">
      <dgm:prSet/>
      <dgm:spPr/>
      <dgm:t>
        <a:bodyPr/>
        <a:lstStyle/>
        <a:p>
          <a:endParaRPr lang="en-GB" sz="1400"/>
        </a:p>
      </dgm:t>
    </dgm:pt>
    <dgm:pt modelId="{385D05DB-B851-4883-940D-36DD977B884A}" type="sibTrans" cxnId="{EE37C97C-AD1F-45A2-8F39-383D9BE8B751}">
      <dgm:prSet/>
      <dgm:spPr/>
      <dgm:t>
        <a:bodyPr/>
        <a:lstStyle/>
        <a:p>
          <a:endParaRPr lang="en-GB" sz="1400"/>
        </a:p>
      </dgm:t>
    </dgm:pt>
    <dgm:pt modelId="{ABBCD85F-9FB1-4533-9F31-6E0C1DB066C7}">
      <dgm:prSet phldrT="[Text]" custT="1"/>
      <dgm:spPr/>
      <dgm:t>
        <a:bodyPr/>
        <a:lstStyle/>
        <a:p>
          <a:r>
            <a:rPr lang="en-GB" sz="1600" dirty="0"/>
            <a:t>Gait</a:t>
          </a:r>
        </a:p>
      </dgm:t>
    </dgm:pt>
    <dgm:pt modelId="{6FF5B268-0479-4FF7-A11C-CF76F93FC0BC}" type="parTrans" cxnId="{8A185AF6-BB0D-417F-AD84-93B5AD640ACC}">
      <dgm:prSet/>
      <dgm:spPr/>
      <dgm:t>
        <a:bodyPr/>
        <a:lstStyle/>
        <a:p>
          <a:endParaRPr lang="en-GB" sz="1400"/>
        </a:p>
      </dgm:t>
    </dgm:pt>
    <dgm:pt modelId="{A9D403BF-039B-4DEA-94C4-D6047B6DD38D}" type="sibTrans" cxnId="{8A185AF6-BB0D-417F-AD84-93B5AD640ACC}">
      <dgm:prSet/>
      <dgm:spPr/>
      <dgm:t>
        <a:bodyPr/>
        <a:lstStyle/>
        <a:p>
          <a:endParaRPr lang="en-GB" sz="1400"/>
        </a:p>
      </dgm:t>
    </dgm:pt>
    <dgm:pt modelId="{F3C1321A-7F54-4665-AEFB-48A327B34951}" type="pres">
      <dgm:prSet presAssocID="{1EAA10A3-C32F-46B1-A12A-1299BBE80328}" presName="Name0" presStyleCnt="0">
        <dgm:presLayoutVars>
          <dgm:dir/>
          <dgm:resizeHandles val="exact"/>
        </dgm:presLayoutVars>
      </dgm:prSet>
      <dgm:spPr/>
    </dgm:pt>
    <dgm:pt modelId="{1E84CF64-8F54-4275-B6D1-FC01DF1F2E9C}" type="pres">
      <dgm:prSet presAssocID="{17B64F44-E541-4459-BCCF-1DA830618287}" presName="compNode" presStyleCnt="0"/>
      <dgm:spPr/>
    </dgm:pt>
    <dgm:pt modelId="{DD73D2E2-2CC2-47ED-A098-6632ABC0A2EB}" type="pres">
      <dgm:prSet presAssocID="{17B64F44-E541-4459-BCCF-1DA830618287}" presName="pictRect" presStyleLbl="node1" presStyleIdx="0" presStyleCnt="6"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Woman with freckles"/>
        </a:ext>
      </dgm:extLst>
    </dgm:pt>
    <dgm:pt modelId="{640E0DC7-0BC6-43A6-A846-F2F801F4C503}" type="pres">
      <dgm:prSet presAssocID="{17B64F44-E541-4459-BCCF-1DA830618287}" presName="textRect" presStyleLbl="revTx" presStyleIdx="0" presStyleCnt="6">
        <dgm:presLayoutVars>
          <dgm:bulletEnabled val="1"/>
        </dgm:presLayoutVars>
      </dgm:prSet>
      <dgm:spPr/>
    </dgm:pt>
    <dgm:pt modelId="{087E6470-FA21-45EB-B55C-5BD3FB19AB6B}" type="pres">
      <dgm:prSet presAssocID="{CF5152F9-10B3-4B82-A7CE-D6040B403CC3}" presName="sibTrans" presStyleLbl="sibTrans2D1" presStyleIdx="0" presStyleCnt="0"/>
      <dgm:spPr/>
    </dgm:pt>
    <dgm:pt modelId="{CCFC8F06-96F6-44B2-AA18-9F3BF7CA1993}" type="pres">
      <dgm:prSet presAssocID="{62818528-E40D-40E8-8882-689EFC9C5281}" presName="compNode" presStyleCnt="0"/>
      <dgm:spPr/>
    </dgm:pt>
    <dgm:pt modelId="{6D0D7D7B-E43B-4595-8673-3B3AF31C1294}" type="pres">
      <dgm:prSet presAssocID="{62818528-E40D-40E8-8882-689EFC9C5281}" presName="pictRect" presStyleLbl="node1" presStyleIdx="1" presStyleCnt="6"/>
      <dgm:spPr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ild with brown eyes"/>
        </a:ext>
      </dgm:extLst>
    </dgm:pt>
    <dgm:pt modelId="{B619AF3A-462D-4728-B4F5-3929C284CA1F}" type="pres">
      <dgm:prSet presAssocID="{62818528-E40D-40E8-8882-689EFC9C5281}" presName="textRect" presStyleLbl="revTx" presStyleIdx="1" presStyleCnt="6">
        <dgm:presLayoutVars>
          <dgm:bulletEnabled val="1"/>
        </dgm:presLayoutVars>
      </dgm:prSet>
      <dgm:spPr/>
    </dgm:pt>
    <dgm:pt modelId="{12303435-1408-4CD0-B716-BA0E75033D5A}" type="pres">
      <dgm:prSet presAssocID="{26DFF568-E3A1-4BBF-B190-9B252DE12515}" presName="sibTrans" presStyleLbl="sibTrans2D1" presStyleIdx="0" presStyleCnt="0"/>
      <dgm:spPr/>
    </dgm:pt>
    <dgm:pt modelId="{3C3E7777-0D0B-4FBC-8AB7-38488243DF13}" type="pres">
      <dgm:prSet presAssocID="{67764E08-6813-4B9D-B30D-E68192839C21}" presName="compNode" presStyleCnt="0"/>
      <dgm:spPr/>
    </dgm:pt>
    <dgm:pt modelId="{7B16414D-44AF-424D-8CB2-1C3E67A81F1A}" type="pres">
      <dgm:prSet presAssocID="{67764E08-6813-4B9D-B30D-E68192839C21}" presName="pictRect" presStyleLbl="node1" presStyleIdx="2" presStyleCnt="6"/>
      <dgm:spPr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lack fingerprints with one red fingerprint"/>
        </a:ext>
      </dgm:extLst>
    </dgm:pt>
    <dgm:pt modelId="{F58AAA24-F7F9-459C-9B0B-22C895905E0A}" type="pres">
      <dgm:prSet presAssocID="{67764E08-6813-4B9D-B30D-E68192839C21}" presName="textRect" presStyleLbl="revTx" presStyleIdx="2" presStyleCnt="6">
        <dgm:presLayoutVars>
          <dgm:bulletEnabled val="1"/>
        </dgm:presLayoutVars>
      </dgm:prSet>
      <dgm:spPr/>
    </dgm:pt>
    <dgm:pt modelId="{D9A4717C-B95B-43A9-9BFE-AD363A862C27}" type="pres">
      <dgm:prSet presAssocID="{9328E25C-07FF-4777-8410-AC07611DD197}" presName="sibTrans" presStyleLbl="sibTrans2D1" presStyleIdx="0" presStyleCnt="0"/>
      <dgm:spPr/>
    </dgm:pt>
    <dgm:pt modelId="{F320F012-D0A5-499A-9FE2-DFAEAD3BEC08}" type="pres">
      <dgm:prSet presAssocID="{83ADEE6A-EE00-4FE2-B555-F6C70F4483FD}" presName="compNode" presStyleCnt="0"/>
      <dgm:spPr/>
    </dgm:pt>
    <dgm:pt modelId="{736CA60F-AD03-4ABE-9FF7-A23A895D7273}" type="pres">
      <dgm:prSet presAssocID="{83ADEE6A-EE00-4FE2-B555-F6C70F4483FD}" presName="pictRect" presStyleLbl="node1" presStyleIdx="3" presStyleCnt="6"/>
      <dgm:spPr>
        <a:blipFill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n using megaphone"/>
        </a:ext>
      </dgm:extLst>
    </dgm:pt>
    <dgm:pt modelId="{85F77BDB-6A85-4BC9-9620-B753A8A926E1}" type="pres">
      <dgm:prSet presAssocID="{83ADEE6A-EE00-4FE2-B555-F6C70F4483FD}" presName="textRect" presStyleLbl="revTx" presStyleIdx="3" presStyleCnt="6">
        <dgm:presLayoutVars>
          <dgm:bulletEnabled val="1"/>
        </dgm:presLayoutVars>
      </dgm:prSet>
      <dgm:spPr/>
    </dgm:pt>
    <dgm:pt modelId="{15DA7DD7-C905-48E4-B200-3DB4FF2C2DAC}" type="pres">
      <dgm:prSet presAssocID="{672BE6BE-550B-4EB5-B4D2-51CBE5C23259}" presName="sibTrans" presStyleLbl="sibTrans2D1" presStyleIdx="0" presStyleCnt="0"/>
      <dgm:spPr/>
    </dgm:pt>
    <dgm:pt modelId="{C5C446AD-9863-4738-A534-636658B08E74}" type="pres">
      <dgm:prSet presAssocID="{B740C296-3EB0-43BC-867B-5FCF2C70A548}" presName="compNode" presStyleCnt="0"/>
      <dgm:spPr/>
    </dgm:pt>
    <dgm:pt modelId="{7EAABA46-F003-4D4F-AF6E-33D829DF6AE7}" type="pres">
      <dgm:prSet presAssocID="{B740C296-3EB0-43BC-867B-5FCF2C70A548}" presName="pictRect" presStyleLbl="node1" presStyleIdx="4" presStyleCnt="6"/>
      <dgm:spPr>
        <a:blipFill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son with weathered palms facing up"/>
        </a:ext>
      </dgm:extLst>
    </dgm:pt>
    <dgm:pt modelId="{08D9A6C2-0861-47D1-BDDC-48D59F34C9C3}" type="pres">
      <dgm:prSet presAssocID="{B740C296-3EB0-43BC-867B-5FCF2C70A548}" presName="textRect" presStyleLbl="revTx" presStyleIdx="4" presStyleCnt="6">
        <dgm:presLayoutVars>
          <dgm:bulletEnabled val="1"/>
        </dgm:presLayoutVars>
      </dgm:prSet>
      <dgm:spPr/>
    </dgm:pt>
    <dgm:pt modelId="{BC980F0D-110B-4058-AAFD-A257F67C94F7}" type="pres">
      <dgm:prSet presAssocID="{385D05DB-B851-4883-940D-36DD977B884A}" presName="sibTrans" presStyleLbl="sibTrans2D1" presStyleIdx="0" presStyleCnt="0"/>
      <dgm:spPr/>
    </dgm:pt>
    <dgm:pt modelId="{08EF0C10-5C3C-4261-BA22-2DF63B1031A5}" type="pres">
      <dgm:prSet presAssocID="{ABBCD85F-9FB1-4533-9F31-6E0C1DB066C7}" presName="compNode" presStyleCnt="0"/>
      <dgm:spPr/>
    </dgm:pt>
    <dgm:pt modelId="{E6E4557E-7A42-4CB9-939E-A8B0AA5E9A82}" type="pres">
      <dgm:prSet presAssocID="{ABBCD85F-9FB1-4533-9F31-6E0C1DB066C7}" presName="pictRect" presStyleLbl="node1" presStyleIdx="5" presStyleCnt="6"/>
      <dgm:spPr>
        <a:blipFill>
          <a:blip xmlns:r="http://schemas.openxmlformats.org/officeDocument/2006/relationships"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ople walking"/>
        </a:ext>
      </dgm:extLst>
    </dgm:pt>
    <dgm:pt modelId="{F1219127-8A16-48FB-A94F-CD62761C1C63}" type="pres">
      <dgm:prSet presAssocID="{ABBCD85F-9FB1-4533-9F31-6E0C1DB066C7}" presName="textRect" presStyleLbl="revTx" presStyleIdx="5" presStyleCnt="6">
        <dgm:presLayoutVars>
          <dgm:bulletEnabled val="1"/>
        </dgm:presLayoutVars>
      </dgm:prSet>
      <dgm:spPr/>
    </dgm:pt>
  </dgm:ptLst>
  <dgm:cxnLst>
    <dgm:cxn modelId="{C074E606-050B-4933-A270-056B8A8C1D9A}" type="presOf" srcId="{CF5152F9-10B3-4B82-A7CE-D6040B403CC3}" destId="{087E6470-FA21-45EB-B55C-5BD3FB19AB6B}" srcOrd="0" destOrd="0" presId="urn:microsoft.com/office/officeart/2005/8/layout/pList1"/>
    <dgm:cxn modelId="{24F55918-D624-41BC-8D76-5840E9174CDA}" type="presOf" srcId="{B740C296-3EB0-43BC-867B-5FCF2C70A548}" destId="{08D9A6C2-0861-47D1-BDDC-48D59F34C9C3}" srcOrd="0" destOrd="0" presId="urn:microsoft.com/office/officeart/2005/8/layout/pList1"/>
    <dgm:cxn modelId="{5D1F7C2C-F9E2-465E-91D8-5E19AD817E5E}" type="presOf" srcId="{672BE6BE-550B-4EB5-B4D2-51CBE5C23259}" destId="{15DA7DD7-C905-48E4-B200-3DB4FF2C2DAC}" srcOrd="0" destOrd="0" presId="urn:microsoft.com/office/officeart/2005/8/layout/pList1"/>
    <dgm:cxn modelId="{1F45D263-8BE6-4B16-9732-E3F21205FD27}" type="presOf" srcId="{385D05DB-B851-4883-940D-36DD977B884A}" destId="{BC980F0D-110B-4058-AAFD-A257F67C94F7}" srcOrd="0" destOrd="0" presId="urn:microsoft.com/office/officeart/2005/8/layout/pList1"/>
    <dgm:cxn modelId="{95729248-BCBB-44E0-9EB6-8A0F17DA5AA6}" type="presOf" srcId="{1EAA10A3-C32F-46B1-A12A-1299BBE80328}" destId="{F3C1321A-7F54-4665-AEFB-48A327B34951}" srcOrd="0" destOrd="0" presId="urn:microsoft.com/office/officeart/2005/8/layout/pList1"/>
    <dgm:cxn modelId="{E8131F6C-B35B-4CCF-8DCF-FE3CCD7E137A}" type="presOf" srcId="{67764E08-6813-4B9D-B30D-E68192839C21}" destId="{F58AAA24-F7F9-459C-9B0B-22C895905E0A}" srcOrd="0" destOrd="0" presId="urn:microsoft.com/office/officeart/2005/8/layout/pList1"/>
    <dgm:cxn modelId="{311C2A6E-A652-454E-B6F4-9E5FAB2740ED}" type="presOf" srcId="{ABBCD85F-9FB1-4533-9F31-6E0C1DB066C7}" destId="{F1219127-8A16-48FB-A94F-CD62761C1C63}" srcOrd="0" destOrd="0" presId="urn:microsoft.com/office/officeart/2005/8/layout/pList1"/>
    <dgm:cxn modelId="{859F5851-495E-4A47-8D4A-D95E6D26E2C1}" srcId="{1EAA10A3-C32F-46B1-A12A-1299BBE80328}" destId="{17B64F44-E541-4459-BCCF-1DA830618287}" srcOrd="0" destOrd="0" parTransId="{A09BD9F9-96A5-4B0E-B32B-CC313DE2CC73}" sibTransId="{CF5152F9-10B3-4B82-A7CE-D6040B403CC3}"/>
    <dgm:cxn modelId="{EE37C97C-AD1F-45A2-8F39-383D9BE8B751}" srcId="{1EAA10A3-C32F-46B1-A12A-1299BBE80328}" destId="{B740C296-3EB0-43BC-867B-5FCF2C70A548}" srcOrd="4" destOrd="0" parTransId="{9FFE91AE-2937-4AE8-A2C9-AAF7F5D82B2E}" sibTransId="{385D05DB-B851-4883-940D-36DD977B884A}"/>
    <dgm:cxn modelId="{B8AB457D-05F4-4D91-920C-2243C44DBE20}" type="presOf" srcId="{83ADEE6A-EE00-4FE2-B555-F6C70F4483FD}" destId="{85F77BDB-6A85-4BC9-9620-B753A8A926E1}" srcOrd="0" destOrd="0" presId="urn:microsoft.com/office/officeart/2005/8/layout/pList1"/>
    <dgm:cxn modelId="{5CEFA6A0-C22A-4D0E-9D8B-75A365F9C6DA}" type="presOf" srcId="{26DFF568-E3A1-4BBF-B190-9B252DE12515}" destId="{12303435-1408-4CD0-B716-BA0E75033D5A}" srcOrd="0" destOrd="0" presId="urn:microsoft.com/office/officeart/2005/8/layout/pList1"/>
    <dgm:cxn modelId="{FF252AA2-D854-489D-8A5D-B526920A415A}" type="presOf" srcId="{62818528-E40D-40E8-8882-689EFC9C5281}" destId="{B619AF3A-462D-4728-B4F5-3929C284CA1F}" srcOrd="0" destOrd="0" presId="urn:microsoft.com/office/officeart/2005/8/layout/pList1"/>
    <dgm:cxn modelId="{5C1A26B2-1486-4A03-8339-50DE8AEB338D}" srcId="{1EAA10A3-C32F-46B1-A12A-1299BBE80328}" destId="{83ADEE6A-EE00-4FE2-B555-F6C70F4483FD}" srcOrd="3" destOrd="0" parTransId="{DBFC1406-C363-4F8F-A32D-677F4697CCE5}" sibTransId="{672BE6BE-550B-4EB5-B4D2-51CBE5C23259}"/>
    <dgm:cxn modelId="{63C557B8-E779-42E9-A1BC-80F3A8F49C42}" srcId="{1EAA10A3-C32F-46B1-A12A-1299BBE80328}" destId="{67764E08-6813-4B9D-B30D-E68192839C21}" srcOrd="2" destOrd="0" parTransId="{1ED0C59C-3F34-4320-8AA3-9A223C756B71}" sibTransId="{9328E25C-07FF-4777-8410-AC07611DD197}"/>
    <dgm:cxn modelId="{E73CBBCC-8A91-487A-90E6-0F36A731BB58}" srcId="{1EAA10A3-C32F-46B1-A12A-1299BBE80328}" destId="{62818528-E40D-40E8-8882-689EFC9C5281}" srcOrd="1" destOrd="0" parTransId="{FBBD7EF0-1F10-493E-AF8F-D8E0E77B6C54}" sibTransId="{26DFF568-E3A1-4BBF-B190-9B252DE12515}"/>
    <dgm:cxn modelId="{B4C9E6D0-07C7-42D0-97F9-18D49E3C1640}" type="presOf" srcId="{17B64F44-E541-4459-BCCF-1DA830618287}" destId="{640E0DC7-0BC6-43A6-A846-F2F801F4C503}" srcOrd="0" destOrd="0" presId="urn:microsoft.com/office/officeart/2005/8/layout/pList1"/>
    <dgm:cxn modelId="{8A185AF6-BB0D-417F-AD84-93B5AD640ACC}" srcId="{1EAA10A3-C32F-46B1-A12A-1299BBE80328}" destId="{ABBCD85F-9FB1-4533-9F31-6E0C1DB066C7}" srcOrd="5" destOrd="0" parTransId="{6FF5B268-0479-4FF7-A11C-CF76F93FC0BC}" sibTransId="{A9D403BF-039B-4DEA-94C4-D6047B6DD38D}"/>
    <dgm:cxn modelId="{3442FBFD-2B49-4F84-BE61-50CFD19909B9}" type="presOf" srcId="{9328E25C-07FF-4777-8410-AC07611DD197}" destId="{D9A4717C-B95B-43A9-9BFE-AD363A862C27}" srcOrd="0" destOrd="0" presId="urn:microsoft.com/office/officeart/2005/8/layout/pList1"/>
    <dgm:cxn modelId="{1564CDF7-D495-40EF-966D-CEC1D73FC0A9}" type="presParOf" srcId="{F3C1321A-7F54-4665-AEFB-48A327B34951}" destId="{1E84CF64-8F54-4275-B6D1-FC01DF1F2E9C}" srcOrd="0" destOrd="0" presId="urn:microsoft.com/office/officeart/2005/8/layout/pList1"/>
    <dgm:cxn modelId="{F114BDC8-69BB-437E-B95D-A2E4EBE2AD9E}" type="presParOf" srcId="{1E84CF64-8F54-4275-B6D1-FC01DF1F2E9C}" destId="{DD73D2E2-2CC2-47ED-A098-6632ABC0A2EB}" srcOrd="0" destOrd="0" presId="urn:microsoft.com/office/officeart/2005/8/layout/pList1"/>
    <dgm:cxn modelId="{0B8CE3FB-F7A5-49C9-BD97-C32614C9870B}" type="presParOf" srcId="{1E84CF64-8F54-4275-B6D1-FC01DF1F2E9C}" destId="{640E0DC7-0BC6-43A6-A846-F2F801F4C503}" srcOrd="1" destOrd="0" presId="urn:microsoft.com/office/officeart/2005/8/layout/pList1"/>
    <dgm:cxn modelId="{339E6662-4CE6-4F1C-A180-16A4B41FAEB1}" type="presParOf" srcId="{F3C1321A-7F54-4665-AEFB-48A327B34951}" destId="{087E6470-FA21-45EB-B55C-5BD3FB19AB6B}" srcOrd="1" destOrd="0" presId="urn:microsoft.com/office/officeart/2005/8/layout/pList1"/>
    <dgm:cxn modelId="{5812EAF4-0751-46D6-9BE2-BA1CB22D49A8}" type="presParOf" srcId="{F3C1321A-7F54-4665-AEFB-48A327B34951}" destId="{CCFC8F06-96F6-44B2-AA18-9F3BF7CA1993}" srcOrd="2" destOrd="0" presId="urn:microsoft.com/office/officeart/2005/8/layout/pList1"/>
    <dgm:cxn modelId="{CB762F69-D53D-42A1-BFA0-500149EEC318}" type="presParOf" srcId="{CCFC8F06-96F6-44B2-AA18-9F3BF7CA1993}" destId="{6D0D7D7B-E43B-4595-8673-3B3AF31C1294}" srcOrd="0" destOrd="0" presId="urn:microsoft.com/office/officeart/2005/8/layout/pList1"/>
    <dgm:cxn modelId="{324C0759-F2D0-41FB-A603-EBF5529D0B82}" type="presParOf" srcId="{CCFC8F06-96F6-44B2-AA18-9F3BF7CA1993}" destId="{B619AF3A-462D-4728-B4F5-3929C284CA1F}" srcOrd="1" destOrd="0" presId="urn:microsoft.com/office/officeart/2005/8/layout/pList1"/>
    <dgm:cxn modelId="{21817C9E-4FDC-49FB-A45B-B78039ED6238}" type="presParOf" srcId="{F3C1321A-7F54-4665-AEFB-48A327B34951}" destId="{12303435-1408-4CD0-B716-BA0E75033D5A}" srcOrd="3" destOrd="0" presId="urn:microsoft.com/office/officeart/2005/8/layout/pList1"/>
    <dgm:cxn modelId="{4A48B6ED-4F5F-41EB-A983-6DA5DB1695FE}" type="presParOf" srcId="{F3C1321A-7F54-4665-AEFB-48A327B34951}" destId="{3C3E7777-0D0B-4FBC-8AB7-38488243DF13}" srcOrd="4" destOrd="0" presId="urn:microsoft.com/office/officeart/2005/8/layout/pList1"/>
    <dgm:cxn modelId="{3A704B2F-578B-4105-B336-16AB00FCAAA8}" type="presParOf" srcId="{3C3E7777-0D0B-4FBC-8AB7-38488243DF13}" destId="{7B16414D-44AF-424D-8CB2-1C3E67A81F1A}" srcOrd="0" destOrd="0" presId="urn:microsoft.com/office/officeart/2005/8/layout/pList1"/>
    <dgm:cxn modelId="{EC533A99-B5D2-480C-B59F-0D068757C1C8}" type="presParOf" srcId="{3C3E7777-0D0B-4FBC-8AB7-38488243DF13}" destId="{F58AAA24-F7F9-459C-9B0B-22C895905E0A}" srcOrd="1" destOrd="0" presId="urn:microsoft.com/office/officeart/2005/8/layout/pList1"/>
    <dgm:cxn modelId="{1F9D441D-3A82-46D3-9678-3618343430F4}" type="presParOf" srcId="{F3C1321A-7F54-4665-AEFB-48A327B34951}" destId="{D9A4717C-B95B-43A9-9BFE-AD363A862C27}" srcOrd="5" destOrd="0" presId="urn:microsoft.com/office/officeart/2005/8/layout/pList1"/>
    <dgm:cxn modelId="{F05B44FA-6610-48A7-8821-6CEADD8DF833}" type="presParOf" srcId="{F3C1321A-7F54-4665-AEFB-48A327B34951}" destId="{F320F012-D0A5-499A-9FE2-DFAEAD3BEC08}" srcOrd="6" destOrd="0" presId="urn:microsoft.com/office/officeart/2005/8/layout/pList1"/>
    <dgm:cxn modelId="{4B572B20-575C-477F-95B2-C181BEC28168}" type="presParOf" srcId="{F320F012-D0A5-499A-9FE2-DFAEAD3BEC08}" destId="{736CA60F-AD03-4ABE-9FF7-A23A895D7273}" srcOrd="0" destOrd="0" presId="urn:microsoft.com/office/officeart/2005/8/layout/pList1"/>
    <dgm:cxn modelId="{0B4551B0-CD2A-42B5-96E9-5DBA66C66C9E}" type="presParOf" srcId="{F320F012-D0A5-499A-9FE2-DFAEAD3BEC08}" destId="{85F77BDB-6A85-4BC9-9620-B753A8A926E1}" srcOrd="1" destOrd="0" presId="urn:microsoft.com/office/officeart/2005/8/layout/pList1"/>
    <dgm:cxn modelId="{C33CB2F2-B30C-496C-A25D-C08357A2622F}" type="presParOf" srcId="{F3C1321A-7F54-4665-AEFB-48A327B34951}" destId="{15DA7DD7-C905-48E4-B200-3DB4FF2C2DAC}" srcOrd="7" destOrd="0" presId="urn:microsoft.com/office/officeart/2005/8/layout/pList1"/>
    <dgm:cxn modelId="{7AE23601-4697-464B-B64B-C1A13CD07ECE}" type="presParOf" srcId="{F3C1321A-7F54-4665-AEFB-48A327B34951}" destId="{C5C446AD-9863-4738-A534-636658B08E74}" srcOrd="8" destOrd="0" presId="urn:microsoft.com/office/officeart/2005/8/layout/pList1"/>
    <dgm:cxn modelId="{C0E93220-7934-4D54-9753-F43E9A8EA9E4}" type="presParOf" srcId="{C5C446AD-9863-4738-A534-636658B08E74}" destId="{7EAABA46-F003-4D4F-AF6E-33D829DF6AE7}" srcOrd="0" destOrd="0" presId="urn:microsoft.com/office/officeart/2005/8/layout/pList1"/>
    <dgm:cxn modelId="{FBBF3E11-8BFD-4D8E-954E-77E2378632BF}" type="presParOf" srcId="{C5C446AD-9863-4738-A534-636658B08E74}" destId="{08D9A6C2-0861-47D1-BDDC-48D59F34C9C3}" srcOrd="1" destOrd="0" presId="urn:microsoft.com/office/officeart/2005/8/layout/pList1"/>
    <dgm:cxn modelId="{E875715D-3109-4240-A15F-3E08841A2050}" type="presParOf" srcId="{F3C1321A-7F54-4665-AEFB-48A327B34951}" destId="{BC980F0D-110B-4058-AAFD-A257F67C94F7}" srcOrd="9" destOrd="0" presId="urn:microsoft.com/office/officeart/2005/8/layout/pList1"/>
    <dgm:cxn modelId="{8C0CE727-B4A6-4DAC-91C8-76A15F3AE6E4}" type="presParOf" srcId="{F3C1321A-7F54-4665-AEFB-48A327B34951}" destId="{08EF0C10-5C3C-4261-BA22-2DF63B1031A5}" srcOrd="10" destOrd="0" presId="urn:microsoft.com/office/officeart/2005/8/layout/pList1"/>
    <dgm:cxn modelId="{50EE8DA8-A0DF-4331-9A9F-4B13D4D4D7CA}" type="presParOf" srcId="{08EF0C10-5C3C-4261-BA22-2DF63B1031A5}" destId="{E6E4557E-7A42-4CB9-939E-A8B0AA5E9A82}" srcOrd="0" destOrd="0" presId="urn:microsoft.com/office/officeart/2005/8/layout/pList1"/>
    <dgm:cxn modelId="{60388434-8B88-459E-B2E6-A6DC7975F399}" type="presParOf" srcId="{08EF0C10-5C3C-4261-BA22-2DF63B1031A5}" destId="{F1219127-8A16-48FB-A94F-CD62761C1C63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EAA10A3-C32F-46B1-A12A-1299BBE80328}" type="doc">
      <dgm:prSet loTypeId="urn:microsoft.com/office/officeart/2005/8/layout/pList1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7B64F44-E541-4459-BCCF-1DA830618287}">
      <dgm:prSet phldrT="[Text]"/>
      <dgm:spPr/>
      <dgm:t>
        <a:bodyPr/>
        <a:lstStyle/>
        <a:p>
          <a:r>
            <a:rPr lang="en-GB" dirty="0"/>
            <a:t>Virus</a:t>
          </a:r>
        </a:p>
      </dgm:t>
    </dgm:pt>
    <dgm:pt modelId="{A09BD9F9-96A5-4B0E-B32B-CC313DE2CC73}" type="parTrans" cxnId="{859F5851-495E-4A47-8D4A-D95E6D26E2C1}">
      <dgm:prSet/>
      <dgm:spPr/>
      <dgm:t>
        <a:bodyPr/>
        <a:lstStyle/>
        <a:p>
          <a:endParaRPr lang="en-GB"/>
        </a:p>
      </dgm:t>
    </dgm:pt>
    <dgm:pt modelId="{CF5152F9-10B3-4B82-A7CE-D6040B403CC3}" type="sibTrans" cxnId="{859F5851-495E-4A47-8D4A-D95E6D26E2C1}">
      <dgm:prSet/>
      <dgm:spPr/>
      <dgm:t>
        <a:bodyPr/>
        <a:lstStyle/>
        <a:p>
          <a:endParaRPr lang="en-GB"/>
        </a:p>
      </dgm:t>
    </dgm:pt>
    <dgm:pt modelId="{62818528-E40D-40E8-8882-689EFC9C5281}">
      <dgm:prSet phldrT="[Text]"/>
      <dgm:spPr/>
      <dgm:t>
        <a:bodyPr/>
        <a:lstStyle/>
        <a:p>
          <a:r>
            <a:rPr lang="en-GB" dirty="0"/>
            <a:t>Worms</a:t>
          </a:r>
        </a:p>
      </dgm:t>
    </dgm:pt>
    <dgm:pt modelId="{FBBD7EF0-1F10-493E-AF8F-D8E0E77B6C54}" type="parTrans" cxnId="{E73CBBCC-8A91-487A-90E6-0F36A731BB58}">
      <dgm:prSet/>
      <dgm:spPr/>
      <dgm:t>
        <a:bodyPr/>
        <a:lstStyle/>
        <a:p>
          <a:endParaRPr lang="en-GB"/>
        </a:p>
      </dgm:t>
    </dgm:pt>
    <dgm:pt modelId="{26DFF568-E3A1-4BBF-B190-9B252DE12515}" type="sibTrans" cxnId="{E73CBBCC-8A91-487A-90E6-0F36A731BB58}">
      <dgm:prSet/>
      <dgm:spPr/>
      <dgm:t>
        <a:bodyPr/>
        <a:lstStyle/>
        <a:p>
          <a:endParaRPr lang="en-GB"/>
        </a:p>
      </dgm:t>
    </dgm:pt>
    <dgm:pt modelId="{67764E08-6813-4B9D-B30D-E68192839C21}">
      <dgm:prSet phldrT="[Text]"/>
      <dgm:spPr/>
      <dgm:t>
        <a:bodyPr/>
        <a:lstStyle/>
        <a:p>
          <a:r>
            <a:rPr lang="en-GB" dirty="0"/>
            <a:t>Ransomware</a:t>
          </a:r>
        </a:p>
      </dgm:t>
    </dgm:pt>
    <dgm:pt modelId="{1ED0C59C-3F34-4320-8AA3-9A223C756B71}" type="parTrans" cxnId="{63C557B8-E779-42E9-A1BC-80F3A8F49C42}">
      <dgm:prSet/>
      <dgm:spPr/>
      <dgm:t>
        <a:bodyPr/>
        <a:lstStyle/>
        <a:p>
          <a:endParaRPr lang="en-GB"/>
        </a:p>
      </dgm:t>
    </dgm:pt>
    <dgm:pt modelId="{9328E25C-07FF-4777-8410-AC07611DD197}" type="sibTrans" cxnId="{63C557B8-E779-42E9-A1BC-80F3A8F49C42}">
      <dgm:prSet/>
      <dgm:spPr/>
      <dgm:t>
        <a:bodyPr/>
        <a:lstStyle/>
        <a:p>
          <a:endParaRPr lang="en-GB"/>
        </a:p>
      </dgm:t>
    </dgm:pt>
    <dgm:pt modelId="{83ADEE6A-EE00-4FE2-B555-F6C70F4483FD}">
      <dgm:prSet phldrT="[Text]"/>
      <dgm:spPr/>
      <dgm:t>
        <a:bodyPr/>
        <a:lstStyle/>
        <a:p>
          <a:r>
            <a:rPr lang="en-GB" dirty="0"/>
            <a:t>Spyware or Trojan horses</a:t>
          </a:r>
        </a:p>
      </dgm:t>
    </dgm:pt>
    <dgm:pt modelId="{DBFC1406-C363-4F8F-A32D-677F4697CCE5}" type="parTrans" cxnId="{5C1A26B2-1486-4A03-8339-50DE8AEB338D}">
      <dgm:prSet/>
      <dgm:spPr/>
      <dgm:t>
        <a:bodyPr/>
        <a:lstStyle/>
        <a:p>
          <a:endParaRPr lang="en-GB"/>
        </a:p>
      </dgm:t>
    </dgm:pt>
    <dgm:pt modelId="{672BE6BE-550B-4EB5-B4D2-51CBE5C23259}" type="sibTrans" cxnId="{5C1A26B2-1486-4A03-8339-50DE8AEB338D}">
      <dgm:prSet/>
      <dgm:spPr/>
      <dgm:t>
        <a:bodyPr/>
        <a:lstStyle/>
        <a:p>
          <a:endParaRPr lang="en-GB"/>
        </a:p>
      </dgm:t>
    </dgm:pt>
    <dgm:pt modelId="{F3C1321A-7F54-4665-AEFB-48A327B34951}" type="pres">
      <dgm:prSet presAssocID="{1EAA10A3-C32F-46B1-A12A-1299BBE80328}" presName="Name0" presStyleCnt="0">
        <dgm:presLayoutVars>
          <dgm:dir/>
          <dgm:resizeHandles val="exact"/>
        </dgm:presLayoutVars>
      </dgm:prSet>
      <dgm:spPr/>
    </dgm:pt>
    <dgm:pt modelId="{1E84CF64-8F54-4275-B6D1-FC01DF1F2E9C}" type="pres">
      <dgm:prSet presAssocID="{17B64F44-E541-4459-BCCF-1DA830618287}" presName="compNode" presStyleCnt="0"/>
      <dgm:spPr/>
    </dgm:pt>
    <dgm:pt modelId="{DD73D2E2-2CC2-47ED-A098-6632ABC0A2EB}" type="pres">
      <dgm:prSet presAssocID="{17B64F44-E541-4459-BCCF-1DA830618287}" presName="pictRect" presStyleLbl="node1" presStyleIdx="0" presStyleCnt="4"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ultiple blue virus organisms"/>
        </a:ext>
      </dgm:extLst>
    </dgm:pt>
    <dgm:pt modelId="{640E0DC7-0BC6-43A6-A846-F2F801F4C503}" type="pres">
      <dgm:prSet presAssocID="{17B64F44-E541-4459-BCCF-1DA830618287}" presName="textRect" presStyleLbl="revTx" presStyleIdx="0" presStyleCnt="4">
        <dgm:presLayoutVars>
          <dgm:bulletEnabled val="1"/>
        </dgm:presLayoutVars>
      </dgm:prSet>
      <dgm:spPr/>
    </dgm:pt>
    <dgm:pt modelId="{087E6470-FA21-45EB-B55C-5BD3FB19AB6B}" type="pres">
      <dgm:prSet presAssocID="{CF5152F9-10B3-4B82-A7CE-D6040B403CC3}" presName="sibTrans" presStyleLbl="sibTrans2D1" presStyleIdx="0" presStyleCnt="0"/>
      <dgm:spPr/>
    </dgm:pt>
    <dgm:pt modelId="{CCFC8F06-96F6-44B2-AA18-9F3BF7CA1993}" type="pres">
      <dgm:prSet presAssocID="{62818528-E40D-40E8-8882-689EFC9C5281}" presName="compNode" presStyleCnt="0"/>
      <dgm:spPr/>
    </dgm:pt>
    <dgm:pt modelId="{6D0D7D7B-E43B-4595-8673-3B3AF31C1294}" type="pres">
      <dgm:prSet presAssocID="{62818528-E40D-40E8-8882-689EFC9C5281}" presName="pictRect" presStyleLbl="node1" presStyleIdx="1" presStyleCnt="4"/>
      <dgm:spPr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acteria in a capsule"/>
        </a:ext>
      </dgm:extLst>
    </dgm:pt>
    <dgm:pt modelId="{B619AF3A-462D-4728-B4F5-3929C284CA1F}" type="pres">
      <dgm:prSet presAssocID="{62818528-E40D-40E8-8882-689EFC9C5281}" presName="textRect" presStyleLbl="revTx" presStyleIdx="1" presStyleCnt="4">
        <dgm:presLayoutVars>
          <dgm:bulletEnabled val="1"/>
        </dgm:presLayoutVars>
      </dgm:prSet>
      <dgm:spPr/>
    </dgm:pt>
    <dgm:pt modelId="{12303435-1408-4CD0-B716-BA0E75033D5A}" type="pres">
      <dgm:prSet presAssocID="{26DFF568-E3A1-4BBF-B190-9B252DE12515}" presName="sibTrans" presStyleLbl="sibTrans2D1" presStyleIdx="0" presStyleCnt="0"/>
      <dgm:spPr/>
    </dgm:pt>
    <dgm:pt modelId="{3C3E7777-0D0B-4FBC-8AB7-38488243DF13}" type="pres">
      <dgm:prSet presAssocID="{67764E08-6813-4B9D-B30D-E68192839C21}" presName="compNode" presStyleCnt="0"/>
      <dgm:spPr/>
    </dgm:pt>
    <dgm:pt modelId="{7B16414D-44AF-424D-8CB2-1C3E67A81F1A}" type="pres">
      <dgm:prSet presAssocID="{67764E08-6813-4B9D-B30D-E68192839C21}" presName="pictRect" presStyleLbl="node1" presStyleIdx="2" presStyleCnt="4"/>
      <dgm:spPr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oney under the table"/>
        </a:ext>
      </dgm:extLst>
    </dgm:pt>
    <dgm:pt modelId="{F58AAA24-F7F9-459C-9B0B-22C895905E0A}" type="pres">
      <dgm:prSet presAssocID="{67764E08-6813-4B9D-B30D-E68192839C21}" presName="textRect" presStyleLbl="revTx" presStyleIdx="2" presStyleCnt="4">
        <dgm:presLayoutVars>
          <dgm:bulletEnabled val="1"/>
        </dgm:presLayoutVars>
      </dgm:prSet>
      <dgm:spPr/>
    </dgm:pt>
    <dgm:pt modelId="{D9A4717C-B95B-43A9-9BFE-AD363A862C27}" type="pres">
      <dgm:prSet presAssocID="{9328E25C-07FF-4777-8410-AC07611DD197}" presName="sibTrans" presStyleLbl="sibTrans2D1" presStyleIdx="0" presStyleCnt="0"/>
      <dgm:spPr/>
    </dgm:pt>
    <dgm:pt modelId="{F320F012-D0A5-499A-9FE2-DFAEAD3BEC08}" type="pres">
      <dgm:prSet presAssocID="{83ADEE6A-EE00-4FE2-B555-F6C70F4483FD}" presName="compNode" presStyleCnt="0"/>
      <dgm:spPr/>
    </dgm:pt>
    <dgm:pt modelId="{736CA60F-AD03-4ABE-9FF7-A23A895D7273}" type="pres">
      <dgm:prSet presAssocID="{83ADEE6A-EE00-4FE2-B555-F6C70F4483FD}" presName="pictRect" presStyleLbl="node1" presStyleIdx="3" presStyleCnt="4"/>
      <dgm:spPr>
        <a:blipFill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amera lens"/>
        </a:ext>
      </dgm:extLst>
    </dgm:pt>
    <dgm:pt modelId="{85F77BDB-6A85-4BC9-9620-B753A8A926E1}" type="pres">
      <dgm:prSet presAssocID="{83ADEE6A-EE00-4FE2-B555-F6C70F4483FD}" presName="textRect" presStyleLbl="revTx" presStyleIdx="3" presStyleCnt="4">
        <dgm:presLayoutVars>
          <dgm:bulletEnabled val="1"/>
        </dgm:presLayoutVars>
      </dgm:prSet>
      <dgm:spPr/>
    </dgm:pt>
  </dgm:ptLst>
  <dgm:cxnLst>
    <dgm:cxn modelId="{C074E606-050B-4933-A270-056B8A8C1D9A}" type="presOf" srcId="{CF5152F9-10B3-4B82-A7CE-D6040B403CC3}" destId="{087E6470-FA21-45EB-B55C-5BD3FB19AB6B}" srcOrd="0" destOrd="0" presId="urn:microsoft.com/office/officeart/2005/8/layout/pList1"/>
    <dgm:cxn modelId="{95729248-BCBB-44E0-9EB6-8A0F17DA5AA6}" type="presOf" srcId="{1EAA10A3-C32F-46B1-A12A-1299BBE80328}" destId="{F3C1321A-7F54-4665-AEFB-48A327B34951}" srcOrd="0" destOrd="0" presId="urn:microsoft.com/office/officeart/2005/8/layout/pList1"/>
    <dgm:cxn modelId="{E8131F6C-B35B-4CCF-8DCF-FE3CCD7E137A}" type="presOf" srcId="{67764E08-6813-4B9D-B30D-E68192839C21}" destId="{F58AAA24-F7F9-459C-9B0B-22C895905E0A}" srcOrd="0" destOrd="0" presId="urn:microsoft.com/office/officeart/2005/8/layout/pList1"/>
    <dgm:cxn modelId="{859F5851-495E-4A47-8D4A-D95E6D26E2C1}" srcId="{1EAA10A3-C32F-46B1-A12A-1299BBE80328}" destId="{17B64F44-E541-4459-BCCF-1DA830618287}" srcOrd="0" destOrd="0" parTransId="{A09BD9F9-96A5-4B0E-B32B-CC313DE2CC73}" sibTransId="{CF5152F9-10B3-4B82-A7CE-D6040B403CC3}"/>
    <dgm:cxn modelId="{B8AB457D-05F4-4D91-920C-2243C44DBE20}" type="presOf" srcId="{83ADEE6A-EE00-4FE2-B555-F6C70F4483FD}" destId="{85F77BDB-6A85-4BC9-9620-B753A8A926E1}" srcOrd="0" destOrd="0" presId="urn:microsoft.com/office/officeart/2005/8/layout/pList1"/>
    <dgm:cxn modelId="{5CEFA6A0-C22A-4D0E-9D8B-75A365F9C6DA}" type="presOf" srcId="{26DFF568-E3A1-4BBF-B190-9B252DE12515}" destId="{12303435-1408-4CD0-B716-BA0E75033D5A}" srcOrd="0" destOrd="0" presId="urn:microsoft.com/office/officeart/2005/8/layout/pList1"/>
    <dgm:cxn modelId="{FF252AA2-D854-489D-8A5D-B526920A415A}" type="presOf" srcId="{62818528-E40D-40E8-8882-689EFC9C5281}" destId="{B619AF3A-462D-4728-B4F5-3929C284CA1F}" srcOrd="0" destOrd="0" presId="urn:microsoft.com/office/officeart/2005/8/layout/pList1"/>
    <dgm:cxn modelId="{5C1A26B2-1486-4A03-8339-50DE8AEB338D}" srcId="{1EAA10A3-C32F-46B1-A12A-1299BBE80328}" destId="{83ADEE6A-EE00-4FE2-B555-F6C70F4483FD}" srcOrd="3" destOrd="0" parTransId="{DBFC1406-C363-4F8F-A32D-677F4697CCE5}" sibTransId="{672BE6BE-550B-4EB5-B4D2-51CBE5C23259}"/>
    <dgm:cxn modelId="{63C557B8-E779-42E9-A1BC-80F3A8F49C42}" srcId="{1EAA10A3-C32F-46B1-A12A-1299BBE80328}" destId="{67764E08-6813-4B9D-B30D-E68192839C21}" srcOrd="2" destOrd="0" parTransId="{1ED0C59C-3F34-4320-8AA3-9A223C756B71}" sibTransId="{9328E25C-07FF-4777-8410-AC07611DD197}"/>
    <dgm:cxn modelId="{E73CBBCC-8A91-487A-90E6-0F36A731BB58}" srcId="{1EAA10A3-C32F-46B1-A12A-1299BBE80328}" destId="{62818528-E40D-40E8-8882-689EFC9C5281}" srcOrd="1" destOrd="0" parTransId="{FBBD7EF0-1F10-493E-AF8F-D8E0E77B6C54}" sibTransId="{26DFF568-E3A1-4BBF-B190-9B252DE12515}"/>
    <dgm:cxn modelId="{B4C9E6D0-07C7-42D0-97F9-18D49E3C1640}" type="presOf" srcId="{17B64F44-E541-4459-BCCF-1DA830618287}" destId="{640E0DC7-0BC6-43A6-A846-F2F801F4C503}" srcOrd="0" destOrd="0" presId="urn:microsoft.com/office/officeart/2005/8/layout/pList1"/>
    <dgm:cxn modelId="{3442FBFD-2B49-4F84-BE61-50CFD19909B9}" type="presOf" srcId="{9328E25C-07FF-4777-8410-AC07611DD197}" destId="{D9A4717C-B95B-43A9-9BFE-AD363A862C27}" srcOrd="0" destOrd="0" presId="urn:microsoft.com/office/officeart/2005/8/layout/pList1"/>
    <dgm:cxn modelId="{1564CDF7-D495-40EF-966D-CEC1D73FC0A9}" type="presParOf" srcId="{F3C1321A-7F54-4665-AEFB-48A327B34951}" destId="{1E84CF64-8F54-4275-B6D1-FC01DF1F2E9C}" srcOrd="0" destOrd="0" presId="urn:microsoft.com/office/officeart/2005/8/layout/pList1"/>
    <dgm:cxn modelId="{F114BDC8-69BB-437E-B95D-A2E4EBE2AD9E}" type="presParOf" srcId="{1E84CF64-8F54-4275-B6D1-FC01DF1F2E9C}" destId="{DD73D2E2-2CC2-47ED-A098-6632ABC0A2EB}" srcOrd="0" destOrd="0" presId="urn:microsoft.com/office/officeart/2005/8/layout/pList1"/>
    <dgm:cxn modelId="{0B8CE3FB-F7A5-49C9-BD97-C32614C9870B}" type="presParOf" srcId="{1E84CF64-8F54-4275-B6D1-FC01DF1F2E9C}" destId="{640E0DC7-0BC6-43A6-A846-F2F801F4C503}" srcOrd="1" destOrd="0" presId="urn:microsoft.com/office/officeart/2005/8/layout/pList1"/>
    <dgm:cxn modelId="{339E6662-4CE6-4F1C-A180-16A4B41FAEB1}" type="presParOf" srcId="{F3C1321A-7F54-4665-AEFB-48A327B34951}" destId="{087E6470-FA21-45EB-B55C-5BD3FB19AB6B}" srcOrd="1" destOrd="0" presId="urn:microsoft.com/office/officeart/2005/8/layout/pList1"/>
    <dgm:cxn modelId="{5812EAF4-0751-46D6-9BE2-BA1CB22D49A8}" type="presParOf" srcId="{F3C1321A-7F54-4665-AEFB-48A327B34951}" destId="{CCFC8F06-96F6-44B2-AA18-9F3BF7CA1993}" srcOrd="2" destOrd="0" presId="urn:microsoft.com/office/officeart/2005/8/layout/pList1"/>
    <dgm:cxn modelId="{CB762F69-D53D-42A1-BFA0-500149EEC318}" type="presParOf" srcId="{CCFC8F06-96F6-44B2-AA18-9F3BF7CA1993}" destId="{6D0D7D7B-E43B-4595-8673-3B3AF31C1294}" srcOrd="0" destOrd="0" presId="urn:microsoft.com/office/officeart/2005/8/layout/pList1"/>
    <dgm:cxn modelId="{324C0759-F2D0-41FB-A603-EBF5529D0B82}" type="presParOf" srcId="{CCFC8F06-96F6-44B2-AA18-9F3BF7CA1993}" destId="{B619AF3A-462D-4728-B4F5-3929C284CA1F}" srcOrd="1" destOrd="0" presId="urn:microsoft.com/office/officeart/2005/8/layout/pList1"/>
    <dgm:cxn modelId="{21817C9E-4FDC-49FB-A45B-B78039ED6238}" type="presParOf" srcId="{F3C1321A-7F54-4665-AEFB-48A327B34951}" destId="{12303435-1408-4CD0-B716-BA0E75033D5A}" srcOrd="3" destOrd="0" presId="urn:microsoft.com/office/officeart/2005/8/layout/pList1"/>
    <dgm:cxn modelId="{4A48B6ED-4F5F-41EB-A983-6DA5DB1695FE}" type="presParOf" srcId="{F3C1321A-7F54-4665-AEFB-48A327B34951}" destId="{3C3E7777-0D0B-4FBC-8AB7-38488243DF13}" srcOrd="4" destOrd="0" presId="urn:microsoft.com/office/officeart/2005/8/layout/pList1"/>
    <dgm:cxn modelId="{3A704B2F-578B-4105-B336-16AB00FCAAA8}" type="presParOf" srcId="{3C3E7777-0D0B-4FBC-8AB7-38488243DF13}" destId="{7B16414D-44AF-424D-8CB2-1C3E67A81F1A}" srcOrd="0" destOrd="0" presId="urn:microsoft.com/office/officeart/2005/8/layout/pList1"/>
    <dgm:cxn modelId="{EC533A99-B5D2-480C-B59F-0D068757C1C8}" type="presParOf" srcId="{3C3E7777-0D0B-4FBC-8AB7-38488243DF13}" destId="{F58AAA24-F7F9-459C-9B0B-22C895905E0A}" srcOrd="1" destOrd="0" presId="urn:microsoft.com/office/officeart/2005/8/layout/pList1"/>
    <dgm:cxn modelId="{1F9D441D-3A82-46D3-9678-3618343430F4}" type="presParOf" srcId="{F3C1321A-7F54-4665-AEFB-48A327B34951}" destId="{D9A4717C-B95B-43A9-9BFE-AD363A862C27}" srcOrd="5" destOrd="0" presId="urn:microsoft.com/office/officeart/2005/8/layout/pList1"/>
    <dgm:cxn modelId="{F05B44FA-6610-48A7-8821-6CEADD8DF833}" type="presParOf" srcId="{F3C1321A-7F54-4665-AEFB-48A327B34951}" destId="{F320F012-D0A5-499A-9FE2-DFAEAD3BEC08}" srcOrd="6" destOrd="0" presId="urn:microsoft.com/office/officeart/2005/8/layout/pList1"/>
    <dgm:cxn modelId="{4B572B20-575C-477F-95B2-C181BEC28168}" type="presParOf" srcId="{F320F012-D0A5-499A-9FE2-DFAEAD3BEC08}" destId="{736CA60F-AD03-4ABE-9FF7-A23A895D7273}" srcOrd="0" destOrd="0" presId="urn:microsoft.com/office/officeart/2005/8/layout/pList1"/>
    <dgm:cxn modelId="{0B4551B0-CD2A-42B5-96E9-5DBA66C66C9E}" type="presParOf" srcId="{F320F012-D0A5-499A-9FE2-DFAEAD3BEC08}" destId="{85F77BDB-6A85-4BC9-9620-B753A8A926E1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73D2E2-2CC2-47ED-A098-6632ABC0A2EB}">
      <dsp:nvSpPr>
        <dsp:cNvPr id="0" name=""/>
        <dsp:cNvSpPr/>
      </dsp:nvSpPr>
      <dsp:spPr>
        <a:xfrm>
          <a:off x="6219" y="867299"/>
          <a:ext cx="2146159" cy="1478704"/>
        </a:xfrm>
        <a:prstGeom prst="roundRect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0E0DC7-0BC6-43A6-A846-F2F801F4C503}">
      <dsp:nvSpPr>
        <dsp:cNvPr id="0" name=""/>
        <dsp:cNvSpPr/>
      </dsp:nvSpPr>
      <dsp:spPr>
        <a:xfrm>
          <a:off x="6219" y="2346003"/>
          <a:ext cx="2146159" cy="7962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Password</a:t>
          </a:r>
        </a:p>
      </dsp:txBody>
      <dsp:txXfrm>
        <a:off x="6219" y="2346003"/>
        <a:ext cx="2146159" cy="796225"/>
      </dsp:txXfrm>
    </dsp:sp>
    <dsp:sp modelId="{6D0D7D7B-E43B-4595-8673-3B3AF31C1294}">
      <dsp:nvSpPr>
        <dsp:cNvPr id="0" name=""/>
        <dsp:cNvSpPr/>
      </dsp:nvSpPr>
      <dsp:spPr>
        <a:xfrm>
          <a:off x="2367086" y="867299"/>
          <a:ext cx="2146159" cy="1478704"/>
        </a:xfrm>
        <a:prstGeom prst="roundRect">
          <a:avLst/>
        </a:prstGeom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19AF3A-462D-4728-B4F5-3929C284CA1F}">
      <dsp:nvSpPr>
        <dsp:cNvPr id="0" name=""/>
        <dsp:cNvSpPr/>
      </dsp:nvSpPr>
      <dsp:spPr>
        <a:xfrm>
          <a:off x="2367086" y="2346003"/>
          <a:ext cx="2146159" cy="7962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Enter a code on your phone</a:t>
          </a:r>
        </a:p>
      </dsp:txBody>
      <dsp:txXfrm>
        <a:off x="2367086" y="2346003"/>
        <a:ext cx="2146159" cy="796225"/>
      </dsp:txXfrm>
    </dsp:sp>
    <dsp:sp modelId="{7B16414D-44AF-424D-8CB2-1C3E67A81F1A}">
      <dsp:nvSpPr>
        <dsp:cNvPr id="0" name=""/>
        <dsp:cNvSpPr/>
      </dsp:nvSpPr>
      <dsp:spPr>
        <a:xfrm>
          <a:off x="4727952" y="867299"/>
          <a:ext cx="2146159" cy="1478704"/>
        </a:xfrm>
        <a:prstGeom prst="roundRect">
          <a:avLst/>
        </a:prstGeom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8AAA24-F7F9-459C-9B0B-22C895905E0A}">
      <dsp:nvSpPr>
        <dsp:cNvPr id="0" name=""/>
        <dsp:cNvSpPr/>
      </dsp:nvSpPr>
      <dsp:spPr>
        <a:xfrm>
          <a:off x="4727952" y="2346003"/>
          <a:ext cx="2146159" cy="7962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Finger print</a:t>
          </a:r>
        </a:p>
      </dsp:txBody>
      <dsp:txXfrm>
        <a:off x="4727952" y="2346003"/>
        <a:ext cx="2146159" cy="796225"/>
      </dsp:txXfrm>
    </dsp:sp>
    <dsp:sp modelId="{736CA60F-AD03-4ABE-9FF7-A23A895D7273}">
      <dsp:nvSpPr>
        <dsp:cNvPr id="0" name=""/>
        <dsp:cNvSpPr/>
      </dsp:nvSpPr>
      <dsp:spPr>
        <a:xfrm>
          <a:off x="7088818" y="867299"/>
          <a:ext cx="2146159" cy="1478704"/>
        </a:xfrm>
        <a:prstGeom prst="roundRect">
          <a:avLst/>
        </a:prstGeom>
        <a:blipFill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F77BDB-6A85-4BC9-9620-B753A8A926E1}">
      <dsp:nvSpPr>
        <dsp:cNvPr id="0" name=""/>
        <dsp:cNvSpPr/>
      </dsp:nvSpPr>
      <dsp:spPr>
        <a:xfrm>
          <a:off x="7088818" y="2346003"/>
          <a:ext cx="2146159" cy="7962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Show your location</a:t>
          </a:r>
        </a:p>
      </dsp:txBody>
      <dsp:txXfrm>
        <a:off x="7088818" y="2346003"/>
        <a:ext cx="2146159" cy="796225"/>
      </dsp:txXfrm>
    </dsp:sp>
    <dsp:sp modelId="{DFE05736-BCA5-4CF8-8DED-7926EDFECAB3}">
      <dsp:nvSpPr>
        <dsp:cNvPr id="0" name=""/>
        <dsp:cNvSpPr/>
      </dsp:nvSpPr>
      <dsp:spPr>
        <a:xfrm>
          <a:off x="9449684" y="867299"/>
          <a:ext cx="2146159" cy="1478704"/>
        </a:xfrm>
        <a:prstGeom prst="roundRect">
          <a:avLst/>
        </a:prstGeom>
        <a:blipFill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653697-502A-4604-AE57-76F504E5C3FA}">
      <dsp:nvSpPr>
        <dsp:cNvPr id="0" name=""/>
        <dsp:cNvSpPr/>
      </dsp:nvSpPr>
      <dsp:spPr>
        <a:xfrm>
          <a:off x="9449684" y="2346003"/>
          <a:ext cx="2146159" cy="7962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Authenticator apps</a:t>
          </a:r>
        </a:p>
      </dsp:txBody>
      <dsp:txXfrm>
        <a:off x="9449684" y="2346003"/>
        <a:ext cx="2146159" cy="7962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73D2E2-2CC2-47ED-A098-6632ABC0A2EB}">
      <dsp:nvSpPr>
        <dsp:cNvPr id="0" name=""/>
        <dsp:cNvSpPr/>
      </dsp:nvSpPr>
      <dsp:spPr>
        <a:xfrm>
          <a:off x="575024" y="1142"/>
          <a:ext cx="1935776" cy="1333750"/>
        </a:xfrm>
        <a:prstGeom prst="roundRect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0E0DC7-0BC6-43A6-A846-F2F801F4C503}">
      <dsp:nvSpPr>
        <dsp:cNvPr id="0" name=""/>
        <dsp:cNvSpPr/>
      </dsp:nvSpPr>
      <dsp:spPr>
        <a:xfrm>
          <a:off x="575024" y="1334893"/>
          <a:ext cx="1935776" cy="7181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Facial recognition</a:t>
          </a:r>
        </a:p>
      </dsp:txBody>
      <dsp:txXfrm>
        <a:off x="575024" y="1334893"/>
        <a:ext cx="1935776" cy="718173"/>
      </dsp:txXfrm>
    </dsp:sp>
    <dsp:sp modelId="{6D0D7D7B-E43B-4595-8673-3B3AF31C1294}">
      <dsp:nvSpPr>
        <dsp:cNvPr id="0" name=""/>
        <dsp:cNvSpPr/>
      </dsp:nvSpPr>
      <dsp:spPr>
        <a:xfrm>
          <a:off x="2704460" y="1142"/>
          <a:ext cx="1935776" cy="1333750"/>
        </a:xfrm>
        <a:prstGeom prst="roundRect">
          <a:avLst/>
        </a:prstGeom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19AF3A-462D-4728-B4F5-3929C284CA1F}">
      <dsp:nvSpPr>
        <dsp:cNvPr id="0" name=""/>
        <dsp:cNvSpPr/>
      </dsp:nvSpPr>
      <dsp:spPr>
        <a:xfrm>
          <a:off x="2704460" y="1334893"/>
          <a:ext cx="1935776" cy="7181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Iris recognition</a:t>
          </a:r>
        </a:p>
      </dsp:txBody>
      <dsp:txXfrm>
        <a:off x="2704460" y="1334893"/>
        <a:ext cx="1935776" cy="718173"/>
      </dsp:txXfrm>
    </dsp:sp>
    <dsp:sp modelId="{7B16414D-44AF-424D-8CB2-1C3E67A81F1A}">
      <dsp:nvSpPr>
        <dsp:cNvPr id="0" name=""/>
        <dsp:cNvSpPr/>
      </dsp:nvSpPr>
      <dsp:spPr>
        <a:xfrm>
          <a:off x="4833895" y="1142"/>
          <a:ext cx="1935776" cy="1333750"/>
        </a:xfrm>
        <a:prstGeom prst="roundRect">
          <a:avLst/>
        </a:prstGeom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8AAA24-F7F9-459C-9B0B-22C895905E0A}">
      <dsp:nvSpPr>
        <dsp:cNvPr id="0" name=""/>
        <dsp:cNvSpPr/>
      </dsp:nvSpPr>
      <dsp:spPr>
        <a:xfrm>
          <a:off x="4833895" y="1334893"/>
          <a:ext cx="1935776" cy="7181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Fingerprint scanners</a:t>
          </a:r>
        </a:p>
      </dsp:txBody>
      <dsp:txXfrm>
        <a:off x="4833895" y="1334893"/>
        <a:ext cx="1935776" cy="718173"/>
      </dsp:txXfrm>
    </dsp:sp>
    <dsp:sp modelId="{736CA60F-AD03-4ABE-9FF7-A23A895D7273}">
      <dsp:nvSpPr>
        <dsp:cNvPr id="0" name=""/>
        <dsp:cNvSpPr/>
      </dsp:nvSpPr>
      <dsp:spPr>
        <a:xfrm>
          <a:off x="575024" y="2246643"/>
          <a:ext cx="1935776" cy="1333750"/>
        </a:xfrm>
        <a:prstGeom prst="roundRect">
          <a:avLst/>
        </a:prstGeom>
        <a:blipFill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F77BDB-6A85-4BC9-9620-B753A8A926E1}">
      <dsp:nvSpPr>
        <dsp:cNvPr id="0" name=""/>
        <dsp:cNvSpPr/>
      </dsp:nvSpPr>
      <dsp:spPr>
        <a:xfrm>
          <a:off x="575024" y="3580393"/>
          <a:ext cx="1935776" cy="7181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Voice recognition</a:t>
          </a:r>
        </a:p>
      </dsp:txBody>
      <dsp:txXfrm>
        <a:off x="575024" y="3580393"/>
        <a:ext cx="1935776" cy="718173"/>
      </dsp:txXfrm>
    </dsp:sp>
    <dsp:sp modelId="{7EAABA46-F003-4D4F-AF6E-33D829DF6AE7}">
      <dsp:nvSpPr>
        <dsp:cNvPr id="0" name=""/>
        <dsp:cNvSpPr/>
      </dsp:nvSpPr>
      <dsp:spPr>
        <a:xfrm>
          <a:off x="2704460" y="2246643"/>
          <a:ext cx="1935776" cy="1333750"/>
        </a:xfrm>
        <a:prstGeom prst="roundRect">
          <a:avLst/>
        </a:prstGeom>
        <a:blipFill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D9A6C2-0861-47D1-BDDC-48D59F34C9C3}">
      <dsp:nvSpPr>
        <dsp:cNvPr id="0" name=""/>
        <dsp:cNvSpPr/>
      </dsp:nvSpPr>
      <dsp:spPr>
        <a:xfrm>
          <a:off x="2704460" y="3580393"/>
          <a:ext cx="1935776" cy="7181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Hand geometry</a:t>
          </a:r>
        </a:p>
      </dsp:txBody>
      <dsp:txXfrm>
        <a:off x="2704460" y="3580393"/>
        <a:ext cx="1935776" cy="718173"/>
      </dsp:txXfrm>
    </dsp:sp>
    <dsp:sp modelId="{E6E4557E-7A42-4CB9-939E-A8B0AA5E9A82}">
      <dsp:nvSpPr>
        <dsp:cNvPr id="0" name=""/>
        <dsp:cNvSpPr/>
      </dsp:nvSpPr>
      <dsp:spPr>
        <a:xfrm>
          <a:off x="4833895" y="2246643"/>
          <a:ext cx="1935776" cy="1333750"/>
        </a:xfrm>
        <a:prstGeom prst="roundRect">
          <a:avLst/>
        </a:prstGeom>
        <a:blipFill>
          <a:blip xmlns:r="http://schemas.openxmlformats.org/officeDocument/2006/relationships"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219127-8A16-48FB-A94F-CD62761C1C63}">
      <dsp:nvSpPr>
        <dsp:cNvPr id="0" name=""/>
        <dsp:cNvSpPr/>
      </dsp:nvSpPr>
      <dsp:spPr>
        <a:xfrm>
          <a:off x="4833895" y="3580393"/>
          <a:ext cx="1935776" cy="7181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Gait</a:t>
          </a:r>
        </a:p>
      </dsp:txBody>
      <dsp:txXfrm>
        <a:off x="4833895" y="3580393"/>
        <a:ext cx="1935776" cy="71817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73D2E2-2CC2-47ED-A098-6632ABC0A2EB}">
      <dsp:nvSpPr>
        <dsp:cNvPr id="0" name=""/>
        <dsp:cNvSpPr/>
      </dsp:nvSpPr>
      <dsp:spPr>
        <a:xfrm>
          <a:off x="5527" y="524724"/>
          <a:ext cx="2630606" cy="1812487"/>
        </a:xfrm>
        <a:prstGeom prst="roundRect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0E0DC7-0BC6-43A6-A846-F2F801F4C503}">
      <dsp:nvSpPr>
        <dsp:cNvPr id="0" name=""/>
        <dsp:cNvSpPr/>
      </dsp:nvSpPr>
      <dsp:spPr>
        <a:xfrm>
          <a:off x="5527" y="2337212"/>
          <a:ext cx="2630606" cy="9759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0" numCol="1" spcCol="1270" anchor="t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 dirty="0"/>
            <a:t>Virus</a:t>
          </a:r>
        </a:p>
      </dsp:txBody>
      <dsp:txXfrm>
        <a:off x="5527" y="2337212"/>
        <a:ext cx="2630606" cy="975955"/>
      </dsp:txXfrm>
    </dsp:sp>
    <dsp:sp modelId="{6D0D7D7B-E43B-4595-8673-3B3AF31C1294}">
      <dsp:nvSpPr>
        <dsp:cNvPr id="0" name=""/>
        <dsp:cNvSpPr/>
      </dsp:nvSpPr>
      <dsp:spPr>
        <a:xfrm>
          <a:off x="2899305" y="524724"/>
          <a:ext cx="2630606" cy="1812487"/>
        </a:xfrm>
        <a:prstGeom prst="roundRect">
          <a:avLst/>
        </a:prstGeom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19AF3A-462D-4728-B4F5-3929C284CA1F}">
      <dsp:nvSpPr>
        <dsp:cNvPr id="0" name=""/>
        <dsp:cNvSpPr/>
      </dsp:nvSpPr>
      <dsp:spPr>
        <a:xfrm>
          <a:off x="2899305" y="2337212"/>
          <a:ext cx="2630606" cy="9759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0" numCol="1" spcCol="1270" anchor="t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 dirty="0"/>
            <a:t>Worms</a:t>
          </a:r>
        </a:p>
      </dsp:txBody>
      <dsp:txXfrm>
        <a:off x="2899305" y="2337212"/>
        <a:ext cx="2630606" cy="975955"/>
      </dsp:txXfrm>
    </dsp:sp>
    <dsp:sp modelId="{7B16414D-44AF-424D-8CB2-1C3E67A81F1A}">
      <dsp:nvSpPr>
        <dsp:cNvPr id="0" name=""/>
        <dsp:cNvSpPr/>
      </dsp:nvSpPr>
      <dsp:spPr>
        <a:xfrm>
          <a:off x="5793083" y="524724"/>
          <a:ext cx="2630606" cy="1812487"/>
        </a:xfrm>
        <a:prstGeom prst="roundRect">
          <a:avLst/>
        </a:prstGeom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8AAA24-F7F9-459C-9B0B-22C895905E0A}">
      <dsp:nvSpPr>
        <dsp:cNvPr id="0" name=""/>
        <dsp:cNvSpPr/>
      </dsp:nvSpPr>
      <dsp:spPr>
        <a:xfrm>
          <a:off x="5793083" y="2337212"/>
          <a:ext cx="2630606" cy="9759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0" numCol="1" spcCol="1270" anchor="t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 dirty="0"/>
            <a:t>Ransomware</a:t>
          </a:r>
        </a:p>
      </dsp:txBody>
      <dsp:txXfrm>
        <a:off x="5793083" y="2337212"/>
        <a:ext cx="2630606" cy="975955"/>
      </dsp:txXfrm>
    </dsp:sp>
    <dsp:sp modelId="{736CA60F-AD03-4ABE-9FF7-A23A895D7273}">
      <dsp:nvSpPr>
        <dsp:cNvPr id="0" name=""/>
        <dsp:cNvSpPr/>
      </dsp:nvSpPr>
      <dsp:spPr>
        <a:xfrm>
          <a:off x="8686861" y="524724"/>
          <a:ext cx="2630606" cy="1812487"/>
        </a:xfrm>
        <a:prstGeom prst="roundRect">
          <a:avLst/>
        </a:prstGeom>
        <a:blipFill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F77BDB-6A85-4BC9-9620-B753A8A926E1}">
      <dsp:nvSpPr>
        <dsp:cNvPr id="0" name=""/>
        <dsp:cNvSpPr/>
      </dsp:nvSpPr>
      <dsp:spPr>
        <a:xfrm>
          <a:off x="8686861" y="2337212"/>
          <a:ext cx="2630606" cy="9759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0" numCol="1" spcCol="1270" anchor="t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 dirty="0"/>
            <a:t>Spyware or Trojan horses</a:t>
          </a:r>
        </a:p>
      </dsp:txBody>
      <dsp:txXfrm>
        <a:off x="8686861" y="2337212"/>
        <a:ext cx="2630606" cy="9759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732DFF-9A69-4CF3-905A-BFD153C5F59B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B2BEC-CF82-4C09-9201-E8A94A91E3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0752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64966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65392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55281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8290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23700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25693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809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26657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24965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89872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11487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64513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52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5265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55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906134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57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34451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59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67716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61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61128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69622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46824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87714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72088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9669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96792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6830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1363" y="636430"/>
            <a:ext cx="9144000" cy="2387600"/>
          </a:xfrm>
        </p:spPr>
        <p:txBody>
          <a:bodyPr anchor="b"/>
          <a:lstStyle>
            <a:lvl1pPr algn="ctr">
              <a:defRPr sz="60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1363" y="3116105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EF22CF6-B432-4127-8727-92509BF66A0B}"/>
              </a:ext>
            </a:extLst>
          </p:cNvPr>
          <p:cNvSpPr/>
          <p:nvPr userDrawn="1"/>
        </p:nvSpPr>
        <p:spPr>
          <a:xfrm>
            <a:off x="34539" y="5218747"/>
            <a:ext cx="1686758" cy="159893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47435ED-A21A-4866-AA1D-EB145468B534}"/>
              </a:ext>
            </a:extLst>
          </p:cNvPr>
          <p:cNvSpPr/>
          <p:nvPr userDrawn="1"/>
        </p:nvSpPr>
        <p:spPr>
          <a:xfrm>
            <a:off x="34539" y="5590029"/>
            <a:ext cx="1331532" cy="12276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4D59AAAB-7C6B-4DD6-B5A8-F0455718204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57873" y="5621191"/>
            <a:ext cx="1127735" cy="93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86A54839-DD7D-4D43-B7B4-5A74388EC6DD}"/>
              </a:ext>
            </a:extLst>
          </p:cNvPr>
          <p:cNvSpPr/>
          <p:nvPr userDrawn="1"/>
        </p:nvSpPr>
        <p:spPr>
          <a:xfrm>
            <a:off x="0" y="5363483"/>
            <a:ext cx="12192000" cy="58277"/>
          </a:xfrm>
          <a:prstGeom prst="rect">
            <a:avLst/>
          </a:prstGeom>
          <a:ln>
            <a:solidFill>
              <a:srgbClr val="6A9CA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1E4E50A5-197E-FB12-2D09-CA5B848C190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6875" y="5621191"/>
            <a:ext cx="1618488" cy="1045464"/>
          </a:xfrm>
          <a:prstGeom prst="rect">
            <a:avLst/>
          </a:prstGeom>
        </p:spPr>
      </p:pic>
      <p:pic>
        <p:nvPicPr>
          <p:cNvPr id="13" name="Picture 12" descr="Shape&#10;&#10;Description automatically generated with medium confidence">
            <a:extLst>
              <a:ext uri="{FF2B5EF4-FFF2-40B4-BE49-F238E27FC236}">
                <a16:creationId xmlns:a16="http://schemas.microsoft.com/office/drawing/2014/main" id="{467ED2E8-616C-D8A9-8BE1-820C360A18F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4924" y="5621191"/>
            <a:ext cx="1922636" cy="853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526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6DF6F-4D60-4FD1-8EA1-73321BFA1540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12192000" cy="168592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690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5183188" cy="20574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6DF6F-4D60-4FD1-8EA1-73321BFA1540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81079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5183188" cy="20574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6DF6F-4D60-4FD1-8EA1-73321BFA1540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6689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168592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6DF6F-4D60-4FD1-8EA1-73321BFA1540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229571">
            <a:off x="8928246" y="538326"/>
            <a:ext cx="3085311" cy="1542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8922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6DF6F-4D60-4FD1-8EA1-73321BFA1540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789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6DF6F-4D60-4FD1-8EA1-73321BFA1540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5BBD0DA7-BBDB-4BF4-9DD1-BE8DCD03695B}"/>
              </a:ext>
            </a:extLst>
          </p:cNvPr>
          <p:cNvSpPr txBox="1">
            <a:spLocks/>
          </p:cNvSpPr>
          <p:nvPr userDrawn="1"/>
        </p:nvSpPr>
        <p:spPr>
          <a:xfrm>
            <a:off x="142043" y="365124"/>
            <a:ext cx="11913833" cy="1325563"/>
          </a:xfrm>
          <a:prstGeom prst="rect">
            <a:avLst/>
          </a:prstGeom>
          <a:noFill/>
          <a:ln w="38100">
            <a:solidFill>
              <a:srgbClr val="6A9CA1"/>
            </a:solidFill>
            <a:prstDash val="dash"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912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3FCF9DCF-4425-4748-A316-CF0BFB290CE0}"/>
              </a:ext>
            </a:extLst>
          </p:cNvPr>
          <p:cNvSpPr txBox="1">
            <a:spLocks/>
          </p:cNvSpPr>
          <p:nvPr userDrawn="1"/>
        </p:nvSpPr>
        <p:spPr>
          <a:xfrm>
            <a:off x="139083" y="365125"/>
            <a:ext cx="11913833" cy="1325563"/>
          </a:xfrm>
          <a:prstGeom prst="rect">
            <a:avLst/>
          </a:prstGeom>
          <a:noFill/>
          <a:ln w="38100">
            <a:solidFill>
              <a:srgbClr val="6C587C"/>
            </a:solidFill>
            <a:prstDash val="dash"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/>
              <a:t>Definition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6DF6F-4D60-4FD1-8EA1-73321BFA1540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C91017B-A279-4B83-A84B-B79DBB7D7C8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927225"/>
            <a:ext cx="8686800" cy="41100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11" name="Graphic 10" descr="An open book">
            <a:extLst>
              <a:ext uri="{FF2B5EF4-FFF2-40B4-BE49-F238E27FC236}">
                <a16:creationId xmlns:a16="http://schemas.microsoft.com/office/drawing/2014/main" id="{C1209097-37ED-4D22-A6B8-01560ED364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18704" y="-19660"/>
            <a:ext cx="2095129" cy="2095129"/>
          </a:xfrm>
          <a:prstGeom prst="flowChartConnector">
            <a:avLst/>
          </a:prstGeom>
        </p:spPr>
      </p:pic>
    </p:spTree>
    <p:extLst>
      <p:ext uri="{BB962C8B-B14F-4D97-AF65-F5344CB8AC3E}">
        <p14:creationId xmlns:p14="http://schemas.microsoft.com/office/powerpoint/2010/main" val="2262167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6DF6F-4D60-4FD1-8EA1-73321BFA1540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71C459A-0EA2-4F58-B130-CE5FAD9E3065}"/>
              </a:ext>
            </a:extLst>
          </p:cNvPr>
          <p:cNvSpPr txBox="1">
            <a:spLocks/>
          </p:cNvSpPr>
          <p:nvPr userDrawn="1"/>
        </p:nvSpPr>
        <p:spPr>
          <a:xfrm>
            <a:off x="139083" y="365125"/>
            <a:ext cx="11913833" cy="1325563"/>
          </a:xfrm>
          <a:prstGeom prst="rect">
            <a:avLst/>
          </a:prstGeom>
          <a:noFill/>
          <a:ln w="38100">
            <a:solidFill>
              <a:srgbClr val="CE673B"/>
            </a:solidFill>
            <a:prstDash val="dash"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754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5D668AE1-2F2B-4D17-A393-76B469763C0F}"/>
              </a:ext>
            </a:extLst>
          </p:cNvPr>
          <p:cNvSpPr txBox="1">
            <a:spLocks/>
          </p:cNvSpPr>
          <p:nvPr userDrawn="1"/>
        </p:nvSpPr>
        <p:spPr>
          <a:xfrm>
            <a:off x="139083" y="365125"/>
            <a:ext cx="11913833" cy="1325563"/>
          </a:xfrm>
          <a:prstGeom prst="rect">
            <a:avLst/>
          </a:prstGeom>
          <a:noFill/>
          <a:ln w="38100">
            <a:solidFill>
              <a:srgbClr val="EAC036"/>
            </a:solidFill>
            <a:prstDash val="dash"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6DF6F-4D60-4FD1-8EA1-73321BFA1540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Graphic 6" descr="Person with idea with solid fill">
            <a:extLst>
              <a:ext uri="{FF2B5EF4-FFF2-40B4-BE49-F238E27FC236}">
                <a16:creationId xmlns:a16="http://schemas.microsoft.com/office/drawing/2014/main" id="{E25AACE2-3951-471B-8CFA-5CCC751F56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43460" y="477175"/>
            <a:ext cx="1067540" cy="1067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690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5601923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  <p:sp>
        <p:nvSpPr>
          <p:cNvPr id="7" name="Oval 6"/>
          <p:cNvSpPr/>
          <p:nvPr userDrawn="1"/>
        </p:nvSpPr>
        <p:spPr>
          <a:xfrm>
            <a:off x="698571" y="1052924"/>
            <a:ext cx="1371600" cy="1362075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 userDrawn="1"/>
        </p:nvSpPr>
        <p:spPr>
          <a:xfrm>
            <a:off x="3629025" y="921544"/>
            <a:ext cx="1371600" cy="1362075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229571">
            <a:off x="9045676" y="1244797"/>
            <a:ext cx="3517557" cy="175877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64579" y="5631451"/>
            <a:ext cx="2389221" cy="1060496"/>
          </a:xfrm>
          <a:prstGeom prst="rect">
            <a:avLst/>
          </a:prstGeom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C24BC5B0-ED93-4857-9385-89EF0361743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579" y="5680255"/>
            <a:ext cx="1428592" cy="1183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0054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168592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6DF6F-4D60-4FD1-8EA1-73321BFA1540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229571">
            <a:off x="8928246" y="538326"/>
            <a:ext cx="3085311" cy="1542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206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168592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6DF6F-4D60-4FD1-8EA1-73321BFA1540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229571">
            <a:off x="8928246" y="538326"/>
            <a:ext cx="3085311" cy="1542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305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168592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6DF6F-4D60-4FD1-8EA1-73321BFA1540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229571">
            <a:off x="8928246" y="538326"/>
            <a:ext cx="3085311" cy="1542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152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56DF6F-4D60-4FD1-8EA1-73321BFA1540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6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62" r:id="rId2"/>
    <p:sldLayoutId id="2147483672" r:id="rId3"/>
    <p:sldLayoutId id="2147483674" r:id="rId4"/>
    <p:sldLayoutId id="2147483675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asswordmonster.com/" TargetMode="Externa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uic.edu/apps/strong-password/" TargetMode="External"/><Relationship Id="rId5" Type="http://schemas.openxmlformats.org/officeDocument/2006/relationships/hyperlink" Target="https://www.security.org/how-secure-is-my-password/" TargetMode="External"/><Relationship Id="rId4" Type="http://schemas.openxmlformats.org/officeDocument/2006/relationships/hyperlink" Target="http://www.passwordmonster.com/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hyperlink" Target="https://passwordsgenerator.net/" TargetMode="External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hyperlink" Target="https://my.norton.com/extspa/passwordmanager?path=pwd-gen" TargetMode="External"/><Relationship Id="rId4" Type="http://schemas.openxmlformats.org/officeDocument/2006/relationships/hyperlink" Target="https://www.lastpass.com/features/password-generator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astpass.com/password-manager" TargetMode="External"/><Relationship Id="rId7" Type="http://schemas.openxmlformats.org/officeDocument/2006/relationships/image" Target="../media/image50.png"/><Relationship Id="rId2" Type="http://schemas.openxmlformats.org/officeDocument/2006/relationships/hyperlink" Target="https://passwords.google.com/?pli=1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9.png"/><Relationship Id="rId5" Type="http://schemas.openxmlformats.org/officeDocument/2006/relationships/hyperlink" Target="https://www.logmeonce.com/" TargetMode="External"/><Relationship Id="rId4" Type="http://schemas.openxmlformats.org/officeDocument/2006/relationships/hyperlink" Target="https://www.dashlane.com/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Relationship Id="rId9" Type="http://schemas.openxmlformats.org/officeDocument/2006/relationships/hyperlink" Target="mailto:name@gmail.com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svg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7.svg"/><Relationship Id="rId5" Type="http://schemas.openxmlformats.org/officeDocument/2006/relationships/image" Target="../media/image66.png"/><Relationship Id="rId10" Type="http://schemas.openxmlformats.org/officeDocument/2006/relationships/image" Target="../media/image71.svg"/><Relationship Id="rId4" Type="http://schemas.openxmlformats.org/officeDocument/2006/relationships/image" Target="../media/image65.svg"/><Relationship Id="rId9" Type="http://schemas.openxmlformats.org/officeDocument/2006/relationships/image" Target="../media/image7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svg"/><Relationship Id="rId3" Type="http://schemas.openxmlformats.org/officeDocument/2006/relationships/image" Target="../media/image80.png"/><Relationship Id="rId7" Type="http://schemas.openxmlformats.org/officeDocument/2006/relationships/image" Target="../media/image8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svg"/><Relationship Id="rId5" Type="http://schemas.openxmlformats.org/officeDocument/2006/relationships/image" Target="../media/image82.png"/><Relationship Id="rId10" Type="http://schemas.openxmlformats.org/officeDocument/2006/relationships/image" Target="../media/image38.svg"/><Relationship Id="rId4" Type="http://schemas.openxmlformats.org/officeDocument/2006/relationships/image" Target="../media/image81.svg"/><Relationship Id="rId9" Type="http://schemas.openxmlformats.org/officeDocument/2006/relationships/image" Target="../media/image3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3" Type="http://schemas.openxmlformats.org/officeDocument/2006/relationships/hyperlink" Target="https://www.bitdefender.co.uk/solutions/" TargetMode="External"/><Relationship Id="rId7" Type="http://schemas.openxmlformats.org/officeDocument/2006/relationships/image" Target="../media/image91.png"/><Relationship Id="rId2" Type="http://schemas.openxmlformats.org/officeDocument/2006/relationships/hyperlink" Target="https://www.avast.com/en-gb/index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totalav.com/en/free-antivirus" TargetMode="External"/><Relationship Id="rId5" Type="http://schemas.openxmlformats.org/officeDocument/2006/relationships/hyperlink" Target="https://www.kaspersky.co.uk/home-security" TargetMode="External"/><Relationship Id="rId4" Type="http://schemas.openxmlformats.org/officeDocument/2006/relationships/hyperlink" Target="https://www.avg.com/en-gb/homepage" TargetMode="External"/><Relationship Id="rId9" Type="http://schemas.openxmlformats.org/officeDocument/2006/relationships/image" Target="../media/image93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svg"/><Relationship Id="rId3" Type="http://schemas.openxmlformats.org/officeDocument/2006/relationships/image" Target="../media/image95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.svg"/><Relationship Id="rId5" Type="http://schemas.openxmlformats.org/officeDocument/2006/relationships/image" Target="../media/image97.png"/><Relationship Id="rId4" Type="http://schemas.openxmlformats.org/officeDocument/2006/relationships/image" Target="../media/image96.sv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1OVTmrXGHyU?feature=oembed" TargetMode="External"/><Relationship Id="rId4" Type="http://schemas.openxmlformats.org/officeDocument/2006/relationships/hyperlink" Target="https://www.youtube.com/watch?v=1OVTmrXGHyU&amp;t=13s" TargetMode="Externa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sv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png"/><Relationship Id="rId13" Type="http://schemas.openxmlformats.org/officeDocument/2006/relationships/image" Target="../media/image116.svg"/><Relationship Id="rId18" Type="http://schemas.openxmlformats.org/officeDocument/2006/relationships/image" Target="../media/image121.png"/><Relationship Id="rId3" Type="http://schemas.openxmlformats.org/officeDocument/2006/relationships/image" Target="../media/image106.svg"/><Relationship Id="rId21" Type="http://schemas.openxmlformats.org/officeDocument/2006/relationships/image" Target="../media/image124.svg"/><Relationship Id="rId7" Type="http://schemas.openxmlformats.org/officeDocument/2006/relationships/image" Target="../media/image110.svg"/><Relationship Id="rId12" Type="http://schemas.openxmlformats.org/officeDocument/2006/relationships/image" Target="../media/image115.png"/><Relationship Id="rId17" Type="http://schemas.openxmlformats.org/officeDocument/2006/relationships/image" Target="../media/image120.svg"/><Relationship Id="rId2" Type="http://schemas.openxmlformats.org/officeDocument/2006/relationships/image" Target="../media/image105.png"/><Relationship Id="rId16" Type="http://schemas.openxmlformats.org/officeDocument/2006/relationships/image" Target="../media/image119.png"/><Relationship Id="rId20" Type="http://schemas.openxmlformats.org/officeDocument/2006/relationships/image" Target="../media/image1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9.png"/><Relationship Id="rId11" Type="http://schemas.openxmlformats.org/officeDocument/2006/relationships/image" Target="../media/image114.svg"/><Relationship Id="rId5" Type="http://schemas.openxmlformats.org/officeDocument/2006/relationships/image" Target="../media/image108.svg"/><Relationship Id="rId15" Type="http://schemas.openxmlformats.org/officeDocument/2006/relationships/image" Target="../media/image118.svg"/><Relationship Id="rId10" Type="http://schemas.openxmlformats.org/officeDocument/2006/relationships/image" Target="../media/image113.png"/><Relationship Id="rId19" Type="http://schemas.openxmlformats.org/officeDocument/2006/relationships/image" Target="../media/image122.svg"/><Relationship Id="rId4" Type="http://schemas.openxmlformats.org/officeDocument/2006/relationships/image" Target="../media/image107.png"/><Relationship Id="rId9" Type="http://schemas.openxmlformats.org/officeDocument/2006/relationships/image" Target="../media/image112.svg"/><Relationship Id="rId14" Type="http://schemas.openxmlformats.org/officeDocument/2006/relationships/image" Target="../media/image1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svg"/><Relationship Id="rId18" Type="http://schemas.openxmlformats.org/officeDocument/2006/relationships/image" Target="../media/image28.png"/><Relationship Id="rId3" Type="http://schemas.openxmlformats.org/officeDocument/2006/relationships/image" Target="../media/image13.jpeg"/><Relationship Id="rId21" Type="http://schemas.openxmlformats.org/officeDocument/2006/relationships/image" Target="../media/image31.svg"/><Relationship Id="rId7" Type="http://schemas.openxmlformats.org/officeDocument/2006/relationships/image" Target="../media/image17.svg"/><Relationship Id="rId12" Type="http://schemas.openxmlformats.org/officeDocument/2006/relationships/image" Target="../media/image22.png"/><Relationship Id="rId17" Type="http://schemas.openxmlformats.org/officeDocument/2006/relationships/image" Target="../media/image27.sv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6.png"/><Relationship Id="rId20" Type="http://schemas.openxmlformats.org/officeDocument/2006/relationships/image" Target="../media/image3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11" Type="http://schemas.openxmlformats.org/officeDocument/2006/relationships/image" Target="../media/image21.svg"/><Relationship Id="rId5" Type="http://schemas.openxmlformats.org/officeDocument/2006/relationships/image" Target="../media/image15.svg"/><Relationship Id="rId15" Type="http://schemas.openxmlformats.org/officeDocument/2006/relationships/image" Target="../media/image25.svg"/><Relationship Id="rId23" Type="http://schemas.openxmlformats.org/officeDocument/2006/relationships/image" Target="../media/image33.svg"/><Relationship Id="rId10" Type="http://schemas.openxmlformats.org/officeDocument/2006/relationships/image" Target="../media/image20.png"/><Relationship Id="rId19" Type="http://schemas.openxmlformats.org/officeDocument/2006/relationships/image" Target="../media/image29.svg"/><Relationship Id="rId4" Type="http://schemas.openxmlformats.org/officeDocument/2006/relationships/image" Target="../media/image14.png"/><Relationship Id="rId9" Type="http://schemas.openxmlformats.org/officeDocument/2006/relationships/image" Target="../media/image19.svg"/><Relationship Id="rId14" Type="http://schemas.openxmlformats.org/officeDocument/2006/relationships/image" Target="../media/image24.png"/><Relationship Id="rId22" Type="http://schemas.openxmlformats.org/officeDocument/2006/relationships/image" Target="../media/image32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svg"/><Relationship Id="rId3" Type="http://schemas.openxmlformats.org/officeDocument/2006/relationships/image" Target="../media/image125.png"/><Relationship Id="rId7" Type="http://schemas.openxmlformats.org/officeDocument/2006/relationships/image" Target="../media/image12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8.svg"/><Relationship Id="rId5" Type="http://schemas.openxmlformats.org/officeDocument/2006/relationships/image" Target="../media/image127.png"/><Relationship Id="rId4" Type="http://schemas.openxmlformats.org/officeDocument/2006/relationships/image" Target="../media/image126.sv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png"/><Relationship Id="rId3" Type="http://schemas.openxmlformats.org/officeDocument/2006/relationships/hyperlink" Target="https://www.expressvpn.com/features" TargetMode="External"/><Relationship Id="rId7" Type="http://schemas.openxmlformats.org/officeDocument/2006/relationships/image" Target="../media/image13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hide.me/en/" TargetMode="External"/><Relationship Id="rId5" Type="http://schemas.openxmlformats.org/officeDocument/2006/relationships/hyperlink" Target="https://protonvpn.com/" TargetMode="External"/><Relationship Id="rId4" Type="http://schemas.openxmlformats.org/officeDocument/2006/relationships/hyperlink" Target="https://nordvpn.com/" TargetMode="External"/><Relationship Id="rId9" Type="http://schemas.openxmlformats.org/officeDocument/2006/relationships/hyperlink" Target="https://www.tunnelbear.com/pricing" TargetMode="Externa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3.jpeg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ddit.com/r/ScarySigns/comments/jyxe54/more_than_sad_scary_but_still/" TargetMode="External"/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-ni_PWxrsNo?feature=oembed" TargetMode="External"/><Relationship Id="rId4" Type="http://schemas.openxmlformats.org/officeDocument/2006/relationships/hyperlink" Target="https://www.youtube.com/watch?v=-ni_PWxrsNo" TargetMode="Externa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1.svg"/><Relationship Id="rId5" Type="http://schemas.openxmlformats.org/officeDocument/2006/relationships/image" Target="../media/image140.png"/><Relationship Id="rId4" Type="http://schemas.openxmlformats.org/officeDocument/2006/relationships/image" Target="../media/image139.sv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3.jpeg"/><Relationship Id="rId3" Type="http://schemas.openxmlformats.org/officeDocument/2006/relationships/image" Target="../media/image1.png"/><Relationship Id="rId7" Type="http://schemas.openxmlformats.org/officeDocument/2006/relationships/hyperlink" Target="https://creativecommons.org/licenses/by-nc-sa/4.0/" TargetMode="External"/><Relationship Id="rId2" Type="http://schemas.openxmlformats.org/officeDocument/2006/relationships/hyperlink" Target="https://creativecommons.org/licenses/by-nc/4.0/legalcod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reativecommons.org/licenses/by-nc/4.0/" TargetMode="External"/><Relationship Id="rId5" Type="http://schemas.openxmlformats.org/officeDocument/2006/relationships/image" Target="../media/image142.png"/><Relationship Id="rId4" Type="http://schemas.openxmlformats.org/officeDocument/2006/relationships/image" Target="../media/image3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sv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svg"/><Relationship Id="rId5" Type="http://schemas.openxmlformats.org/officeDocument/2006/relationships/image" Target="../media/image37.png"/><Relationship Id="rId4" Type="http://schemas.openxmlformats.org/officeDocument/2006/relationships/image" Target="../media/image36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781916"/>
            <a:ext cx="9144000" cy="1647084"/>
          </a:xfrm>
        </p:spPr>
        <p:txBody>
          <a:bodyPr>
            <a:normAutofit fontScale="90000"/>
          </a:bodyPr>
          <a:lstStyle/>
          <a:p>
            <a:r>
              <a:rPr lang="en-GB" dirty="0"/>
              <a:t>Keeping your personal </a:t>
            </a:r>
            <a:br>
              <a:rPr lang="en-GB" dirty="0"/>
            </a:br>
            <a:r>
              <a:rPr lang="en-GB" dirty="0"/>
              <a:t>data secure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1B4B7AB-0A22-4861-BDA6-284B696F1EFE}"/>
              </a:ext>
            </a:extLst>
          </p:cNvPr>
          <p:cNvSpPr txBox="1"/>
          <p:nvPr/>
        </p:nvSpPr>
        <p:spPr>
          <a:xfrm>
            <a:off x="9523379" y="5076084"/>
            <a:ext cx="26686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/>
              <a:t>Version: 1.0</a:t>
            </a:r>
          </a:p>
        </p:txBody>
      </p:sp>
    </p:spTree>
    <p:extLst>
      <p:ext uri="{BB962C8B-B14F-4D97-AF65-F5344CB8AC3E}">
        <p14:creationId xmlns:p14="http://schemas.microsoft.com/office/powerpoint/2010/main" val="33333632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50D69-9991-4E3E-AC86-31AE9ADC8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/>
              <a:t>Definition</a:t>
            </a:r>
            <a:endParaRPr lang="en-GB" b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E4CF5AA-21F6-4442-B0D7-2E7124F8AFD6}"/>
              </a:ext>
            </a:extLst>
          </p:cNvPr>
          <p:cNvSpPr txBox="1"/>
          <p:nvPr/>
        </p:nvSpPr>
        <p:spPr>
          <a:xfrm>
            <a:off x="1415846" y="2591715"/>
            <a:ext cx="9409470" cy="3183850"/>
          </a:xfrm>
          <a:prstGeom prst="roundRect">
            <a:avLst/>
          </a:prstGeom>
          <a:noFill/>
          <a:ln>
            <a:solidFill>
              <a:srgbClr val="EAC036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44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Strong password</a:t>
            </a:r>
          </a:p>
          <a:p>
            <a:pPr algn="ctr"/>
            <a:r>
              <a:rPr lang="en-US" sz="4400" dirty="0"/>
              <a:t>combination of letters, numbers and special characters that are difficult to guess by a person or program</a:t>
            </a:r>
          </a:p>
        </p:txBody>
      </p:sp>
    </p:spTree>
    <p:extLst>
      <p:ext uri="{BB962C8B-B14F-4D97-AF65-F5344CB8AC3E}">
        <p14:creationId xmlns:p14="http://schemas.microsoft.com/office/powerpoint/2010/main" val="18514454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8D36AE-067E-4B29-BE0F-2977EA44B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/>
              <a:t>Show me…</a:t>
            </a:r>
            <a:endParaRPr lang="en-GB" b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641B70-0EE2-4CA1-9207-FEF506619E5C}"/>
              </a:ext>
            </a:extLst>
          </p:cNvPr>
          <p:cNvSpPr txBox="1"/>
          <p:nvPr/>
        </p:nvSpPr>
        <p:spPr>
          <a:xfrm>
            <a:off x="126920" y="1834455"/>
            <a:ext cx="11770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The table below shows example passwords and how long it would take someone to crack it. </a:t>
            </a:r>
          </a:p>
        </p:txBody>
      </p:sp>
      <p:graphicFrame>
        <p:nvGraphicFramePr>
          <p:cNvPr id="4" name="Table 5">
            <a:extLst>
              <a:ext uri="{FF2B5EF4-FFF2-40B4-BE49-F238E27FC236}">
                <a16:creationId xmlns:a16="http://schemas.microsoft.com/office/drawing/2014/main" id="{08DAF5AD-4AD5-6A71-52FF-98A7C7BCB1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9498679"/>
              </p:ext>
            </p:extLst>
          </p:nvPr>
        </p:nvGraphicFramePr>
        <p:xfrm>
          <a:off x="2032000" y="2696467"/>
          <a:ext cx="8127999" cy="296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4203237928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4107841044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13293319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Password</a:t>
                      </a:r>
                    </a:p>
                  </a:txBody>
                  <a:tcPr>
                    <a:solidFill>
                      <a:srgbClr val="EAC03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Strength</a:t>
                      </a:r>
                    </a:p>
                  </a:txBody>
                  <a:tcPr>
                    <a:solidFill>
                      <a:srgbClr val="EAC03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Time to crack</a:t>
                      </a:r>
                    </a:p>
                  </a:txBody>
                  <a:tcPr>
                    <a:solidFill>
                      <a:srgbClr val="EAC03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3177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123456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Very weak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 secs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0066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Monday2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Very weak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 secs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82196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awesomedog1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Weak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117 secs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52821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hello_my_fr1end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Medium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40 hours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48207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JanRedRa1nbow$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Strong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13 days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42125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err="1"/>
                        <a:t>BlueDoorFavWatch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Very strong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14 years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79947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9X#u$4Xg9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Very strong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24,000 years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6084469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D6851F71-80F0-C0E4-2433-7910486095D2}"/>
              </a:ext>
            </a:extLst>
          </p:cNvPr>
          <p:cNvSpPr txBox="1"/>
          <p:nvPr/>
        </p:nvSpPr>
        <p:spPr>
          <a:xfrm>
            <a:off x="5142271" y="6477096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2"/>
              </a:rPr>
              <a:t>passwordmonster.com  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D87057-ACCA-BDB8-BD07-1CBC10A5C07F}"/>
              </a:ext>
            </a:extLst>
          </p:cNvPr>
          <p:cNvSpPr txBox="1"/>
          <p:nvPr/>
        </p:nvSpPr>
        <p:spPr>
          <a:xfrm>
            <a:off x="0" y="6477096"/>
            <a:ext cx="5398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strength and time to crack has been calculated on </a:t>
            </a:r>
          </a:p>
        </p:txBody>
      </p:sp>
      <p:sp>
        <p:nvSpPr>
          <p:cNvPr id="6" name="Arrow: Up-Down 5">
            <a:extLst>
              <a:ext uri="{FF2B5EF4-FFF2-40B4-BE49-F238E27FC236}">
                <a16:creationId xmlns:a16="http://schemas.microsoft.com/office/drawing/2014/main" id="{A0E750C8-4071-39C4-A046-96EBE1F6BB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10407445" y="3110029"/>
            <a:ext cx="422787" cy="2487562"/>
          </a:xfrm>
          <a:prstGeom prst="upDownArrow">
            <a:avLst/>
          </a:prstGeom>
          <a:gradFill flip="none" rotWithShape="1">
            <a:gsLst>
              <a:gs pos="37000">
                <a:srgbClr val="00B050"/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480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856B270-6539-D512-4BD8-605B91C01A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2652" y="2112850"/>
            <a:ext cx="6029337" cy="241871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B504851-EE74-457E-8FA5-C61C1CCC5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Testing your passwords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2FBE192-B804-BE3E-434A-3012C185D259}"/>
              </a:ext>
            </a:extLst>
          </p:cNvPr>
          <p:cNvSpPr txBox="1"/>
          <p:nvPr/>
        </p:nvSpPr>
        <p:spPr>
          <a:xfrm>
            <a:off x="171501" y="2112850"/>
            <a:ext cx="4270517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There are websites you can use to test the strength of your password such as,</a:t>
            </a:r>
          </a:p>
          <a:p>
            <a:endParaRPr lang="en-GB" sz="2000" dirty="0"/>
          </a:p>
          <a:p>
            <a:r>
              <a:rPr lang="en-GB" sz="2000" dirty="0">
                <a:hlinkClick r:id="rId4"/>
              </a:rPr>
              <a:t>passwordmonster.com</a:t>
            </a:r>
            <a:r>
              <a:rPr lang="en-GB" sz="2000" dirty="0"/>
              <a:t> </a:t>
            </a:r>
          </a:p>
          <a:p>
            <a:endParaRPr lang="en-GB" sz="2000" dirty="0"/>
          </a:p>
          <a:p>
            <a:r>
              <a:rPr lang="en-GB" sz="2000" dirty="0">
                <a:hlinkClick r:id="rId5"/>
              </a:rPr>
              <a:t>security.org/how-secure-is-my-password/</a:t>
            </a:r>
            <a:endParaRPr lang="en-GB" sz="2000" dirty="0"/>
          </a:p>
          <a:p>
            <a:endParaRPr lang="en-GB" sz="2000" dirty="0"/>
          </a:p>
          <a:p>
            <a:r>
              <a:rPr lang="en-GB" sz="2000" dirty="0">
                <a:hlinkClick r:id="rId6"/>
              </a:rPr>
              <a:t>uic.edu/apps/strong-password/</a:t>
            </a:r>
            <a:r>
              <a:rPr lang="en-GB" sz="2000" dirty="0"/>
              <a:t> </a:t>
            </a:r>
          </a:p>
          <a:p>
            <a:endParaRPr lang="en-GB" sz="2000" dirty="0"/>
          </a:p>
          <a:p>
            <a:endParaRPr lang="en-GB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20B9337-17AC-BACE-8054-A01584DA8A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3019" y="3657154"/>
            <a:ext cx="6193930" cy="2835721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7406023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04851-EE74-457E-8FA5-C61C1CCC5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Generating strong passwords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2FBE192-B804-BE3E-434A-3012C185D259}"/>
              </a:ext>
            </a:extLst>
          </p:cNvPr>
          <p:cNvSpPr txBox="1"/>
          <p:nvPr/>
        </p:nvSpPr>
        <p:spPr>
          <a:xfrm>
            <a:off x="171501" y="2112850"/>
            <a:ext cx="474462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If you need a strong password you can use a website to generate one,</a:t>
            </a:r>
          </a:p>
          <a:p>
            <a:r>
              <a:rPr lang="en-GB" sz="2000" dirty="0"/>
              <a:t> </a:t>
            </a:r>
          </a:p>
          <a:p>
            <a:r>
              <a:rPr lang="en-GB" sz="2000" dirty="0">
                <a:hlinkClick r:id="rId3"/>
              </a:rPr>
              <a:t>passwordsgenerator.net</a:t>
            </a:r>
            <a:r>
              <a:rPr lang="en-GB" sz="2000" dirty="0"/>
              <a:t> </a:t>
            </a:r>
          </a:p>
          <a:p>
            <a:endParaRPr lang="en-GB" sz="2000" dirty="0"/>
          </a:p>
          <a:p>
            <a:r>
              <a:rPr lang="en-GB" sz="2000" dirty="0">
                <a:hlinkClick r:id="rId4"/>
              </a:rPr>
              <a:t>lastpass.com/features/password-generator</a:t>
            </a:r>
            <a:r>
              <a:rPr lang="en-GB" sz="2000" dirty="0"/>
              <a:t> </a:t>
            </a:r>
          </a:p>
          <a:p>
            <a:endParaRPr lang="en-GB" sz="2000" dirty="0"/>
          </a:p>
          <a:p>
            <a:r>
              <a:rPr lang="en-GB" sz="2000" dirty="0">
                <a:hlinkClick r:id="rId5"/>
              </a:rPr>
              <a:t>my.norton.com/</a:t>
            </a:r>
            <a:r>
              <a:rPr lang="en-GB" sz="2000" dirty="0" err="1">
                <a:hlinkClick r:id="rId5"/>
              </a:rPr>
              <a:t>extspa</a:t>
            </a:r>
            <a:r>
              <a:rPr lang="en-GB" sz="2000" dirty="0">
                <a:hlinkClick r:id="rId5"/>
              </a:rPr>
              <a:t>/</a:t>
            </a:r>
            <a:r>
              <a:rPr lang="en-GB" sz="2000" dirty="0" err="1">
                <a:hlinkClick r:id="rId5"/>
              </a:rPr>
              <a:t>passwordmanager</a:t>
            </a:r>
            <a:r>
              <a:rPr lang="en-GB" sz="2000" dirty="0"/>
              <a:t> </a:t>
            </a:r>
          </a:p>
          <a:p>
            <a:endParaRPr lang="en-GB" sz="2000" dirty="0"/>
          </a:p>
          <a:p>
            <a:endParaRPr lang="en-GB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C238DF1-5FEF-DF83-4ADC-E1FDB59140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39986" y="1867581"/>
            <a:ext cx="4744628" cy="261270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1FF552D-4F50-7306-53F9-5558F3EC22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4353" y="2698945"/>
            <a:ext cx="4939447" cy="247148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7DEB1F1-81B1-E083-6BB8-0466359EDB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1278" y="3998064"/>
            <a:ext cx="4322447" cy="2344724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8632236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DD6C8-86C0-4EF1-8236-5D61543C1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Your turn…</a:t>
            </a:r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BC42DC-03F4-4D27-B223-3146C92584EA}"/>
              </a:ext>
            </a:extLst>
          </p:cNvPr>
          <p:cNvSpPr txBox="1"/>
          <p:nvPr/>
        </p:nvSpPr>
        <p:spPr>
          <a:xfrm>
            <a:off x="582560" y="2169463"/>
            <a:ext cx="56609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Think about the passwords you use on your devises such as your phone or computer. </a:t>
            </a:r>
          </a:p>
          <a:p>
            <a:endParaRPr lang="en-GB" sz="2400" dirty="0"/>
          </a:p>
          <a:p>
            <a:r>
              <a:rPr lang="en-GB" sz="2400" dirty="0"/>
              <a:t>On a scale of 0 – 10, how </a:t>
            </a:r>
            <a:r>
              <a:rPr lang="en-GB" sz="2400" b="1" dirty="0"/>
              <a:t>strong do think  the passwords</a:t>
            </a:r>
            <a:r>
              <a:rPr lang="en-GB" sz="2400" dirty="0"/>
              <a:t> you use are? 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C72A3D3-195B-3511-B7CB-CE3A17DEA2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66916" y="5976058"/>
            <a:ext cx="10245213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E3EC422-3CE7-780D-3AEC-18309456F58E}"/>
              </a:ext>
            </a:extLst>
          </p:cNvPr>
          <p:cNvSpPr txBox="1"/>
          <p:nvPr/>
        </p:nvSpPr>
        <p:spPr>
          <a:xfrm>
            <a:off x="398206" y="6050859"/>
            <a:ext cx="737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2DA352-0C02-762B-C5E6-878EE69F9182}"/>
              </a:ext>
            </a:extLst>
          </p:cNvPr>
          <p:cNvSpPr txBox="1"/>
          <p:nvPr/>
        </p:nvSpPr>
        <p:spPr>
          <a:xfrm>
            <a:off x="10616381" y="6050859"/>
            <a:ext cx="737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10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77D81B9-9A25-8B39-8CF4-45F6A8E89466}"/>
              </a:ext>
            </a:extLst>
          </p:cNvPr>
          <p:cNvSpPr txBox="1"/>
          <p:nvPr/>
        </p:nvSpPr>
        <p:spPr>
          <a:xfrm>
            <a:off x="9268524" y="4939658"/>
            <a:ext cx="28827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i="1" dirty="0"/>
              <a:t>“All of my passwords are different and the strongest they could possibly be.”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1B5699D-B194-E0F3-1CE6-E22C81D1AD0D}"/>
              </a:ext>
            </a:extLst>
          </p:cNvPr>
          <p:cNvSpPr txBox="1"/>
          <p:nvPr/>
        </p:nvSpPr>
        <p:spPr>
          <a:xfrm>
            <a:off x="40749" y="4941470"/>
            <a:ext cx="24490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“I use the same easy password (e.g. 123456) for all my devices”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8B82175-1E0E-352D-F239-B166AC2CC0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766916" y="5862988"/>
            <a:ext cx="0" cy="22122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EC311BB-E85C-F1D9-FF6A-5996300779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1012129" y="5862988"/>
            <a:ext cx="0" cy="22122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5" name="Picture 14" descr="Padlock on computer motherboard">
            <a:extLst>
              <a:ext uri="{FF2B5EF4-FFF2-40B4-BE49-F238E27FC236}">
                <a16:creationId xmlns:a16="http://schemas.microsoft.com/office/drawing/2014/main" id="{C6292525-7688-5915-1D10-D579B988AF4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2246" y="2062543"/>
            <a:ext cx="4165351" cy="2780290"/>
          </a:xfrm>
          <a:prstGeom prst="round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3EBA936-5F5D-55AD-2CAF-37FC6B8AD676}"/>
              </a:ext>
            </a:extLst>
          </p:cNvPr>
          <p:cNvSpPr txBox="1"/>
          <p:nvPr/>
        </p:nvSpPr>
        <p:spPr>
          <a:xfrm>
            <a:off x="6236151" y="4954091"/>
            <a:ext cx="30987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“All my passwords are different for my accounts and devices but are not very strong ”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CDF33CA-82F0-1D68-F5CB-74C09CB11FD6}"/>
              </a:ext>
            </a:extLst>
          </p:cNvPr>
          <p:cNvSpPr txBox="1"/>
          <p:nvPr/>
        </p:nvSpPr>
        <p:spPr>
          <a:xfrm>
            <a:off x="7773435" y="6050859"/>
            <a:ext cx="737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8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3A8C7D2-19C4-1F32-9D51-2A6CE71120FE}"/>
              </a:ext>
            </a:extLst>
          </p:cNvPr>
          <p:cNvSpPr txBox="1"/>
          <p:nvPr/>
        </p:nvSpPr>
        <p:spPr>
          <a:xfrm>
            <a:off x="3603523" y="6050859"/>
            <a:ext cx="737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8E1FA40-27C2-B70B-0E8E-D1164FFE0DB9}"/>
              </a:ext>
            </a:extLst>
          </p:cNvPr>
          <p:cNvSpPr txBox="1"/>
          <p:nvPr/>
        </p:nvSpPr>
        <p:spPr>
          <a:xfrm>
            <a:off x="3073122" y="4936916"/>
            <a:ext cx="24490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“I use the same strong password for all my accounts and devices”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CD0F27D-5A07-B825-4E9A-08C389409E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948573" y="5873939"/>
            <a:ext cx="0" cy="22122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E5CB0BA-C671-EF45-3CE9-820DB2EF2A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8147060" y="5860246"/>
            <a:ext cx="0" cy="22122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88225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DD6C8-86C0-4EF1-8236-5D61543C1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Your turn…</a:t>
            </a:r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F11DF3D5-93B3-926A-8A14-B4209B317E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2380340"/>
              </p:ext>
            </p:extLst>
          </p:nvPr>
        </p:nvGraphicFramePr>
        <p:xfrm>
          <a:off x="2761224" y="3230529"/>
          <a:ext cx="6669550" cy="2590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34775">
                  <a:extLst>
                    <a:ext uri="{9D8B030D-6E8A-4147-A177-3AD203B41FA5}">
                      <a16:colId xmlns:a16="http://schemas.microsoft.com/office/drawing/2014/main" val="259675884"/>
                    </a:ext>
                  </a:extLst>
                </a:gridCol>
                <a:gridCol w="3334775">
                  <a:extLst>
                    <a:ext uri="{9D8B030D-6E8A-4147-A177-3AD203B41FA5}">
                      <a16:colId xmlns:a16="http://schemas.microsoft.com/office/drawing/2014/main" val="3294257170"/>
                    </a:ext>
                  </a:extLst>
                </a:gridCol>
              </a:tblGrid>
              <a:tr h="319221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Strong password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940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Part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70167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Part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27419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Part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77443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Part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72798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Part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2405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b="1" dirty="0"/>
                        <a:t>Total score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7/60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7679818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2789454-C7EC-94C9-F40E-40DEE222B635}"/>
              </a:ext>
            </a:extLst>
          </p:cNvPr>
          <p:cNvSpPr txBox="1"/>
          <p:nvPr/>
        </p:nvSpPr>
        <p:spPr>
          <a:xfrm>
            <a:off x="669822" y="2045110"/>
            <a:ext cx="108523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Keep a note of the score you have given yourself, you will add this to the other scores throughout the lesson to give you a total ‘keeping personal data secure’ score.</a:t>
            </a:r>
          </a:p>
        </p:txBody>
      </p:sp>
    </p:spTree>
    <p:extLst>
      <p:ext uri="{BB962C8B-B14F-4D97-AF65-F5344CB8AC3E}">
        <p14:creationId xmlns:p14="http://schemas.microsoft.com/office/powerpoint/2010/main" val="15003035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04851-EE74-457E-8FA5-C61C1CCC5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Using a password manager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EECA05D-CFE7-A96B-117A-3DA1E13AEE43}"/>
              </a:ext>
            </a:extLst>
          </p:cNvPr>
          <p:cNvSpPr txBox="1"/>
          <p:nvPr/>
        </p:nvSpPr>
        <p:spPr>
          <a:xfrm>
            <a:off x="442453" y="2320412"/>
            <a:ext cx="458183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When you have different, strong passwords for all your accounts, it can be difficult to remember them all. </a:t>
            </a:r>
          </a:p>
          <a:p>
            <a:endParaRPr lang="en-GB" sz="2000" dirty="0"/>
          </a:p>
          <a:p>
            <a:r>
              <a:rPr lang="en-GB" sz="2000" dirty="0"/>
              <a:t>It is best practice to use a </a:t>
            </a:r>
            <a:r>
              <a:rPr lang="en-GB" sz="2000" b="1" dirty="0"/>
              <a:t>tool that will remember them for you</a:t>
            </a:r>
            <a:r>
              <a:rPr lang="en-GB" sz="2000" dirty="0"/>
              <a:t>. </a:t>
            </a:r>
          </a:p>
          <a:p>
            <a:endParaRPr lang="en-GB" sz="2000" dirty="0"/>
          </a:p>
          <a:p>
            <a:r>
              <a:rPr lang="en-GB" sz="2000" dirty="0"/>
              <a:t>The tool is secured with a single password, then this is the only password the user needs to remember. </a:t>
            </a:r>
          </a:p>
        </p:txBody>
      </p:sp>
      <p:pic>
        <p:nvPicPr>
          <p:cNvPr id="6" name="Picture 5" descr="Sticky notes on a wall">
            <a:extLst>
              <a:ext uri="{FF2B5EF4-FFF2-40B4-BE49-F238E27FC236}">
                <a16:creationId xmlns:a16="http://schemas.microsoft.com/office/drawing/2014/main" id="{5715DA7E-8FC0-7923-4329-0B1B8157378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2054136"/>
            <a:ext cx="5562586" cy="3986981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26985258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50D69-9991-4E3E-AC86-31AE9ADC8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/>
              <a:t>Definition</a:t>
            </a:r>
            <a:endParaRPr lang="en-GB" b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E4CF5AA-21F6-4442-B0D7-2E7124F8AFD6}"/>
              </a:ext>
            </a:extLst>
          </p:cNvPr>
          <p:cNvSpPr txBox="1"/>
          <p:nvPr/>
        </p:nvSpPr>
        <p:spPr>
          <a:xfrm>
            <a:off x="2653384" y="2473728"/>
            <a:ext cx="6885232" cy="3183850"/>
          </a:xfrm>
          <a:prstGeom prst="roundRect">
            <a:avLst/>
          </a:prstGeom>
          <a:noFill/>
          <a:ln>
            <a:solidFill>
              <a:srgbClr val="EAC036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44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Password manager</a:t>
            </a:r>
          </a:p>
          <a:p>
            <a:pPr algn="ctr"/>
            <a:r>
              <a:rPr lang="en-US" sz="4400" dirty="0"/>
              <a:t>Software that securely stores passwords that a user has for online accounts</a:t>
            </a:r>
          </a:p>
        </p:txBody>
      </p:sp>
    </p:spTree>
    <p:extLst>
      <p:ext uri="{BB962C8B-B14F-4D97-AF65-F5344CB8AC3E}">
        <p14:creationId xmlns:p14="http://schemas.microsoft.com/office/powerpoint/2010/main" val="38260536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8D36AE-067E-4B29-BE0F-2977EA44B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/>
              <a:t>Show me…</a:t>
            </a:r>
            <a:endParaRPr lang="en-GB" b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641B70-0EE2-4CA1-9207-FEF506619E5C}"/>
              </a:ext>
            </a:extLst>
          </p:cNvPr>
          <p:cNvSpPr txBox="1"/>
          <p:nvPr/>
        </p:nvSpPr>
        <p:spPr>
          <a:xfrm>
            <a:off x="225242" y="1844428"/>
            <a:ext cx="109343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Using a password manager removes the need to ever remember a password again.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5513172-103B-F862-B6B2-613069570557}"/>
              </a:ext>
            </a:extLst>
          </p:cNvPr>
          <p:cNvSpPr txBox="1"/>
          <p:nvPr/>
        </p:nvSpPr>
        <p:spPr>
          <a:xfrm>
            <a:off x="225242" y="2430224"/>
            <a:ext cx="605757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Many password managers are available for free, such as </a:t>
            </a:r>
          </a:p>
          <a:p>
            <a:endParaRPr lang="en-GB" sz="2000" dirty="0"/>
          </a:p>
          <a:p>
            <a:r>
              <a:rPr lang="en-GB" sz="2000" dirty="0">
                <a:hlinkClick r:id="rId2"/>
              </a:rPr>
              <a:t>passwords.google.com</a:t>
            </a:r>
            <a:endParaRPr lang="en-GB" sz="2000" dirty="0"/>
          </a:p>
          <a:p>
            <a:endParaRPr lang="en-GB" sz="2000" dirty="0"/>
          </a:p>
          <a:p>
            <a:r>
              <a:rPr lang="en-GB" sz="2000" dirty="0">
                <a:hlinkClick r:id="rId3"/>
              </a:rPr>
              <a:t>lastpass.com/password-manager</a:t>
            </a:r>
            <a:r>
              <a:rPr lang="en-GB" sz="2000" dirty="0"/>
              <a:t> </a:t>
            </a:r>
          </a:p>
          <a:p>
            <a:endParaRPr lang="en-GB" sz="2000" dirty="0"/>
          </a:p>
          <a:p>
            <a:r>
              <a:rPr lang="en-GB" sz="2000" dirty="0">
                <a:hlinkClick r:id="rId4"/>
              </a:rPr>
              <a:t>dashlane.com</a:t>
            </a:r>
            <a:r>
              <a:rPr lang="en-GB" sz="2000" dirty="0"/>
              <a:t> </a:t>
            </a:r>
          </a:p>
          <a:p>
            <a:endParaRPr lang="en-GB" sz="2000" dirty="0"/>
          </a:p>
          <a:p>
            <a:r>
              <a:rPr lang="en-GB" sz="2000" dirty="0">
                <a:hlinkClick r:id="rId5"/>
              </a:rPr>
              <a:t>logmeonce.com</a:t>
            </a:r>
            <a:r>
              <a:rPr lang="en-GB" sz="2000" dirty="0"/>
              <a:t> 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r>
              <a:rPr lang="en-GB" sz="2000" dirty="0"/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648136E-BDAE-045F-75D9-0EDFA3EDD0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97181" y="2467897"/>
            <a:ext cx="4499739" cy="305685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026" name="Picture 2" descr="example of a password vault.">
            <a:extLst>
              <a:ext uri="{FF2B5EF4-FFF2-40B4-BE49-F238E27FC236}">
                <a16:creationId xmlns:a16="http://schemas.microsoft.com/office/drawing/2014/main" id="{B01AB886-4530-3FED-194D-AE1999CD59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0848" y="3291348"/>
            <a:ext cx="4499739" cy="3249561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97459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DD6C8-86C0-4EF1-8236-5D61543C1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Your turn…</a:t>
            </a:r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BC42DC-03F4-4D27-B223-3146C92584EA}"/>
              </a:ext>
            </a:extLst>
          </p:cNvPr>
          <p:cNvSpPr txBox="1"/>
          <p:nvPr/>
        </p:nvSpPr>
        <p:spPr>
          <a:xfrm>
            <a:off x="398206" y="2103499"/>
            <a:ext cx="526763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Thinking about all the online accounts you have.</a:t>
            </a:r>
          </a:p>
          <a:p>
            <a:endParaRPr lang="en-GB" sz="2400" dirty="0"/>
          </a:p>
          <a:p>
            <a:r>
              <a:rPr lang="en-GB" sz="2400" dirty="0"/>
              <a:t>On a scale of 0 – 10, how </a:t>
            </a:r>
            <a:r>
              <a:rPr lang="en-GB" sz="2400" b="1" dirty="0"/>
              <a:t>often do you use a password manager</a:t>
            </a:r>
            <a:r>
              <a:rPr lang="en-GB" sz="2400" dirty="0"/>
              <a:t>? 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C72A3D3-195B-3511-B7CB-CE3A17DEA2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66916" y="5978013"/>
            <a:ext cx="10245213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E3EC422-3CE7-780D-3AEC-18309456F58E}"/>
              </a:ext>
            </a:extLst>
          </p:cNvPr>
          <p:cNvSpPr txBox="1"/>
          <p:nvPr/>
        </p:nvSpPr>
        <p:spPr>
          <a:xfrm>
            <a:off x="398206" y="6077968"/>
            <a:ext cx="737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2DA352-0C02-762B-C5E6-878EE69F9182}"/>
              </a:ext>
            </a:extLst>
          </p:cNvPr>
          <p:cNvSpPr txBox="1"/>
          <p:nvPr/>
        </p:nvSpPr>
        <p:spPr>
          <a:xfrm>
            <a:off x="10616381" y="6077968"/>
            <a:ext cx="737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10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77D81B9-9A25-8B39-8CF4-45F6A8E89466}"/>
              </a:ext>
            </a:extLst>
          </p:cNvPr>
          <p:cNvSpPr txBox="1"/>
          <p:nvPr/>
        </p:nvSpPr>
        <p:spPr>
          <a:xfrm>
            <a:off x="8925238" y="5243605"/>
            <a:ext cx="30578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i="1" dirty="0"/>
              <a:t>“I use a password manager for all my passwords”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1B5699D-B194-E0F3-1CE6-E22C81D1AD0D}"/>
              </a:ext>
            </a:extLst>
          </p:cNvPr>
          <p:cNvSpPr txBox="1"/>
          <p:nvPr/>
        </p:nvSpPr>
        <p:spPr>
          <a:xfrm>
            <a:off x="208934" y="5216657"/>
            <a:ext cx="25440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“I didn’t know password managers existed”</a:t>
            </a:r>
          </a:p>
        </p:txBody>
      </p:sp>
      <p:pic>
        <p:nvPicPr>
          <p:cNvPr id="5" name="Picture 4" descr="Black and yellow security logo">
            <a:extLst>
              <a:ext uri="{FF2B5EF4-FFF2-40B4-BE49-F238E27FC236}">
                <a16:creationId xmlns:a16="http://schemas.microsoft.com/office/drawing/2014/main" id="{E88BC48B-D4C4-9DBC-53AC-2F2B5057491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1058" y="1866842"/>
            <a:ext cx="4394586" cy="2930010"/>
          </a:xfrm>
          <a:prstGeom prst="round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199F9EE-7D8C-8991-3E01-74C35B03F2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766916" y="5862988"/>
            <a:ext cx="0" cy="22122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554358C-B443-8318-9E52-8CCCC8478E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1026877" y="5853660"/>
            <a:ext cx="0" cy="22122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93344CF-CE48-5717-8AB7-F5AB07A165B9}"/>
              </a:ext>
            </a:extLst>
          </p:cNvPr>
          <p:cNvSpPr txBox="1"/>
          <p:nvPr/>
        </p:nvSpPr>
        <p:spPr>
          <a:xfrm>
            <a:off x="5318088" y="6067930"/>
            <a:ext cx="737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5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D29E293-F1F7-CF15-361D-2001968EBE17}"/>
              </a:ext>
            </a:extLst>
          </p:cNvPr>
          <p:cNvSpPr txBox="1"/>
          <p:nvPr/>
        </p:nvSpPr>
        <p:spPr>
          <a:xfrm>
            <a:off x="4162735" y="5213614"/>
            <a:ext cx="30578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“I have a password manager but I don’t regularly use it”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9A6FE44-7984-4382-4D5E-A1D3C8E06F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5686798" y="5879898"/>
            <a:ext cx="0" cy="22122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8170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4C500-9482-4AC0-A364-6C6C3AF4C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Learning intentions</a:t>
            </a:r>
            <a:endParaRPr lang="en-GB">
              <a:solidFill>
                <a:schemeClr val="tx1"/>
              </a:solidFill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2A5D003-952C-4CC8-8F5A-EC222DA6F0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6109873"/>
              </p:ext>
            </p:extLst>
          </p:nvPr>
        </p:nvGraphicFramePr>
        <p:xfrm>
          <a:off x="510289" y="1844328"/>
          <a:ext cx="10843511" cy="4998720"/>
        </p:xfrm>
        <a:graphic>
          <a:graphicData uri="http://schemas.openxmlformats.org/drawingml/2006/table">
            <a:tbl>
              <a:tblPr/>
              <a:tblGrid>
                <a:gridCol w="10843511">
                  <a:extLst>
                    <a:ext uri="{9D8B030D-6E8A-4147-A177-3AD203B41FA5}">
                      <a16:colId xmlns:a16="http://schemas.microsoft.com/office/drawing/2014/main" val="803942006"/>
                    </a:ext>
                  </a:extLst>
                </a:gridCol>
              </a:tblGrid>
              <a:tr h="3630132">
                <a:tc>
                  <a:txBody>
                    <a:bodyPr/>
                    <a:lstStyle/>
                    <a:p>
                      <a:r>
                        <a:rPr lang="en-US" sz="2800" dirty="0"/>
                        <a:t>We will be looking at how you can keep your personal data secure, specifically,</a:t>
                      </a:r>
                    </a:p>
                    <a:p>
                      <a:endParaRPr lang="en-US" sz="1400" dirty="0"/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n-US" sz="2800" dirty="0"/>
                        <a:t>How to choose and test a </a:t>
                      </a:r>
                      <a:r>
                        <a:rPr lang="en-US" sz="2800" b="1" dirty="0"/>
                        <a:t>good password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endParaRPr lang="en-US" sz="2800" dirty="0"/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n-US" sz="2800" dirty="0"/>
                        <a:t>How to use a </a:t>
                      </a:r>
                      <a:r>
                        <a:rPr lang="en-US" sz="2800" b="1" dirty="0"/>
                        <a:t>password manager </a:t>
                      </a:r>
                      <a:r>
                        <a:rPr lang="en-US" sz="2800" dirty="0"/>
                        <a:t>and </a:t>
                      </a:r>
                      <a:r>
                        <a:rPr lang="en-US" sz="2800" b="1" dirty="0"/>
                        <a:t>multi-factor authentication </a:t>
                      </a:r>
                      <a:r>
                        <a:rPr lang="en-US" sz="2800" b="0" dirty="0"/>
                        <a:t>including biometrics</a:t>
                      </a:r>
                      <a:endParaRPr lang="en-US" sz="2800" b="1" dirty="0"/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endParaRPr lang="en-US" sz="2800" dirty="0"/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n-US" sz="2800" dirty="0"/>
                        <a:t>How to protect personal devices with </a:t>
                      </a:r>
                      <a:r>
                        <a:rPr lang="en-US" sz="2800" b="1" dirty="0"/>
                        <a:t>anti-virus software</a:t>
                      </a:r>
                      <a:r>
                        <a:rPr lang="en-US" sz="2800" dirty="0"/>
                        <a:t>, </a:t>
                      </a:r>
                      <a:r>
                        <a:rPr lang="en-US" sz="2800" b="1" dirty="0"/>
                        <a:t>firewalls </a:t>
                      </a:r>
                      <a:r>
                        <a:rPr lang="en-US" sz="2800" dirty="0"/>
                        <a:t>and </a:t>
                      </a:r>
                      <a:r>
                        <a:rPr lang="en-US" sz="2800" b="1" dirty="0"/>
                        <a:t>VPNs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endParaRPr lang="en-US" sz="2800" dirty="0"/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n-US" sz="2800" dirty="0"/>
                        <a:t>How to protect information you share online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83446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96769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DD6C8-86C0-4EF1-8236-5D61543C1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Your turn…</a:t>
            </a:r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F11DF3D5-93B3-926A-8A14-B4209B317E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034625"/>
              </p:ext>
            </p:extLst>
          </p:nvPr>
        </p:nvGraphicFramePr>
        <p:xfrm>
          <a:off x="2487151" y="3429000"/>
          <a:ext cx="6669550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34775">
                  <a:extLst>
                    <a:ext uri="{9D8B030D-6E8A-4147-A177-3AD203B41FA5}">
                      <a16:colId xmlns:a16="http://schemas.microsoft.com/office/drawing/2014/main" val="259675884"/>
                    </a:ext>
                  </a:extLst>
                </a:gridCol>
                <a:gridCol w="3334775">
                  <a:extLst>
                    <a:ext uri="{9D8B030D-6E8A-4147-A177-3AD203B41FA5}">
                      <a16:colId xmlns:a16="http://schemas.microsoft.com/office/drawing/2014/main" val="32942571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Strong password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940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Password manager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70167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Part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27419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Part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77443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Part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72798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Part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04299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b="1" dirty="0"/>
                        <a:t>Total score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13/60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7679818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2789454-C7EC-94C9-F40E-40DEE222B635}"/>
              </a:ext>
            </a:extLst>
          </p:cNvPr>
          <p:cNvSpPr txBox="1"/>
          <p:nvPr/>
        </p:nvSpPr>
        <p:spPr>
          <a:xfrm>
            <a:off x="838200" y="2054942"/>
            <a:ext cx="99674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Keep a note of the score you have given yourself, you will add this to the other scores throughout the lesson to give you a total ‘keeping personal data secure’ score at the end.  </a:t>
            </a:r>
          </a:p>
        </p:txBody>
      </p:sp>
    </p:spTree>
    <p:extLst>
      <p:ext uri="{BB962C8B-B14F-4D97-AF65-F5344CB8AC3E}">
        <p14:creationId xmlns:p14="http://schemas.microsoft.com/office/powerpoint/2010/main" val="32411445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0092C-E215-4310-A2C7-8CDA22E59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Next steps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45694B-21FC-45EF-8E25-F23193A4784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825625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endParaRPr lang="en-GB" sz="3600" dirty="0"/>
          </a:p>
          <a:p>
            <a:pPr marL="0" indent="0" algn="ctr">
              <a:buNone/>
            </a:pPr>
            <a:endParaRPr lang="en-GB" sz="3600" dirty="0"/>
          </a:p>
          <a:p>
            <a:pPr marL="0" indent="0" algn="ctr">
              <a:buNone/>
            </a:pPr>
            <a:r>
              <a:rPr lang="en-GB" sz="3600" dirty="0"/>
              <a:t>Complete </a:t>
            </a:r>
            <a:r>
              <a:rPr lang="en-GB" sz="3600" b="1" dirty="0"/>
              <a:t>questions 1 to 7 </a:t>
            </a:r>
          </a:p>
          <a:p>
            <a:pPr marL="0" indent="0" algn="ctr">
              <a:buNone/>
            </a:pPr>
            <a:r>
              <a:rPr lang="en-GB" sz="3600" dirty="0"/>
              <a:t>in </a:t>
            </a:r>
            <a:r>
              <a:rPr lang="en-GB" sz="3600" b="1" dirty="0"/>
              <a:t>section 1 </a:t>
            </a:r>
            <a:r>
              <a:rPr lang="en-GB" sz="3600" dirty="0"/>
              <a:t>of the </a:t>
            </a:r>
          </a:p>
          <a:p>
            <a:pPr marL="0" indent="0" algn="ctr">
              <a:buNone/>
            </a:pPr>
            <a:r>
              <a:rPr lang="en-GB" sz="3600" dirty="0"/>
              <a:t>‘Keeping personal data secure’ workbook.</a:t>
            </a:r>
            <a:endParaRPr lang="en-GB" sz="3600" dirty="0">
              <a:cs typeface="Calibri"/>
            </a:endParaRPr>
          </a:p>
          <a:p>
            <a:pPr marL="0" indent="0" algn="ctr">
              <a:buNone/>
            </a:pP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4287965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04851-EE74-457E-8FA5-C61C1CCC5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Extra protection on top of strong password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E4FC686-AC7E-133A-66A1-C7AA0C39674F}"/>
              </a:ext>
            </a:extLst>
          </p:cNvPr>
          <p:cNvSpPr txBox="1"/>
          <p:nvPr/>
        </p:nvSpPr>
        <p:spPr>
          <a:xfrm>
            <a:off x="481780" y="2310579"/>
            <a:ext cx="4011561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Even with strong passwords, it is best practice to have </a:t>
            </a:r>
            <a:r>
              <a:rPr lang="en-GB" sz="2000" b="1" dirty="0"/>
              <a:t>multiple ways of confirming you </a:t>
            </a:r>
            <a:r>
              <a:rPr lang="en-GB" sz="2000" dirty="0"/>
              <a:t>are who you say you are. </a:t>
            </a:r>
          </a:p>
          <a:p>
            <a:endParaRPr lang="en-GB" sz="2000" dirty="0"/>
          </a:p>
          <a:p>
            <a:r>
              <a:rPr lang="en-GB" sz="2000" dirty="0"/>
              <a:t>This means if your password is stolen or cracked, it will be useless to the criminal without them having another way of them trying to show they are you. 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</p:txBody>
      </p:sp>
      <p:pic>
        <p:nvPicPr>
          <p:cNvPr id="6" name="Picture 5" descr="Robot standing on block facing other robots">
            <a:extLst>
              <a:ext uri="{FF2B5EF4-FFF2-40B4-BE49-F238E27FC236}">
                <a16:creationId xmlns:a16="http://schemas.microsoft.com/office/drawing/2014/main" id="{C43BA650-B370-A3F0-489F-75771CDDF55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0592" y="2175831"/>
            <a:ext cx="6607277" cy="3716593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21888244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50D69-9991-4E3E-AC86-31AE9ADC8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/>
              <a:t>Definition</a:t>
            </a:r>
            <a:endParaRPr lang="en-GB" b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E4CF5AA-21F6-4442-B0D7-2E7124F8AFD6}"/>
              </a:ext>
            </a:extLst>
          </p:cNvPr>
          <p:cNvSpPr txBox="1"/>
          <p:nvPr/>
        </p:nvSpPr>
        <p:spPr>
          <a:xfrm>
            <a:off x="2106752" y="2237754"/>
            <a:ext cx="7978496" cy="3932992"/>
          </a:xfrm>
          <a:prstGeom prst="roundRect">
            <a:avLst/>
          </a:prstGeom>
          <a:noFill/>
          <a:ln>
            <a:solidFill>
              <a:srgbClr val="EAC036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4400" b="1" dirty="0">
                <a:cs typeface="Times New Roman" panose="02020603050405020304" pitchFamily="18" charset="0"/>
              </a:rPr>
              <a:t>Multi-factor authentication (MFA)</a:t>
            </a:r>
          </a:p>
          <a:p>
            <a:pPr algn="ctr"/>
            <a:r>
              <a:rPr lang="en-US" sz="4400" dirty="0"/>
              <a:t>Two or more pieces of information are required to gain access to an account</a:t>
            </a:r>
          </a:p>
        </p:txBody>
      </p:sp>
    </p:spTree>
    <p:extLst>
      <p:ext uri="{BB962C8B-B14F-4D97-AF65-F5344CB8AC3E}">
        <p14:creationId xmlns:p14="http://schemas.microsoft.com/office/powerpoint/2010/main" val="19913748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F21BE66-5FB9-0D5E-75F2-C2213FAD6A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endCxn id="8" idx="3"/>
          </p:cNvCxnSpPr>
          <p:nvPr/>
        </p:nvCxnSpPr>
        <p:spPr>
          <a:xfrm flipH="1">
            <a:off x="7934325" y="5238750"/>
            <a:ext cx="1147761" cy="1095375"/>
          </a:xfrm>
          <a:prstGeom prst="straightConnector1">
            <a:avLst/>
          </a:prstGeom>
          <a:ln w="76200">
            <a:solidFill>
              <a:srgbClr val="CE673B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0832800-FF40-5D74-4D0E-93EB96E200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endCxn id="8" idx="1"/>
          </p:cNvCxnSpPr>
          <p:nvPr/>
        </p:nvCxnSpPr>
        <p:spPr>
          <a:xfrm>
            <a:off x="3217865" y="5238750"/>
            <a:ext cx="1039810" cy="1095375"/>
          </a:xfrm>
          <a:prstGeom prst="straightConnector1">
            <a:avLst/>
          </a:prstGeom>
          <a:ln w="76200">
            <a:solidFill>
              <a:srgbClr val="CE673B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1B504851-EE74-457E-8FA5-C61C1CCC5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Accessing your online accounts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18C63FF-D211-17A0-6F58-2115949C478F}"/>
              </a:ext>
            </a:extLst>
          </p:cNvPr>
          <p:cNvSpPr/>
          <p:nvPr/>
        </p:nvSpPr>
        <p:spPr>
          <a:xfrm>
            <a:off x="466725" y="2632296"/>
            <a:ext cx="2933700" cy="2742964"/>
          </a:xfrm>
          <a:prstGeom prst="roundRect">
            <a:avLst/>
          </a:prstGeom>
          <a:solidFill>
            <a:schemeClr val="bg1"/>
          </a:solidFill>
          <a:ln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GB" dirty="0"/>
              <a:t>Something you </a:t>
            </a:r>
            <a:r>
              <a:rPr lang="en-GB" b="1" dirty="0"/>
              <a:t>know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B52F694-0646-264D-2544-1A09EAE91E0B}"/>
              </a:ext>
            </a:extLst>
          </p:cNvPr>
          <p:cNvSpPr/>
          <p:nvPr/>
        </p:nvSpPr>
        <p:spPr>
          <a:xfrm>
            <a:off x="4629150" y="2632296"/>
            <a:ext cx="2933700" cy="2742964"/>
          </a:xfrm>
          <a:prstGeom prst="roundRect">
            <a:avLst/>
          </a:prstGeom>
          <a:ln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GB" dirty="0"/>
              <a:t>Something you </a:t>
            </a:r>
            <a:r>
              <a:rPr lang="en-GB" b="1" dirty="0"/>
              <a:t>have </a:t>
            </a:r>
            <a:r>
              <a:rPr lang="en-GB" dirty="0"/>
              <a:t>access to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B59443B-B338-5F64-EABA-FDC87E30D800}"/>
              </a:ext>
            </a:extLst>
          </p:cNvPr>
          <p:cNvSpPr/>
          <p:nvPr/>
        </p:nvSpPr>
        <p:spPr>
          <a:xfrm>
            <a:off x="8791575" y="2632295"/>
            <a:ext cx="2933700" cy="2742965"/>
          </a:xfrm>
          <a:prstGeom prst="roundRect">
            <a:avLst/>
          </a:prstGeom>
          <a:solidFill>
            <a:schemeClr val="bg1"/>
          </a:solidFill>
          <a:ln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GB" dirty="0"/>
              <a:t>Something you </a:t>
            </a:r>
            <a:r>
              <a:rPr lang="en-GB" b="1" dirty="0"/>
              <a:t>are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C003D71-AF15-BE50-5462-4E518405160B}"/>
              </a:ext>
            </a:extLst>
          </p:cNvPr>
          <p:cNvSpPr/>
          <p:nvPr/>
        </p:nvSpPr>
        <p:spPr>
          <a:xfrm>
            <a:off x="4257675" y="5962650"/>
            <a:ext cx="3676650" cy="74295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Access to your online account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422298A-9061-6EB5-7430-86CDDEFE0C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6" idx="2"/>
            <a:endCxn id="8" idx="0"/>
          </p:cNvCxnSpPr>
          <p:nvPr/>
        </p:nvCxnSpPr>
        <p:spPr>
          <a:xfrm>
            <a:off x="6096000" y="5375260"/>
            <a:ext cx="0" cy="587390"/>
          </a:xfrm>
          <a:prstGeom prst="straightConnector1">
            <a:avLst/>
          </a:prstGeom>
          <a:ln w="76200">
            <a:solidFill>
              <a:srgbClr val="CE673B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Oval 27" descr="Padlock on computer motherboard">
            <a:extLst>
              <a:ext uri="{FF2B5EF4-FFF2-40B4-BE49-F238E27FC236}">
                <a16:creationId xmlns:a16="http://schemas.microsoft.com/office/drawing/2014/main" id="{7DB77BB9-F853-7138-80FC-B850BEE6B1CD}"/>
              </a:ext>
            </a:extLst>
          </p:cNvPr>
          <p:cNvSpPr/>
          <p:nvPr/>
        </p:nvSpPr>
        <p:spPr>
          <a:xfrm>
            <a:off x="1175412" y="2710564"/>
            <a:ext cx="1051455" cy="1051749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29" name="Oval 28" descr="Close-up of a person using a mobile phone">
            <a:extLst>
              <a:ext uri="{FF2B5EF4-FFF2-40B4-BE49-F238E27FC236}">
                <a16:creationId xmlns:a16="http://schemas.microsoft.com/office/drawing/2014/main" id="{8BD0A36A-9DC3-CA54-D32C-F71966689A64}"/>
              </a:ext>
            </a:extLst>
          </p:cNvPr>
          <p:cNvSpPr/>
          <p:nvPr/>
        </p:nvSpPr>
        <p:spPr>
          <a:xfrm>
            <a:off x="6222503" y="3508272"/>
            <a:ext cx="1051455" cy="1051749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tint val="50000"/>
              <a:hueOff val="5272538"/>
              <a:satOff val="-15541"/>
              <a:lumOff val="-921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pic>
        <p:nvPicPr>
          <p:cNvPr id="33" name="Picture 32" descr="Pile of credit cards">
            <a:extLst>
              <a:ext uri="{FF2B5EF4-FFF2-40B4-BE49-F238E27FC236}">
                <a16:creationId xmlns:a16="http://schemas.microsoft.com/office/drawing/2014/main" id="{34256C2B-1B19-FB17-52ED-8559F523BD4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94998" y="3532920"/>
            <a:ext cx="922867" cy="922867"/>
          </a:xfrm>
          <a:prstGeom prst="ellipse">
            <a:avLst/>
          </a:prstGeom>
        </p:spPr>
      </p:pic>
      <p:pic>
        <p:nvPicPr>
          <p:cNvPr id="35" name="Picture 34" descr="Mobile device with apps">
            <a:extLst>
              <a:ext uri="{FF2B5EF4-FFF2-40B4-BE49-F238E27FC236}">
                <a16:creationId xmlns:a16="http://schemas.microsoft.com/office/drawing/2014/main" id="{E67D698B-7302-0BDA-B1C4-E5007A20115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63056" y="2780461"/>
            <a:ext cx="1051749" cy="1051749"/>
          </a:xfrm>
          <a:prstGeom prst="ellipse">
            <a:avLst/>
          </a:prstGeom>
        </p:spPr>
      </p:pic>
      <p:pic>
        <p:nvPicPr>
          <p:cNvPr id="37" name="Picture 36" descr="Woman with freckles">
            <a:extLst>
              <a:ext uri="{FF2B5EF4-FFF2-40B4-BE49-F238E27FC236}">
                <a16:creationId xmlns:a16="http://schemas.microsoft.com/office/drawing/2014/main" id="{6B9DE064-5A5E-24FC-B568-FD307932C16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58425" y="3633425"/>
            <a:ext cx="1228725" cy="1228725"/>
          </a:xfrm>
          <a:prstGeom prst="ellipse">
            <a:avLst/>
          </a:prstGeom>
        </p:spPr>
      </p:pic>
      <p:pic>
        <p:nvPicPr>
          <p:cNvPr id="39" name="Picture 38" descr="Black fingerprints with one red fingerprint">
            <a:extLst>
              <a:ext uri="{FF2B5EF4-FFF2-40B4-BE49-F238E27FC236}">
                <a16:creationId xmlns:a16="http://schemas.microsoft.com/office/drawing/2014/main" id="{6DE9EAC7-A6AA-E766-5541-E596A998996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82086" y="2993715"/>
            <a:ext cx="1176338" cy="1176338"/>
          </a:xfrm>
          <a:prstGeom prst="ellipse">
            <a:avLst/>
          </a:prstGeom>
        </p:spPr>
      </p:pic>
      <p:sp>
        <p:nvSpPr>
          <p:cNvPr id="68" name="TextBox 67">
            <a:extLst>
              <a:ext uri="{FF2B5EF4-FFF2-40B4-BE49-F238E27FC236}">
                <a16:creationId xmlns:a16="http://schemas.microsoft.com/office/drawing/2014/main" id="{342CA6B8-D742-F4F6-C4C3-26B54A3C6700}"/>
              </a:ext>
            </a:extLst>
          </p:cNvPr>
          <p:cNvSpPr txBox="1"/>
          <p:nvPr/>
        </p:nvSpPr>
        <p:spPr>
          <a:xfrm>
            <a:off x="228600" y="1819275"/>
            <a:ext cx="116300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MFA uses a combination of information </a:t>
            </a:r>
            <a:r>
              <a:rPr lang="en-GB" sz="2000" dirty="0"/>
              <a:t>from different ways of proving your identity. It is unlikely a criminal would have access to your information from all 3 of these types of data.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FA74BA-68E4-7862-810E-8E1F1C6A28DC}"/>
              </a:ext>
            </a:extLst>
          </p:cNvPr>
          <p:cNvSpPr txBox="1"/>
          <p:nvPr/>
        </p:nvSpPr>
        <p:spPr>
          <a:xfrm>
            <a:off x="611453" y="4170053"/>
            <a:ext cx="1538290" cy="476726"/>
          </a:xfrm>
          <a:prstGeom prst="round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hlinkClick r:id="rId9"/>
              </a:rPr>
              <a:t>name@email.com</a:t>
            </a:r>
            <a:endParaRPr lang="en-GB" sz="1100" dirty="0"/>
          </a:p>
          <a:p>
            <a:pPr algn="ctr"/>
            <a:r>
              <a:rPr lang="en-GB" sz="1100" dirty="0"/>
              <a:t>Password:4Gd2ghifn</a:t>
            </a:r>
          </a:p>
        </p:txBody>
      </p:sp>
    </p:spTree>
    <p:extLst>
      <p:ext uri="{BB962C8B-B14F-4D97-AF65-F5344CB8AC3E}">
        <p14:creationId xmlns:p14="http://schemas.microsoft.com/office/powerpoint/2010/main" val="24122247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8D36AE-067E-4B29-BE0F-2977EA44B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/>
              <a:t>Show me…</a:t>
            </a:r>
            <a:endParaRPr lang="en-GB" b="0"/>
          </a:p>
        </p:txBody>
      </p:sp>
      <p:graphicFrame>
        <p:nvGraphicFramePr>
          <p:cNvPr id="9" name="Diagram 8" descr="Password.&#10;Enter a code on your phone.&#10;Finger print.&#10;Show your location.&#10;Authenticator apps.">
            <a:extLst>
              <a:ext uri="{FF2B5EF4-FFF2-40B4-BE49-F238E27FC236}">
                <a16:creationId xmlns:a16="http://schemas.microsoft.com/office/drawing/2014/main" id="{1511512D-FA9A-D2AB-08B8-604739CAF9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34386337"/>
              </p:ext>
            </p:extLst>
          </p:nvPr>
        </p:nvGraphicFramePr>
        <p:xfrm>
          <a:off x="294968" y="2483346"/>
          <a:ext cx="11602064" cy="40095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4CE3221C-5069-7C08-A73D-F6941BA569C6}"/>
              </a:ext>
            </a:extLst>
          </p:cNvPr>
          <p:cNvSpPr txBox="1"/>
          <p:nvPr/>
        </p:nvSpPr>
        <p:spPr>
          <a:xfrm>
            <a:off x="476289" y="1889862"/>
            <a:ext cx="108775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Below are examples of the types of information you can use to prove your identity to gain access to online accounts. </a:t>
            </a:r>
          </a:p>
        </p:txBody>
      </p:sp>
    </p:spTree>
    <p:extLst>
      <p:ext uri="{BB962C8B-B14F-4D97-AF65-F5344CB8AC3E}">
        <p14:creationId xmlns:p14="http://schemas.microsoft.com/office/powerpoint/2010/main" val="31109765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32DD5-97D7-D6B3-D494-3D57C76D92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Example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622ED42-B35F-C417-E075-EB1C308D390D}"/>
              </a:ext>
            </a:extLst>
          </p:cNvPr>
          <p:cNvSpPr txBox="1"/>
          <p:nvPr/>
        </p:nvSpPr>
        <p:spPr>
          <a:xfrm>
            <a:off x="304183" y="1788458"/>
            <a:ext cx="113765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Some times if you are using a credit card online, you may be asked to approve the purchase within your </a:t>
            </a:r>
            <a:r>
              <a:rPr lang="en-GB" sz="2000" b="1" dirty="0"/>
              <a:t>credit card banking app </a:t>
            </a:r>
            <a:r>
              <a:rPr lang="en-GB" sz="2000" dirty="0"/>
              <a:t>as well as entering all the </a:t>
            </a:r>
            <a:r>
              <a:rPr lang="en-GB" sz="2000" b="1" dirty="0"/>
              <a:t>information from the credit card</a:t>
            </a:r>
            <a:r>
              <a:rPr lang="en-GB" sz="2000" dirty="0"/>
              <a:t>. This is multi-factor authentication.</a:t>
            </a:r>
          </a:p>
        </p:txBody>
      </p:sp>
      <p:pic>
        <p:nvPicPr>
          <p:cNvPr id="10" name="Graphic 9" descr="Open laptop device">
            <a:extLst>
              <a:ext uri="{FF2B5EF4-FFF2-40B4-BE49-F238E27FC236}">
                <a16:creationId xmlns:a16="http://schemas.microsoft.com/office/drawing/2014/main" id="{D211CFF9-1CEB-3E5D-4905-ED26ACC421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04184" y="2996698"/>
            <a:ext cx="3934435" cy="2804332"/>
          </a:xfrm>
          <a:prstGeom prst="rect">
            <a:avLst/>
          </a:prstGeom>
        </p:spPr>
      </p:pic>
      <p:pic>
        <p:nvPicPr>
          <p:cNvPr id="12" name="Graphic 11" descr="A smartphone">
            <a:extLst>
              <a:ext uri="{FF2B5EF4-FFF2-40B4-BE49-F238E27FC236}">
                <a16:creationId xmlns:a16="http://schemas.microsoft.com/office/drawing/2014/main" id="{4202D11C-1DDC-96A3-297E-5F32A0607A7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11329" y="2514137"/>
            <a:ext cx="2271252" cy="4296223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4B856E0-0AA3-8FBB-190F-238410CD4B57}"/>
              </a:ext>
            </a:extLst>
          </p:cNvPr>
          <p:cNvSpPr/>
          <p:nvPr/>
        </p:nvSpPr>
        <p:spPr>
          <a:xfrm>
            <a:off x="5122606" y="4839229"/>
            <a:ext cx="1268361" cy="44996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Approve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05B9FA-521A-D36E-9716-57F4C6C47715}"/>
              </a:ext>
            </a:extLst>
          </p:cNvPr>
          <p:cNvSpPr txBox="1"/>
          <p:nvPr/>
        </p:nvSpPr>
        <p:spPr>
          <a:xfrm>
            <a:off x="5122606" y="3535139"/>
            <a:ext cx="12683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Do you wish to approve this purchase?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C67615B-960C-89F4-D592-11895DE90F3B}"/>
              </a:ext>
            </a:extLst>
          </p:cNvPr>
          <p:cNvSpPr txBox="1"/>
          <p:nvPr/>
        </p:nvSpPr>
        <p:spPr>
          <a:xfrm>
            <a:off x="1317672" y="3448664"/>
            <a:ext cx="1907458" cy="338554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GB" sz="1600" dirty="0"/>
              <a:t>Credit card number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BB8A73A-4613-CB5C-FE3F-D5B0129E07D5}"/>
              </a:ext>
            </a:extLst>
          </p:cNvPr>
          <p:cNvSpPr txBox="1"/>
          <p:nvPr/>
        </p:nvSpPr>
        <p:spPr>
          <a:xfrm>
            <a:off x="1330435" y="3858481"/>
            <a:ext cx="1907458" cy="338554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GB" sz="1600" dirty="0"/>
              <a:t>Expiry date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BE37B38C-EA07-CC69-50E4-F70A8D1B0CBD}"/>
              </a:ext>
            </a:extLst>
          </p:cNvPr>
          <p:cNvSpPr/>
          <p:nvPr/>
        </p:nvSpPr>
        <p:spPr>
          <a:xfrm>
            <a:off x="1809136" y="4414081"/>
            <a:ext cx="1007955" cy="282393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Submit</a:t>
            </a:r>
          </a:p>
        </p:txBody>
      </p:sp>
      <p:pic>
        <p:nvPicPr>
          <p:cNvPr id="21" name="Graphic 20" descr="Open laptop device">
            <a:extLst>
              <a:ext uri="{FF2B5EF4-FFF2-40B4-BE49-F238E27FC236}">
                <a16:creationId xmlns:a16="http://schemas.microsoft.com/office/drawing/2014/main" id="{E7FF6691-C780-6D04-547D-5080B3F625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66752" y="2989643"/>
            <a:ext cx="3934435" cy="2804332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D96C757-D21D-9094-5D27-33B048152E95}"/>
              </a:ext>
            </a:extLst>
          </p:cNvPr>
          <p:cNvSpPr txBox="1"/>
          <p:nvPr/>
        </p:nvSpPr>
        <p:spPr>
          <a:xfrm>
            <a:off x="9183329" y="3659440"/>
            <a:ext cx="1907458" cy="646331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Thank you for shopping with us. </a:t>
            </a:r>
          </a:p>
        </p:txBody>
      </p: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8566171A-EB81-5D71-5FF6-EDF053E45D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073393" y="4002240"/>
            <a:ext cx="1092294" cy="431476"/>
          </a:xfrm>
          <a:prstGeom prst="rightArrow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Plus Sign 27">
            <a:extLst>
              <a:ext uri="{FF2B5EF4-FFF2-40B4-BE49-F238E27FC236}">
                <a16:creationId xmlns:a16="http://schemas.microsoft.com/office/drawing/2014/main" id="{ED39F724-3605-0130-BA35-DE3E9AE1E8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915386" y="3892508"/>
            <a:ext cx="639099" cy="646331"/>
          </a:xfrm>
          <a:prstGeom prst="mathPlus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" name="Graphic 29" descr="Bank outline">
            <a:extLst>
              <a:ext uri="{FF2B5EF4-FFF2-40B4-BE49-F238E27FC236}">
                <a16:creationId xmlns:a16="http://schemas.microsoft.com/office/drawing/2014/main" id="{5BBD05B7-33D0-C061-7994-A11E3C96803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531802" y="3027942"/>
            <a:ext cx="449968" cy="449968"/>
          </a:xfrm>
          <a:prstGeom prst="rect">
            <a:avLst/>
          </a:prstGeom>
        </p:spPr>
      </p:pic>
      <p:pic>
        <p:nvPicPr>
          <p:cNvPr id="32" name="Graphic 31" descr="Shopping cart outline">
            <a:extLst>
              <a:ext uri="{FF2B5EF4-FFF2-40B4-BE49-F238E27FC236}">
                <a16:creationId xmlns:a16="http://schemas.microsoft.com/office/drawing/2014/main" id="{1F246D7E-ADC0-8F82-0440-AB99B722059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188017" y="4407026"/>
            <a:ext cx="369333" cy="369333"/>
          </a:xfrm>
          <a:prstGeom prst="rect">
            <a:avLst/>
          </a:prstGeom>
        </p:spPr>
      </p:pic>
      <p:pic>
        <p:nvPicPr>
          <p:cNvPr id="33" name="Graphic 32" descr="Shopping cart outline">
            <a:extLst>
              <a:ext uri="{FF2B5EF4-FFF2-40B4-BE49-F238E27FC236}">
                <a16:creationId xmlns:a16="http://schemas.microsoft.com/office/drawing/2014/main" id="{C932FA00-5C10-686A-E778-D2E5BC4DA56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992372" y="4414081"/>
            <a:ext cx="369333" cy="369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4976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50D69-9991-4E3E-AC86-31AE9ADC8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/>
              <a:t>Definition</a:t>
            </a:r>
            <a:endParaRPr lang="en-GB" b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E4CF5AA-21F6-4442-B0D7-2E7124F8AFD6}"/>
              </a:ext>
            </a:extLst>
          </p:cNvPr>
          <p:cNvSpPr txBox="1"/>
          <p:nvPr/>
        </p:nvSpPr>
        <p:spPr>
          <a:xfrm>
            <a:off x="2590800" y="2375405"/>
            <a:ext cx="7010400" cy="3183850"/>
          </a:xfrm>
          <a:prstGeom prst="roundRect">
            <a:avLst/>
          </a:prstGeom>
          <a:noFill/>
          <a:ln>
            <a:solidFill>
              <a:srgbClr val="EAC036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4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Biometrics</a:t>
            </a:r>
            <a:endParaRPr lang="en-GB" sz="4400" b="1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400" dirty="0"/>
              <a:t>Using a person’s physical or </a:t>
            </a:r>
            <a:r>
              <a:rPr lang="en-GB" sz="4400" dirty="0"/>
              <a:t>behavioural</a:t>
            </a:r>
            <a:r>
              <a:rPr lang="en-US" sz="4400" dirty="0"/>
              <a:t> characteristics to authenticate access</a:t>
            </a:r>
          </a:p>
        </p:txBody>
      </p:sp>
    </p:spTree>
    <p:extLst>
      <p:ext uri="{BB962C8B-B14F-4D97-AF65-F5344CB8AC3E}">
        <p14:creationId xmlns:p14="http://schemas.microsoft.com/office/powerpoint/2010/main" val="32862021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8D36AE-067E-4B29-BE0F-2977EA44B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/>
              <a:t>Show me…</a:t>
            </a:r>
            <a:endParaRPr lang="en-GB" b="0"/>
          </a:p>
        </p:txBody>
      </p:sp>
      <p:graphicFrame>
        <p:nvGraphicFramePr>
          <p:cNvPr id="19" name="Diagram 18" descr="Facial recognition.&#10;Iris recognition.&#10;Finger print scanners.&#10;Voice recognition.&#10;Hand geometry.&#10;Gait.">
            <a:extLst>
              <a:ext uri="{FF2B5EF4-FFF2-40B4-BE49-F238E27FC236}">
                <a16:creationId xmlns:a16="http://schemas.microsoft.com/office/drawing/2014/main" id="{379F5267-11FD-9346-7934-BAF1C0BF0D6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66262876"/>
              </p:ext>
            </p:extLst>
          </p:nvPr>
        </p:nvGraphicFramePr>
        <p:xfrm>
          <a:off x="2423651" y="2558290"/>
          <a:ext cx="7344697" cy="4299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8612BAA4-DAAF-ACDC-0D43-8D1EEC485684}"/>
              </a:ext>
            </a:extLst>
          </p:cNvPr>
          <p:cNvSpPr txBox="1"/>
          <p:nvPr/>
        </p:nvSpPr>
        <p:spPr>
          <a:xfrm>
            <a:off x="176981" y="1843318"/>
            <a:ext cx="10166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Biometrics can use physical or behavioural characteristics to identify a person. </a:t>
            </a:r>
          </a:p>
        </p:txBody>
      </p:sp>
    </p:spTree>
    <p:extLst>
      <p:ext uri="{BB962C8B-B14F-4D97-AF65-F5344CB8AC3E}">
        <p14:creationId xmlns:p14="http://schemas.microsoft.com/office/powerpoint/2010/main" val="37378612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04851-EE74-457E-8FA5-C61C1CCC5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Use of biometrics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ADDA33-735B-C58C-54ED-22237A94FCE6}"/>
              </a:ext>
            </a:extLst>
          </p:cNvPr>
          <p:cNvSpPr txBox="1"/>
          <p:nvPr/>
        </p:nvSpPr>
        <p:spPr>
          <a:xfrm>
            <a:off x="298307" y="2218947"/>
            <a:ext cx="531591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0" i="0" dirty="0">
                <a:effectLst/>
              </a:rPr>
              <a:t>Although is convenient for users to access information using biometrics, they are </a:t>
            </a:r>
            <a:r>
              <a:rPr lang="en-GB" sz="2000" b="1" i="0" dirty="0">
                <a:effectLst/>
              </a:rPr>
              <a:t>not yet </a:t>
            </a:r>
            <a:r>
              <a:rPr lang="en-GB" sz="2000" b="1" i="0" dirty="0" err="1">
                <a:effectLst/>
              </a:rPr>
              <a:t>foolproof</a:t>
            </a:r>
            <a:r>
              <a:rPr lang="en-GB" sz="2000" b="1" i="0" dirty="0">
                <a:effectLst/>
              </a:rPr>
              <a:t>.</a:t>
            </a:r>
          </a:p>
          <a:p>
            <a:endParaRPr lang="en-GB" sz="2000" dirty="0"/>
          </a:p>
          <a:p>
            <a:r>
              <a:rPr lang="en-GB" sz="2000" b="0" i="0" dirty="0">
                <a:effectLst/>
              </a:rPr>
              <a:t>Pictures have been successfully used instead of facial recognition, fingerprints can be copied with </a:t>
            </a:r>
            <a:r>
              <a:rPr lang="en-GB" sz="2000" b="0" i="0" dirty="0" err="1">
                <a:effectLst/>
              </a:rPr>
              <a:t>bluetack</a:t>
            </a:r>
            <a:r>
              <a:rPr lang="en-GB" sz="2000" b="0" i="0" dirty="0">
                <a:effectLst/>
              </a:rPr>
              <a:t> and matching can be inaccurate. </a:t>
            </a:r>
          </a:p>
          <a:p>
            <a:endParaRPr lang="en-GB" sz="2000" dirty="0"/>
          </a:p>
          <a:p>
            <a:r>
              <a:rPr lang="en-GB" sz="2000" dirty="0"/>
              <a:t>Also, </a:t>
            </a:r>
            <a:r>
              <a:rPr lang="en-GB" sz="2000" b="0" i="0" dirty="0">
                <a:effectLst/>
              </a:rPr>
              <a:t>if a person’s physical characteristics are being stored they can also be stolen/hacked.</a:t>
            </a:r>
          </a:p>
          <a:p>
            <a:endParaRPr lang="en-GB" sz="2000" dirty="0"/>
          </a:p>
          <a:p>
            <a:r>
              <a:rPr lang="en-GB" sz="2000" b="0" i="0" dirty="0">
                <a:effectLst/>
              </a:rPr>
              <a:t>However, </a:t>
            </a:r>
            <a:r>
              <a:rPr lang="en-GB" sz="2000" i="0" dirty="0">
                <a:effectLst/>
              </a:rPr>
              <a:t>unlike passwords the user cannot just replace their physical features.</a:t>
            </a:r>
          </a:p>
        </p:txBody>
      </p:sp>
      <p:pic>
        <p:nvPicPr>
          <p:cNvPr id="5" name="Picture 4" descr="Woman using tablet standing in front of digital display">
            <a:extLst>
              <a:ext uri="{FF2B5EF4-FFF2-40B4-BE49-F238E27FC236}">
                <a16:creationId xmlns:a16="http://schemas.microsoft.com/office/drawing/2014/main" id="{94DC790A-6889-3619-B6B3-96824E124D4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7782" y="2425013"/>
            <a:ext cx="5325745" cy="3550497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2100205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6CA8B-AC5B-4BCC-8506-3126E6E37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Background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A7A910-3F27-46CD-BBB5-7A21D8A19A6D}"/>
              </a:ext>
            </a:extLst>
          </p:cNvPr>
          <p:cNvSpPr txBox="1"/>
          <p:nvPr/>
        </p:nvSpPr>
        <p:spPr>
          <a:xfrm>
            <a:off x="343740" y="1843317"/>
            <a:ext cx="575226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0" i="0" dirty="0">
                <a:effectLst/>
              </a:rPr>
              <a:t>If data is private, it is critically important to both individuals and businesses to keep it secure. This will stop it falling into the wrong hands. </a:t>
            </a:r>
          </a:p>
          <a:p>
            <a:pPr algn="l"/>
            <a:endParaRPr lang="en-US" sz="2400" dirty="0"/>
          </a:p>
          <a:p>
            <a:pPr algn="l"/>
            <a:r>
              <a:rPr lang="en-US" sz="2400" b="0" i="0" dirty="0">
                <a:effectLst/>
              </a:rPr>
              <a:t>Keeping data safe is everybody’s responsibility. Human beings are often unknowingly the weakest link in keeping data secure. </a:t>
            </a:r>
          </a:p>
          <a:p>
            <a:pPr algn="l"/>
            <a:endParaRPr lang="en-US" sz="2400" dirty="0"/>
          </a:p>
          <a:p>
            <a:pPr algn="l"/>
            <a:r>
              <a:rPr lang="en-US" sz="2400" b="0" i="0" dirty="0">
                <a:effectLst/>
              </a:rPr>
              <a:t>In this lesson, we will look at </a:t>
            </a:r>
            <a:r>
              <a:rPr lang="en-US" sz="2400" b="1" i="0" dirty="0">
                <a:effectLst/>
              </a:rPr>
              <a:t>how you can keep your data se</a:t>
            </a:r>
            <a:r>
              <a:rPr lang="en-US" sz="2400" b="1" dirty="0"/>
              <a:t>cure.</a:t>
            </a:r>
            <a:endParaRPr lang="en-US" sz="2400" b="1" i="0" dirty="0">
              <a:effectLst/>
            </a:endParaRPr>
          </a:p>
        </p:txBody>
      </p:sp>
      <p:pic>
        <p:nvPicPr>
          <p:cNvPr id="7" name="Picture 6" descr="Person working on computer">
            <a:extLst>
              <a:ext uri="{FF2B5EF4-FFF2-40B4-BE49-F238E27FC236}">
                <a16:creationId xmlns:a16="http://schemas.microsoft.com/office/drawing/2014/main" id="{7570078A-A132-F820-8957-1DFA1FF4FD9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69813" y="2615380"/>
            <a:ext cx="5478447" cy="3170903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387274510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DD6C8-86C0-4EF1-8236-5D61543C1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Your turn…</a:t>
            </a:r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BC42DC-03F4-4D27-B223-3146C92584EA}"/>
              </a:ext>
            </a:extLst>
          </p:cNvPr>
          <p:cNvSpPr txBox="1"/>
          <p:nvPr/>
        </p:nvSpPr>
        <p:spPr>
          <a:xfrm>
            <a:off x="208934" y="1908106"/>
            <a:ext cx="670314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Think about how you access your online accounts. </a:t>
            </a:r>
          </a:p>
          <a:p>
            <a:endParaRPr lang="en-GB" sz="2400" dirty="0"/>
          </a:p>
          <a:p>
            <a:r>
              <a:rPr lang="en-GB" sz="2400" dirty="0"/>
              <a:t>On a scale of 0 – 10, how often </a:t>
            </a:r>
            <a:r>
              <a:rPr lang="en-GB" sz="2400" b="1" dirty="0"/>
              <a:t>do you use multi-factor authentication </a:t>
            </a:r>
            <a:r>
              <a:rPr lang="en-GB" sz="2400" dirty="0"/>
              <a:t>when logging on to your accounts?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77D81B9-9A25-8B39-8CF4-45F6A8E89466}"/>
              </a:ext>
            </a:extLst>
          </p:cNvPr>
          <p:cNvSpPr txBox="1"/>
          <p:nvPr/>
        </p:nvSpPr>
        <p:spPr>
          <a:xfrm>
            <a:off x="9545276" y="5129245"/>
            <a:ext cx="23007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i="1" dirty="0"/>
              <a:t>“I use MFA </a:t>
            </a:r>
            <a:r>
              <a:rPr lang="en-GB" b="1" i="1" dirty="0"/>
              <a:t>on all </a:t>
            </a:r>
            <a:r>
              <a:rPr lang="en-GB" i="1" dirty="0"/>
              <a:t>my online accounts.”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1B5699D-B194-E0F3-1CE6-E22C81D1AD0D}"/>
              </a:ext>
            </a:extLst>
          </p:cNvPr>
          <p:cNvSpPr txBox="1"/>
          <p:nvPr/>
        </p:nvSpPr>
        <p:spPr>
          <a:xfrm>
            <a:off x="184361" y="4898515"/>
            <a:ext cx="25440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“I didn’t know that multi-factor authentication existed”</a:t>
            </a:r>
          </a:p>
        </p:txBody>
      </p:sp>
      <p:pic>
        <p:nvPicPr>
          <p:cNvPr id="5" name="Picture 4" descr="Different types of keys">
            <a:extLst>
              <a:ext uri="{FF2B5EF4-FFF2-40B4-BE49-F238E27FC236}">
                <a16:creationId xmlns:a16="http://schemas.microsoft.com/office/drawing/2014/main" id="{A3277CD6-BA72-6CF9-4878-4557EAAA29C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3517" y="1870726"/>
            <a:ext cx="4183519" cy="2689123"/>
          </a:xfrm>
          <a:prstGeom prst="round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635A016-97C7-EF8F-6455-545AADAFD1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66916" y="5978013"/>
            <a:ext cx="10245213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1ECF14F-465D-6B21-8B40-8B2D40D38B4D}"/>
              </a:ext>
            </a:extLst>
          </p:cNvPr>
          <p:cNvSpPr txBox="1"/>
          <p:nvPr/>
        </p:nvSpPr>
        <p:spPr>
          <a:xfrm>
            <a:off x="398206" y="6225568"/>
            <a:ext cx="737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316CF30-1A28-277D-91BF-686919366B48}"/>
              </a:ext>
            </a:extLst>
          </p:cNvPr>
          <p:cNvSpPr txBox="1"/>
          <p:nvPr/>
        </p:nvSpPr>
        <p:spPr>
          <a:xfrm>
            <a:off x="10616381" y="6154168"/>
            <a:ext cx="737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10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4362004-3469-9E65-2AD3-43B3D36FB8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766916" y="5862988"/>
            <a:ext cx="0" cy="22122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956D1CF-4C7A-FF54-F79D-2A6C84FE61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1026877" y="5853660"/>
            <a:ext cx="0" cy="22122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3E6D7F0-06EC-9318-5018-D9007B67CA23}"/>
              </a:ext>
            </a:extLst>
          </p:cNvPr>
          <p:cNvSpPr txBox="1"/>
          <p:nvPr/>
        </p:nvSpPr>
        <p:spPr>
          <a:xfrm>
            <a:off x="4617473" y="5180848"/>
            <a:ext cx="25440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“I use MFA on </a:t>
            </a:r>
            <a:r>
              <a:rPr lang="en-GB" b="1" i="1" dirty="0"/>
              <a:t>some</a:t>
            </a:r>
            <a:r>
              <a:rPr lang="en-GB" i="1" dirty="0"/>
              <a:t> of my accounts.”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96A89FE-42E4-51C0-9FE4-CF2490982644}"/>
              </a:ext>
            </a:extLst>
          </p:cNvPr>
          <p:cNvSpPr txBox="1"/>
          <p:nvPr/>
        </p:nvSpPr>
        <p:spPr>
          <a:xfrm>
            <a:off x="5507293" y="6211227"/>
            <a:ext cx="737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5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80A6EA4-B0C4-3BB8-46C9-53A092BD9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5876003" y="5848647"/>
            <a:ext cx="0" cy="22122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02112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DD6C8-86C0-4EF1-8236-5D61543C1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Your turn…</a:t>
            </a:r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F11DF3D5-93B3-926A-8A14-B4209B317E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996902"/>
              </p:ext>
            </p:extLst>
          </p:nvPr>
        </p:nvGraphicFramePr>
        <p:xfrm>
          <a:off x="2562940" y="3416710"/>
          <a:ext cx="6669550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34775">
                  <a:extLst>
                    <a:ext uri="{9D8B030D-6E8A-4147-A177-3AD203B41FA5}">
                      <a16:colId xmlns:a16="http://schemas.microsoft.com/office/drawing/2014/main" val="259675884"/>
                    </a:ext>
                  </a:extLst>
                </a:gridCol>
                <a:gridCol w="3334775">
                  <a:extLst>
                    <a:ext uri="{9D8B030D-6E8A-4147-A177-3AD203B41FA5}">
                      <a16:colId xmlns:a16="http://schemas.microsoft.com/office/drawing/2014/main" val="32942571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Strong password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940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Password manager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70167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Multi-factor authentication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27419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Part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77443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Part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72798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Part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2270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b="1" dirty="0"/>
                        <a:t>Total score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16/60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7679818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2789454-C7EC-94C9-F40E-40DEE222B635}"/>
              </a:ext>
            </a:extLst>
          </p:cNvPr>
          <p:cNvSpPr txBox="1"/>
          <p:nvPr/>
        </p:nvSpPr>
        <p:spPr>
          <a:xfrm>
            <a:off x="838200" y="2054942"/>
            <a:ext cx="99674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Keep a note of the score you have given yourself, you will add this to the other scores throughout the lesson to give you a total ‘keeping personal data secure’ score at the end.  </a:t>
            </a:r>
          </a:p>
        </p:txBody>
      </p:sp>
    </p:spTree>
    <p:extLst>
      <p:ext uri="{BB962C8B-B14F-4D97-AF65-F5344CB8AC3E}">
        <p14:creationId xmlns:p14="http://schemas.microsoft.com/office/powerpoint/2010/main" val="18213757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0092C-E215-4310-A2C7-8CDA22E59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Next steps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45694B-21FC-45EF-8E25-F23193A4784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825625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endParaRPr lang="en-GB" sz="3600" dirty="0"/>
          </a:p>
          <a:p>
            <a:pPr marL="0" indent="0" algn="ctr">
              <a:buNone/>
            </a:pPr>
            <a:endParaRPr lang="en-GB" sz="3600" dirty="0"/>
          </a:p>
          <a:p>
            <a:pPr marL="0" indent="0" algn="ctr">
              <a:buNone/>
            </a:pPr>
            <a:r>
              <a:rPr lang="en-GB" sz="3600" dirty="0"/>
              <a:t>Complete </a:t>
            </a:r>
            <a:r>
              <a:rPr lang="en-GB" sz="3600" b="1" dirty="0"/>
              <a:t>questions 1 to 7 </a:t>
            </a:r>
          </a:p>
          <a:p>
            <a:pPr marL="0" indent="0" algn="ctr">
              <a:buNone/>
            </a:pPr>
            <a:r>
              <a:rPr lang="en-GB" sz="3600" dirty="0"/>
              <a:t>in </a:t>
            </a:r>
            <a:r>
              <a:rPr lang="en-GB" sz="3600" b="1" dirty="0"/>
              <a:t>section 2 </a:t>
            </a:r>
            <a:r>
              <a:rPr lang="en-GB" sz="3600" dirty="0"/>
              <a:t>of the </a:t>
            </a:r>
          </a:p>
          <a:p>
            <a:pPr marL="0" indent="0" algn="ctr">
              <a:buNone/>
            </a:pPr>
            <a:r>
              <a:rPr lang="en-GB" sz="3600" dirty="0"/>
              <a:t>‘Keeping personal data secure’ workbook.</a:t>
            </a:r>
            <a:endParaRPr lang="en-GB" sz="3600" dirty="0">
              <a:cs typeface="Calibri"/>
            </a:endParaRPr>
          </a:p>
          <a:p>
            <a:pPr marL="0" indent="0" algn="ctr">
              <a:buNone/>
            </a:pP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21132824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phic 14" descr="Shield outline">
            <a:extLst>
              <a:ext uri="{FF2B5EF4-FFF2-40B4-BE49-F238E27FC236}">
                <a16:creationId xmlns:a16="http://schemas.microsoft.com/office/drawing/2014/main" id="{B5E91A61-03ED-7013-0054-3DDB50E2A6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305926" y="1966914"/>
            <a:ext cx="2109786" cy="2109786"/>
          </a:xfrm>
          <a:prstGeom prst="rect">
            <a:avLst/>
          </a:prstGeom>
        </p:spPr>
      </p:pic>
      <p:pic>
        <p:nvPicPr>
          <p:cNvPr id="16" name="Graphic 15" descr="Shield outline">
            <a:extLst>
              <a:ext uri="{FF2B5EF4-FFF2-40B4-BE49-F238E27FC236}">
                <a16:creationId xmlns:a16="http://schemas.microsoft.com/office/drawing/2014/main" id="{95DEF93C-5C74-7C25-742D-9DD106647A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305926" y="4352926"/>
            <a:ext cx="2109786" cy="21097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B504851-EE74-457E-8FA5-C61C1CCC5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Keeping your devices secure</a:t>
            </a:r>
          </a:p>
        </p:txBody>
      </p:sp>
      <p:pic>
        <p:nvPicPr>
          <p:cNvPr id="7" name="Graphic 6" descr="Thought outline">
            <a:extLst>
              <a:ext uri="{FF2B5EF4-FFF2-40B4-BE49-F238E27FC236}">
                <a16:creationId xmlns:a16="http://schemas.microsoft.com/office/drawing/2014/main" id="{AC2BE19D-F60D-CDAC-E0B2-9441641883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9919520" y="2529774"/>
            <a:ext cx="914400" cy="914400"/>
          </a:xfrm>
          <a:prstGeom prst="rect">
            <a:avLst/>
          </a:prstGeom>
        </p:spPr>
      </p:pic>
      <p:pic>
        <p:nvPicPr>
          <p:cNvPr id="9" name="Graphic 8" descr="Internet with solid fill">
            <a:extLst>
              <a:ext uri="{FF2B5EF4-FFF2-40B4-BE49-F238E27FC236}">
                <a16:creationId xmlns:a16="http://schemas.microsoft.com/office/drawing/2014/main" id="{9D9AEB86-5019-4F54-59AF-A3481633234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903619" y="4950619"/>
            <a:ext cx="914400" cy="914400"/>
          </a:xfrm>
          <a:prstGeom prst="rect">
            <a:avLst/>
          </a:prstGeom>
        </p:spPr>
      </p:pic>
      <p:pic>
        <p:nvPicPr>
          <p:cNvPr id="11" name="Graphic 10" descr="Devil face outline with solid fill">
            <a:extLst>
              <a:ext uri="{FF2B5EF4-FFF2-40B4-BE49-F238E27FC236}">
                <a16:creationId xmlns:a16="http://schemas.microsoft.com/office/drawing/2014/main" id="{67D98DF8-CC2B-FFC0-B0F2-6E374671A85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296150" y="3819525"/>
            <a:ext cx="914400" cy="914400"/>
          </a:xfrm>
          <a:prstGeom prst="rect">
            <a:avLst/>
          </a:prstGeom>
        </p:spPr>
      </p:pic>
      <p:sp>
        <p:nvSpPr>
          <p:cNvPr id="17" name="Arrow: Right 16">
            <a:extLst>
              <a:ext uri="{FF2B5EF4-FFF2-40B4-BE49-F238E27FC236}">
                <a16:creationId xmlns:a16="http://schemas.microsoft.com/office/drawing/2014/main" id="{77098321-0012-BF6A-5BD2-83DDD7DC7D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9994286">
            <a:off x="8169837" y="3391566"/>
            <a:ext cx="1371601" cy="438149"/>
          </a:xfrm>
          <a:prstGeom prst="rightArrow">
            <a:avLst/>
          </a:prstGeom>
          <a:solidFill>
            <a:srgbClr val="CE67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9C607FB2-52B0-B3C4-6E6A-8B9B4C2D2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2204055">
            <a:off x="8139492" y="4570922"/>
            <a:ext cx="1371601" cy="438149"/>
          </a:xfrm>
          <a:prstGeom prst="rightArrow">
            <a:avLst/>
          </a:prstGeom>
          <a:solidFill>
            <a:srgbClr val="CE67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66C2047-3F47-B852-1CE8-DD477CD932D9}"/>
              </a:ext>
            </a:extLst>
          </p:cNvPr>
          <p:cNvSpPr txBox="1"/>
          <p:nvPr/>
        </p:nvSpPr>
        <p:spPr>
          <a:xfrm>
            <a:off x="571514" y="2175831"/>
            <a:ext cx="487554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As well as protecting your username and passwords when logging on online accounts, it is important to secure any computer and phones you use from potential risks. </a:t>
            </a:r>
          </a:p>
          <a:p>
            <a:endParaRPr lang="en-GB" sz="2400" dirty="0"/>
          </a:p>
          <a:p>
            <a:r>
              <a:rPr lang="en-GB" sz="2400" dirty="0"/>
              <a:t>If you access your accounts on a computer that is not secure then you are still at risk. </a:t>
            </a:r>
          </a:p>
          <a:p>
            <a:endParaRPr lang="en-GB" sz="24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5258924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04851-EE74-457E-8FA5-C61C1CCC5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What can cause damage to your device?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66C2047-3F47-B852-1CE8-DD477CD932D9}"/>
              </a:ext>
            </a:extLst>
          </p:cNvPr>
          <p:cNvSpPr txBox="1"/>
          <p:nvPr/>
        </p:nvSpPr>
        <p:spPr>
          <a:xfrm>
            <a:off x="434502" y="2010400"/>
            <a:ext cx="10729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i="0" dirty="0">
                <a:effectLst/>
              </a:rPr>
              <a:t>Malware (malicious software) is </a:t>
            </a:r>
            <a:r>
              <a:rPr lang="en-GB" sz="2000" b="0" i="0" dirty="0">
                <a:effectLst/>
              </a:rPr>
              <a:t>unauthorised</a:t>
            </a:r>
            <a:r>
              <a:rPr lang="en-US" sz="2000" b="0" i="0" dirty="0">
                <a:effectLst/>
              </a:rPr>
              <a:t> software that can end up on a computer and then cause damage. You can use software to protect your devices from these risks.</a:t>
            </a:r>
            <a:endParaRPr lang="en-GB" sz="2000" dirty="0"/>
          </a:p>
          <a:p>
            <a:endParaRPr lang="en-GB" sz="2000" dirty="0"/>
          </a:p>
        </p:txBody>
      </p:sp>
      <p:graphicFrame>
        <p:nvGraphicFramePr>
          <p:cNvPr id="12" name="Diagram 11" descr="Virus,&#10;Worms, &#10;Ransomware,&#10;Spyware or Trojan horses">
            <a:extLst>
              <a:ext uri="{FF2B5EF4-FFF2-40B4-BE49-F238E27FC236}">
                <a16:creationId xmlns:a16="http://schemas.microsoft.com/office/drawing/2014/main" id="{037E2DCA-B705-A500-8626-FB04F68D82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13019229"/>
              </p:ext>
            </p:extLst>
          </p:nvPr>
        </p:nvGraphicFramePr>
        <p:xfrm>
          <a:off x="434502" y="2873663"/>
          <a:ext cx="11322996" cy="38378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2123681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50D69-9991-4E3E-AC86-31AE9ADC8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/>
              <a:t>Definition</a:t>
            </a:r>
            <a:endParaRPr lang="en-GB" b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E4CF5AA-21F6-4442-B0D7-2E7124F8AFD6}"/>
              </a:ext>
            </a:extLst>
          </p:cNvPr>
          <p:cNvSpPr txBox="1"/>
          <p:nvPr/>
        </p:nvSpPr>
        <p:spPr>
          <a:xfrm>
            <a:off x="2342726" y="2739199"/>
            <a:ext cx="7506547" cy="2434709"/>
          </a:xfrm>
          <a:prstGeom prst="roundRect">
            <a:avLst/>
          </a:prstGeom>
          <a:noFill/>
          <a:ln>
            <a:solidFill>
              <a:srgbClr val="EAC036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4400" b="1" dirty="0">
                <a:cs typeface="Times New Roman" panose="02020603050405020304" pitchFamily="18" charset="0"/>
              </a:rPr>
              <a:t>Anti-virus software</a:t>
            </a:r>
          </a:p>
          <a:p>
            <a:pPr algn="ctr"/>
            <a:r>
              <a:rPr lang="en-US" sz="4400" dirty="0"/>
              <a:t>Software designed to detect and destroy computer viruses</a:t>
            </a:r>
          </a:p>
        </p:txBody>
      </p:sp>
    </p:spTree>
    <p:extLst>
      <p:ext uri="{BB962C8B-B14F-4D97-AF65-F5344CB8AC3E}">
        <p14:creationId xmlns:p14="http://schemas.microsoft.com/office/powerpoint/2010/main" val="250507920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04851-EE74-457E-8FA5-C61C1CCC5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Preventing software viruses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E4FC686-AC7E-133A-66A1-C7AA0C39674F}"/>
              </a:ext>
            </a:extLst>
          </p:cNvPr>
          <p:cNvSpPr txBox="1"/>
          <p:nvPr/>
        </p:nvSpPr>
        <p:spPr>
          <a:xfrm>
            <a:off x="481780" y="2175831"/>
            <a:ext cx="485713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i="0" dirty="0">
                <a:effectLst/>
              </a:rPr>
              <a:t>Antivirus software prevents files that contain known malware from being downloaded to a computer. </a:t>
            </a:r>
          </a:p>
          <a:p>
            <a:endParaRPr lang="en-US" sz="2000" dirty="0"/>
          </a:p>
          <a:p>
            <a:r>
              <a:rPr lang="en-US" sz="2000" b="0" i="0" dirty="0">
                <a:effectLst/>
              </a:rPr>
              <a:t>Most good antivirus software also have the ability to remove malware if it is detected. </a:t>
            </a:r>
          </a:p>
          <a:p>
            <a:endParaRPr lang="en-US" sz="2000" dirty="0"/>
          </a:p>
          <a:p>
            <a:r>
              <a:rPr lang="en-US" sz="2000" b="0" i="0" dirty="0">
                <a:effectLst/>
              </a:rPr>
              <a:t>It is important both to </a:t>
            </a:r>
            <a:r>
              <a:rPr lang="en-US" sz="2000" b="1" i="0" dirty="0">
                <a:effectLst/>
              </a:rPr>
              <a:t>install a virus-checker </a:t>
            </a:r>
            <a:r>
              <a:rPr lang="en-US" sz="2000" b="0" i="0" dirty="0">
                <a:effectLst/>
              </a:rPr>
              <a:t>on all computers and devices and </a:t>
            </a:r>
            <a:r>
              <a:rPr lang="en-US" sz="2000" b="1" i="0" dirty="0">
                <a:effectLst/>
              </a:rPr>
              <a:t>run scans regularly.</a:t>
            </a:r>
            <a:endParaRPr lang="en-GB" sz="2000" b="1" dirty="0"/>
          </a:p>
          <a:p>
            <a:endParaRPr lang="en-GB" sz="2000" dirty="0"/>
          </a:p>
          <a:p>
            <a:endParaRPr lang="en-GB" sz="2000" dirty="0"/>
          </a:p>
        </p:txBody>
      </p:sp>
      <p:pic>
        <p:nvPicPr>
          <p:cNvPr id="6" name="Picture 5" descr="Multiple blue virus organisms">
            <a:extLst>
              <a:ext uri="{FF2B5EF4-FFF2-40B4-BE49-F238E27FC236}">
                <a16:creationId xmlns:a16="http://schemas.microsoft.com/office/drawing/2014/main" id="{C43BA650-B370-A3F0-489F-75771CDDF55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71508" y="2490463"/>
            <a:ext cx="5238712" cy="2946775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421070994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8D36AE-067E-4B29-BE0F-2977EA44B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/>
              <a:t>Show me…</a:t>
            </a:r>
            <a:endParaRPr lang="en-GB" b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641B70-0EE2-4CA1-9207-FEF506619E5C}"/>
              </a:ext>
            </a:extLst>
          </p:cNvPr>
          <p:cNvSpPr txBox="1"/>
          <p:nvPr/>
        </p:nvSpPr>
        <p:spPr>
          <a:xfrm>
            <a:off x="480882" y="1830130"/>
            <a:ext cx="59690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i="0" dirty="0">
                <a:effectLst/>
              </a:rPr>
              <a:t>Some examples of popular antivirus software providers are given below. </a:t>
            </a:r>
            <a:endParaRPr lang="en-GB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032754-6ECC-2F7E-EC23-31EB895EC758}"/>
              </a:ext>
            </a:extLst>
          </p:cNvPr>
          <p:cNvSpPr txBox="1"/>
          <p:nvPr/>
        </p:nvSpPr>
        <p:spPr>
          <a:xfrm>
            <a:off x="553269" y="2858852"/>
            <a:ext cx="4424517" cy="286232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l"/>
            <a:r>
              <a:rPr lang="en-GB" sz="2000" b="0" i="0" u="none" strike="noStrike" dirty="0">
                <a:solidFill>
                  <a:srgbClr val="337AB7"/>
                </a:solidFill>
                <a:effectLst/>
                <a:hlinkClick r:id="rId2"/>
              </a:rPr>
              <a:t>Avast</a:t>
            </a:r>
            <a:endParaRPr lang="en-GB" sz="2000" b="0" i="0" u="none" strike="noStrike" dirty="0">
              <a:solidFill>
                <a:srgbClr val="337AB7"/>
              </a:solidFill>
              <a:effectLst/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n-GB" sz="2000" b="0" i="0" dirty="0">
              <a:solidFill>
                <a:srgbClr val="333333"/>
              </a:solidFill>
              <a:effectLst/>
            </a:endParaRPr>
          </a:p>
          <a:p>
            <a:pPr algn="l"/>
            <a:r>
              <a:rPr lang="en-GB" sz="2000" b="0" i="0" u="none" strike="noStrike" dirty="0">
                <a:solidFill>
                  <a:srgbClr val="337AB7"/>
                </a:solidFill>
                <a:effectLst/>
                <a:hlinkClick r:id="rId3"/>
              </a:rPr>
              <a:t>Bitdefender</a:t>
            </a:r>
            <a:endParaRPr lang="en-GB" sz="2000" b="0" i="0" dirty="0">
              <a:solidFill>
                <a:srgbClr val="333333"/>
              </a:solidFill>
              <a:effectLst/>
            </a:endParaRPr>
          </a:p>
          <a:p>
            <a:pPr algn="l"/>
            <a:endParaRPr lang="en-GB" sz="2000" b="0" i="0" u="none" strike="noStrike" dirty="0">
              <a:solidFill>
                <a:srgbClr val="337AB7"/>
              </a:solidFill>
              <a:effectLst/>
              <a:hlinkClick r:id="rId4"/>
            </a:endParaRPr>
          </a:p>
          <a:p>
            <a:pPr algn="l"/>
            <a:r>
              <a:rPr lang="en-GB" sz="2000" b="0" i="0" u="none" strike="noStrike" dirty="0">
                <a:solidFill>
                  <a:srgbClr val="337AB7"/>
                </a:solidFill>
                <a:effectLst/>
                <a:hlinkClick r:id="rId4"/>
              </a:rPr>
              <a:t>AVG</a:t>
            </a:r>
            <a:endParaRPr lang="en-GB" sz="2000" b="0" i="0" dirty="0">
              <a:solidFill>
                <a:srgbClr val="333333"/>
              </a:solidFill>
              <a:effectLst/>
            </a:endParaRPr>
          </a:p>
          <a:p>
            <a:pPr algn="l"/>
            <a:endParaRPr lang="en-GB" sz="2000" b="0" i="0" u="none" strike="noStrike" dirty="0">
              <a:solidFill>
                <a:srgbClr val="337AB7"/>
              </a:solidFill>
              <a:effectLst/>
              <a:hlinkClick r:id="rId5"/>
            </a:endParaRPr>
          </a:p>
          <a:p>
            <a:pPr algn="l"/>
            <a:r>
              <a:rPr lang="en-GB" sz="2000" dirty="0">
                <a:solidFill>
                  <a:srgbClr val="337AB7"/>
                </a:solidFill>
                <a:hlinkClick r:id="rId5"/>
              </a:rPr>
              <a:t>Kaspersky</a:t>
            </a:r>
            <a:endParaRPr lang="en-GB" sz="2000" b="0" i="0" dirty="0">
              <a:solidFill>
                <a:srgbClr val="333333"/>
              </a:solidFill>
              <a:effectLst/>
            </a:endParaRPr>
          </a:p>
          <a:p>
            <a:pPr algn="l"/>
            <a:endParaRPr lang="en-GB" sz="2000" b="0" i="0" u="none" strike="noStrike" dirty="0">
              <a:solidFill>
                <a:srgbClr val="337AB7"/>
              </a:solidFill>
              <a:effectLst/>
              <a:hlinkClick r:id="rId6"/>
            </a:endParaRPr>
          </a:p>
          <a:p>
            <a:pPr algn="l"/>
            <a:r>
              <a:rPr lang="en-GB" sz="2000" b="0" i="0" u="none" strike="noStrike" dirty="0">
                <a:solidFill>
                  <a:srgbClr val="337AB7"/>
                </a:solidFill>
                <a:effectLst/>
                <a:hlinkClick r:id="rId6"/>
              </a:rPr>
              <a:t>TotalAV</a:t>
            </a:r>
            <a:endParaRPr lang="en-GB" sz="2000" b="0" i="0" dirty="0">
              <a:solidFill>
                <a:srgbClr val="333333"/>
              </a:solidFill>
              <a:effectLst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BF8A2B0-30F3-4284-12F6-E878D2396B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7808" y="2224695"/>
            <a:ext cx="4270923" cy="320858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99E27BC-49B5-2F7E-2B38-874EA83538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77456" y="2977374"/>
            <a:ext cx="3568910" cy="286232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88E43EA-6FC3-FFF1-A6C3-A2FB7E9DC0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6061" y="4229155"/>
            <a:ext cx="4133143" cy="197521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4AD4EB5-E690-0440-BAE7-AA35D3A45D6D}"/>
              </a:ext>
            </a:extLst>
          </p:cNvPr>
          <p:cNvSpPr txBox="1"/>
          <p:nvPr/>
        </p:nvSpPr>
        <p:spPr>
          <a:xfrm>
            <a:off x="0" y="6601233"/>
            <a:ext cx="1212317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dirty="0">
                <a:effectLst/>
              </a:rPr>
              <a:t>Some anti-virus software is free. However, with anything free, care should be taken to ensure there is not a hidden cost in the sharing of user data for example, or in the loss of critical features.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40100878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DD6C8-86C0-4EF1-8236-5D61543C1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Your turn…</a:t>
            </a:r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BC42DC-03F4-4D27-B223-3146C92584EA}"/>
              </a:ext>
            </a:extLst>
          </p:cNvPr>
          <p:cNvSpPr txBox="1"/>
          <p:nvPr/>
        </p:nvSpPr>
        <p:spPr>
          <a:xfrm>
            <a:off x="208933" y="1908105"/>
            <a:ext cx="541511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Thinking about all the devices you use when you connect to the internet.</a:t>
            </a:r>
          </a:p>
          <a:p>
            <a:endParaRPr lang="en-GB" sz="2400" dirty="0"/>
          </a:p>
          <a:p>
            <a:r>
              <a:rPr lang="en-GB" sz="2400" dirty="0"/>
              <a:t>On a scale of 0 – 10, do you have </a:t>
            </a:r>
            <a:r>
              <a:rPr lang="en-GB" sz="2400" b="1" dirty="0"/>
              <a:t>update anti-virus software </a:t>
            </a:r>
            <a:r>
              <a:rPr lang="en-GB" sz="2400" dirty="0"/>
              <a:t>that runs regular scans on all your devices?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77D81B9-9A25-8B39-8CF4-45F6A8E89466}"/>
              </a:ext>
            </a:extLst>
          </p:cNvPr>
          <p:cNvSpPr txBox="1"/>
          <p:nvPr/>
        </p:nvSpPr>
        <p:spPr>
          <a:xfrm>
            <a:off x="9466006" y="5167688"/>
            <a:ext cx="23007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i="1" dirty="0"/>
              <a:t>“On all devices and is updated regularly.”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1B5699D-B194-E0F3-1CE6-E22C81D1AD0D}"/>
              </a:ext>
            </a:extLst>
          </p:cNvPr>
          <p:cNvSpPr txBox="1"/>
          <p:nvPr/>
        </p:nvSpPr>
        <p:spPr>
          <a:xfrm>
            <a:off x="208933" y="5132154"/>
            <a:ext cx="25440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“No anti-virus software on any of my devices”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E4903CF-3D6E-81FD-BD9E-AAED6FFAB1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66916" y="5978013"/>
            <a:ext cx="10245213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4623CFFC-1F90-111E-7D1A-CDEC201DCBA9}"/>
              </a:ext>
            </a:extLst>
          </p:cNvPr>
          <p:cNvSpPr txBox="1"/>
          <p:nvPr/>
        </p:nvSpPr>
        <p:spPr>
          <a:xfrm>
            <a:off x="398206" y="6225568"/>
            <a:ext cx="737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B4DD8A1-D0BB-A07D-4510-D7BDB3441B76}"/>
              </a:ext>
            </a:extLst>
          </p:cNvPr>
          <p:cNvSpPr txBox="1"/>
          <p:nvPr/>
        </p:nvSpPr>
        <p:spPr>
          <a:xfrm>
            <a:off x="10616381" y="6154168"/>
            <a:ext cx="737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10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2CF5F98-F74B-ECC5-4CFF-FBC4BDCFD7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766916" y="5862988"/>
            <a:ext cx="0" cy="22122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CD87285-87EF-178F-A16A-75AF51FAED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1026877" y="5853660"/>
            <a:ext cx="0" cy="22122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1" name="Picture 20" descr="Transparent padlock">
            <a:extLst>
              <a:ext uri="{FF2B5EF4-FFF2-40B4-BE49-F238E27FC236}">
                <a16:creationId xmlns:a16="http://schemas.microsoft.com/office/drawing/2014/main" id="{B1BD6371-92E8-622E-5752-81E00558801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1225" y="1992197"/>
            <a:ext cx="4032575" cy="2641571"/>
          </a:xfrm>
          <a:prstGeom prst="round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294D53A-4632-661E-D05D-F66F1D316320}"/>
              </a:ext>
            </a:extLst>
          </p:cNvPr>
          <p:cNvSpPr txBox="1"/>
          <p:nvPr/>
        </p:nvSpPr>
        <p:spPr>
          <a:xfrm>
            <a:off x="4362884" y="4916894"/>
            <a:ext cx="3128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“I have it installed on some of my devices. E.g. on my phone but not my computer.”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50ACAB-C1A5-738A-9209-506689EF951A}"/>
              </a:ext>
            </a:extLst>
          </p:cNvPr>
          <p:cNvSpPr txBox="1"/>
          <p:nvPr/>
        </p:nvSpPr>
        <p:spPr>
          <a:xfrm>
            <a:off x="5507293" y="6163272"/>
            <a:ext cx="737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5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A650E4D-097E-BA34-02AE-9FA1B3FC23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5917789" y="5862764"/>
            <a:ext cx="0" cy="22122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561161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DD6C8-86C0-4EF1-8236-5D61543C1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Your turn…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2789454-C7EC-94C9-F40E-40DEE222B635}"/>
              </a:ext>
            </a:extLst>
          </p:cNvPr>
          <p:cNvSpPr txBox="1"/>
          <p:nvPr/>
        </p:nvSpPr>
        <p:spPr>
          <a:xfrm>
            <a:off x="838200" y="2054942"/>
            <a:ext cx="99674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Keep a note of the score you have given yourself, you will add this to the other scores throughout the lesson to give you a total ‘keeping personal data secure’ score at the end.  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BF67C89-141B-4FF4-0022-07D7D6E213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4808391"/>
              </p:ext>
            </p:extLst>
          </p:nvPr>
        </p:nvGraphicFramePr>
        <p:xfrm>
          <a:off x="2761225" y="2966167"/>
          <a:ext cx="6669550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34775">
                  <a:extLst>
                    <a:ext uri="{9D8B030D-6E8A-4147-A177-3AD203B41FA5}">
                      <a16:colId xmlns:a16="http://schemas.microsoft.com/office/drawing/2014/main" val="867900588"/>
                    </a:ext>
                  </a:extLst>
                </a:gridCol>
                <a:gridCol w="3334775">
                  <a:extLst>
                    <a:ext uri="{9D8B030D-6E8A-4147-A177-3AD203B41FA5}">
                      <a16:colId xmlns:a16="http://schemas.microsoft.com/office/drawing/2014/main" val="12325426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Strong password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17632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Password manager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93313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Multi-factor authentication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0000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Anti-virus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19719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Part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95182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Part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8187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b="1" dirty="0"/>
                        <a:t>Total score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23/60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10538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5220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50D69-9991-4E3E-AC86-31AE9ADC8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/>
              <a:t>Definition</a:t>
            </a:r>
            <a:endParaRPr lang="en-GB" b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E4CF5AA-21F6-4442-B0D7-2E7124F8AFD6}"/>
              </a:ext>
            </a:extLst>
          </p:cNvPr>
          <p:cNvSpPr txBox="1"/>
          <p:nvPr/>
        </p:nvSpPr>
        <p:spPr>
          <a:xfrm>
            <a:off x="2453530" y="2326244"/>
            <a:ext cx="6773662" cy="3183850"/>
          </a:xfrm>
          <a:prstGeom prst="roundRect">
            <a:avLst/>
          </a:prstGeom>
          <a:noFill/>
          <a:ln>
            <a:solidFill>
              <a:srgbClr val="EAC036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44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Personal data</a:t>
            </a:r>
          </a:p>
          <a:p>
            <a:pPr algn="ctr"/>
            <a:r>
              <a:rPr lang="en-US" sz="4400" dirty="0"/>
              <a:t>information that relates to an identified or identifiable individual</a:t>
            </a:r>
          </a:p>
        </p:txBody>
      </p:sp>
    </p:spTree>
    <p:extLst>
      <p:ext uri="{BB962C8B-B14F-4D97-AF65-F5344CB8AC3E}">
        <p14:creationId xmlns:p14="http://schemas.microsoft.com/office/powerpoint/2010/main" val="155267694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rrow: Up-Down 11">
            <a:extLst>
              <a:ext uri="{FF2B5EF4-FFF2-40B4-BE49-F238E27FC236}">
                <a16:creationId xmlns:a16="http://schemas.microsoft.com/office/drawing/2014/main" id="{45FB4CBD-1754-E8F7-796F-C18D8B5FF8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8953">
            <a:off x="7949751" y="3016860"/>
            <a:ext cx="266636" cy="2743918"/>
          </a:xfrm>
          <a:prstGeom prst="upDownArrow">
            <a:avLst/>
          </a:prstGeom>
          <a:solidFill>
            <a:srgbClr val="6A9CA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1281D55-5668-F05E-7129-421EC7638440}"/>
              </a:ext>
            </a:extLst>
          </p:cNvPr>
          <p:cNvSpPr/>
          <p:nvPr/>
        </p:nvSpPr>
        <p:spPr>
          <a:xfrm>
            <a:off x="6619875" y="3838575"/>
            <a:ext cx="4972050" cy="323850"/>
          </a:xfrm>
          <a:prstGeom prst="rect">
            <a:avLst/>
          </a:prstGeom>
          <a:solidFill>
            <a:srgbClr val="CE67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Firewall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B504851-EE74-457E-8FA5-C61C1CCC5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Extra layer of protection to your device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E4FC686-AC7E-133A-66A1-C7AA0C39674F}"/>
              </a:ext>
            </a:extLst>
          </p:cNvPr>
          <p:cNvSpPr txBox="1"/>
          <p:nvPr/>
        </p:nvSpPr>
        <p:spPr>
          <a:xfrm>
            <a:off x="533261" y="2715190"/>
            <a:ext cx="422633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0" i="0" dirty="0">
                <a:effectLst/>
              </a:rPr>
              <a:t>Even if you have up to date anti-virus software on all your devices, you can add an extra layer of protection by using software that blocks unwanted traffic coming </a:t>
            </a:r>
            <a:r>
              <a:rPr lang="en-US" sz="2000" dirty="0"/>
              <a:t>on to your device. </a:t>
            </a:r>
          </a:p>
          <a:p>
            <a:pPr algn="l"/>
            <a:endParaRPr lang="en-US" sz="2000" dirty="0"/>
          </a:p>
          <a:p>
            <a:pPr algn="l"/>
            <a:r>
              <a:rPr lang="en-US" sz="2000" dirty="0"/>
              <a:t>This is called a </a:t>
            </a:r>
            <a:r>
              <a:rPr lang="en-US" sz="2000" b="1" dirty="0"/>
              <a:t>firewall</a:t>
            </a:r>
            <a:r>
              <a:rPr lang="en-US" sz="2000" dirty="0"/>
              <a:t>.</a:t>
            </a:r>
            <a:endParaRPr lang="en-US" sz="2000" b="0" i="0" dirty="0">
              <a:effectLst/>
            </a:endParaRPr>
          </a:p>
        </p:txBody>
      </p:sp>
      <p:pic>
        <p:nvPicPr>
          <p:cNvPr id="5" name="Graphic 4" descr="Internet outline">
            <a:extLst>
              <a:ext uri="{FF2B5EF4-FFF2-40B4-BE49-F238E27FC236}">
                <a16:creationId xmlns:a16="http://schemas.microsoft.com/office/drawing/2014/main" id="{FDCA4607-94AC-4D5D-44B6-D930274003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267700" y="1876308"/>
            <a:ext cx="1390650" cy="1390650"/>
          </a:xfrm>
          <a:prstGeom prst="rect">
            <a:avLst/>
          </a:prstGeom>
        </p:spPr>
      </p:pic>
      <p:pic>
        <p:nvPicPr>
          <p:cNvPr id="8" name="Graphic 7" descr="Syncing cloud outline">
            <a:extLst>
              <a:ext uri="{FF2B5EF4-FFF2-40B4-BE49-F238E27FC236}">
                <a16:creationId xmlns:a16="http://schemas.microsoft.com/office/drawing/2014/main" id="{E382D593-325C-E3FD-67BC-4F486A5658E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086600" y="5578475"/>
            <a:ext cx="914400" cy="914400"/>
          </a:xfrm>
          <a:prstGeom prst="rect">
            <a:avLst/>
          </a:prstGeom>
        </p:spPr>
      </p:pic>
      <p:pic>
        <p:nvPicPr>
          <p:cNvPr id="10" name="Graphic 9" descr="Devil face outline with solid fill">
            <a:extLst>
              <a:ext uri="{FF2B5EF4-FFF2-40B4-BE49-F238E27FC236}">
                <a16:creationId xmlns:a16="http://schemas.microsoft.com/office/drawing/2014/main" id="{A38315F6-F12D-2317-EB8A-DFFBD5B3EE2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439400" y="5578475"/>
            <a:ext cx="914400" cy="914400"/>
          </a:xfrm>
          <a:prstGeom prst="rect">
            <a:avLst/>
          </a:prstGeom>
        </p:spPr>
      </p:pic>
      <p:sp>
        <p:nvSpPr>
          <p:cNvPr id="14" name="Arrow: Left 13">
            <a:extLst>
              <a:ext uri="{FF2B5EF4-FFF2-40B4-BE49-F238E27FC236}">
                <a16:creationId xmlns:a16="http://schemas.microsoft.com/office/drawing/2014/main" id="{59A02F97-6E68-2A56-B225-3E4E00A72A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3777633">
            <a:off x="9659769" y="4704438"/>
            <a:ext cx="1512785" cy="275433"/>
          </a:xfrm>
          <a:prstGeom prst="leftArrow">
            <a:avLst/>
          </a:prstGeom>
          <a:solidFill>
            <a:srgbClr val="6A9C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30242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50D69-9991-4E3E-AC86-31AE9ADC8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/>
              <a:t>Definition</a:t>
            </a:r>
            <a:endParaRPr lang="en-GB" b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E4CF5AA-21F6-4442-B0D7-2E7124F8AFD6}"/>
              </a:ext>
            </a:extLst>
          </p:cNvPr>
          <p:cNvSpPr txBox="1"/>
          <p:nvPr/>
        </p:nvSpPr>
        <p:spPr>
          <a:xfrm>
            <a:off x="2259152" y="2424566"/>
            <a:ext cx="7673696" cy="3183850"/>
          </a:xfrm>
          <a:prstGeom prst="roundRect">
            <a:avLst/>
          </a:prstGeom>
          <a:noFill/>
          <a:ln>
            <a:solidFill>
              <a:srgbClr val="EAC036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4400" b="1" dirty="0">
                <a:cs typeface="Times New Roman" panose="02020603050405020304" pitchFamily="18" charset="0"/>
              </a:rPr>
              <a:t>Firewall</a:t>
            </a:r>
          </a:p>
          <a:p>
            <a:pPr algn="ctr"/>
            <a:r>
              <a:rPr lang="en-US" sz="4400" dirty="0"/>
              <a:t>Security software that restricts unwanted incoming and outgoing internet traffic</a:t>
            </a:r>
          </a:p>
        </p:txBody>
      </p:sp>
    </p:spTree>
    <p:extLst>
      <p:ext uri="{BB962C8B-B14F-4D97-AF65-F5344CB8AC3E}">
        <p14:creationId xmlns:p14="http://schemas.microsoft.com/office/powerpoint/2010/main" val="298768757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04851-EE74-457E-8FA5-C61C1CCC5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Enable firewalls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E4FC686-AC7E-133A-66A1-C7AA0C39674F}"/>
              </a:ext>
            </a:extLst>
          </p:cNvPr>
          <p:cNvSpPr txBox="1"/>
          <p:nvPr/>
        </p:nvSpPr>
        <p:spPr>
          <a:xfrm>
            <a:off x="393290" y="2224993"/>
            <a:ext cx="485713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0" i="0" dirty="0">
                <a:effectLst/>
              </a:rPr>
              <a:t>Firewalls are the gatekeepers to a computer from the internet. It is designed to block unwanted traffic from flowing through it and can be hardware or software. </a:t>
            </a:r>
          </a:p>
          <a:p>
            <a:pPr algn="l"/>
            <a:endParaRPr lang="en-US" sz="2000" b="0" i="0" dirty="0">
              <a:effectLst/>
            </a:endParaRPr>
          </a:p>
          <a:p>
            <a:pPr algn="l"/>
            <a:r>
              <a:rPr lang="en-US" sz="2000" b="0" i="0" dirty="0">
                <a:effectLst/>
              </a:rPr>
              <a:t>Most </a:t>
            </a:r>
            <a:r>
              <a:rPr lang="en-US" sz="2000" b="1" i="0" dirty="0">
                <a:effectLst/>
              </a:rPr>
              <a:t>modern operating systems come with a software firewall automatically enabled</a:t>
            </a:r>
            <a:r>
              <a:rPr lang="en-US" sz="2000" b="0" i="0" dirty="0">
                <a:effectLst/>
              </a:rPr>
              <a:t>, but it is good practice to check this.</a:t>
            </a:r>
          </a:p>
          <a:p>
            <a:pPr algn="l"/>
            <a:endParaRPr lang="en-US" sz="2000" b="0" i="0" dirty="0">
              <a:effectLst/>
            </a:endParaRPr>
          </a:p>
          <a:p>
            <a:pPr algn="l"/>
            <a:r>
              <a:rPr lang="en-US" sz="2000" b="0" i="0" dirty="0">
                <a:effectLst/>
              </a:rPr>
              <a:t>Most </a:t>
            </a:r>
            <a:r>
              <a:rPr lang="en-US" sz="2000" b="1" i="0" dirty="0" err="1">
                <a:effectLst/>
              </a:rPr>
              <a:t>wifi</a:t>
            </a:r>
            <a:r>
              <a:rPr lang="en-US" sz="2000" b="1" i="0" dirty="0">
                <a:effectLst/>
              </a:rPr>
              <a:t> routers also have an inbuilt firewall.</a:t>
            </a:r>
            <a:r>
              <a:rPr lang="en-US" sz="2000" b="0" i="0" dirty="0">
                <a:effectLst/>
              </a:rPr>
              <a:t> It is worth checking this is also enabled.</a:t>
            </a:r>
          </a:p>
        </p:txBody>
      </p:sp>
      <p:pic>
        <p:nvPicPr>
          <p:cNvPr id="6" name="Picture 5" descr="Burning forest and trees">
            <a:extLst>
              <a:ext uri="{FF2B5EF4-FFF2-40B4-BE49-F238E27FC236}">
                <a16:creationId xmlns:a16="http://schemas.microsoft.com/office/drawing/2014/main" id="{C43BA650-B370-A3F0-489F-75771CDDF55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71508" y="2519960"/>
            <a:ext cx="5238712" cy="2946775"/>
          </a:xfrm>
          <a:prstGeom prst="round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B0E30C0-AB80-F845-9E9C-0A0ADE226F56}"/>
              </a:ext>
            </a:extLst>
          </p:cNvPr>
          <p:cNvSpPr txBox="1"/>
          <p:nvPr/>
        </p:nvSpPr>
        <p:spPr>
          <a:xfrm>
            <a:off x="6662296" y="5506064"/>
            <a:ext cx="4857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Why do you think it’s called a firewall?</a:t>
            </a:r>
          </a:p>
        </p:txBody>
      </p:sp>
    </p:spTree>
    <p:extLst>
      <p:ext uri="{BB962C8B-B14F-4D97-AF65-F5344CB8AC3E}">
        <p14:creationId xmlns:p14="http://schemas.microsoft.com/office/powerpoint/2010/main" val="185875947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DD6C8-86C0-4EF1-8236-5D61543C1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Your turn…</a:t>
            </a:r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BC42DC-03F4-4D27-B223-3146C92584EA}"/>
              </a:ext>
            </a:extLst>
          </p:cNvPr>
          <p:cNvSpPr txBox="1"/>
          <p:nvPr/>
        </p:nvSpPr>
        <p:spPr>
          <a:xfrm>
            <a:off x="433848" y="2018996"/>
            <a:ext cx="546550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Thinking about your devices and any </a:t>
            </a:r>
            <a:r>
              <a:rPr lang="en-GB" sz="2400" dirty="0" err="1"/>
              <a:t>wifi</a:t>
            </a:r>
            <a:r>
              <a:rPr lang="en-GB" sz="2400" dirty="0"/>
              <a:t> routers you use.</a:t>
            </a:r>
          </a:p>
          <a:p>
            <a:endParaRPr lang="en-GB" sz="2400" dirty="0"/>
          </a:p>
          <a:p>
            <a:r>
              <a:rPr lang="en-GB" sz="2400" dirty="0"/>
              <a:t>On a scale of 0 – 10, do you have </a:t>
            </a:r>
            <a:r>
              <a:rPr lang="en-GB" sz="2400" b="1" dirty="0"/>
              <a:t>all firewalls enabled</a:t>
            </a:r>
            <a:r>
              <a:rPr lang="en-GB" sz="2400" dirty="0"/>
              <a:t>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05C0FA3-7CB2-7ED3-B604-D1EB9FA94353}"/>
              </a:ext>
            </a:extLst>
          </p:cNvPr>
          <p:cNvSpPr txBox="1"/>
          <p:nvPr/>
        </p:nvSpPr>
        <p:spPr>
          <a:xfrm>
            <a:off x="8898196" y="5167688"/>
            <a:ext cx="2868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i="1" dirty="0"/>
              <a:t>“Firewalls are enabled on all my devices and </a:t>
            </a:r>
            <a:r>
              <a:rPr lang="en-GB" i="1" dirty="0" err="1"/>
              <a:t>wifi</a:t>
            </a:r>
            <a:r>
              <a:rPr lang="en-GB" i="1" dirty="0"/>
              <a:t> routers.”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39C5A36-041B-5DB6-5C62-A4DB9217F1F9}"/>
              </a:ext>
            </a:extLst>
          </p:cNvPr>
          <p:cNvSpPr txBox="1"/>
          <p:nvPr/>
        </p:nvSpPr>
        <p:spPr>
          <a:xfrm>
            <a:off x="3866535" y="5225481"/>
            <a:ext cx="32520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“I have turned </a:t>
            </a:r>
            <a:r>
              <a:rPr lang="en-GB" b="1" i="1" dirty="0"/>
              <a:t>off</a:t>
            </a:r>
            <a:r>
              <a:rPr lang="en-GB" i="1" dirty="0"/>
              <a:t> the firewalls on my devices and </a:t>
            </a:r>
            <a:r>
              <a:rPr lang="en-GB" i="1" dirty="0" err="1"/>
              <a:t>wifi</a:t>
            </a:r>
            <a:r>
              <a:rPr lang="en-GB" i="1" dirty="0"/>
              <a:t> routers”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2CD3B4E-FE4B-0643-A6C8-23B857C849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66916" y="5978013"/>
            <a:ext cx="10245213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C0659DC-8336-A58F-FEDD-68D0A540A186}"/>
              </a:ext>
            </a:extLst>
          </p:cNvPr>
          <p:cNvSpPr txBox="1"/>
          <p:nvPr/>
        </p:nvSpPr>
        <p:spPr>
          <a:xfrm>
            <a:off x="398206" y="6225568"/>
            <a:ext cx="737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B322FB8-2AF3-2011-8EBC-5387FB047D4C}"/>
              </a:ext>
            </a:extLst>
          </p:cNvPr>
          <p:cNvSpPr txBox="1"/>
          <p:nvPr/>
        </p:nvSpPr>
        <p:spPr>
          <a:xfrm>
            <a:off x="10616381" y="6154168"/>
            <a:ext cx="737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10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D737289-F333-143E-13A1-A7A283D911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766916" y="5862988"/>
            <a:ext cx="0" cy="22122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906658C-FCA8-CC49-2C16-7F7B959B4D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1026877" y="5853660"/>
            <a:ext cx="0" cy="22122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6" name="Picture 5" descr="Burning forest and grass">
            <a:extLst>
              <a:ext uri="{FF2B5EF4-FFF2-40B4-BE49-F238E27FC236}">
                <a16:creationId xmlns:a16="http://schemas.microsoft.com/office/drawing/2014/main" id="{FC8A8DB0-DCDB-09C1-5CFC-67D98B6FBC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8557" y="1950884"/>
            <a:ext cx="4434348" cy="2956232"/>
          </a:xfrm>
          <a:prstGeom prst="round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631E028-104B-22CF-7192-2315081844E3}"/>
              </a:ext>
            </a:extLst>
          </p:cNvPr>
          <p:cNvSpPr txBox="1"/>
          <p:nvPr/>
        </p:nvSpPr>
        <p:spPr>
          <a:xfrm>
            <a:off x="132733" y="5194281"/>
            <a:ext cx="32520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“I don’t know if I have firewalls or how to check them”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4CFB4DB-4B57-05E2-CEB0-0277D95CC13E}"/>
              </a:ext>
            </a:extLst>
          </p:cNvPr>
          <p:cNvSpPr txBox="1"/>
          <p:nvPr/>
        </p:nvSpPr>
        <p:spPr>
          <a:xfrm>
            <a:off x="4184546" y="6131451"/>
            <a:ext cx="737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3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5B495D0-DD06-3511-5C68-DE29B69813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553256" y="5862988"/>
            <a:ext cx="0" cy="22122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80035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DD6C8-86C0-4EF1-8236-5D61543C1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Your turn…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2789454-C7EC-94C9-F40E-40DEE222B635}"/>
              </a:ext>
            </a:extLst>
          </p:cNvPr>
          <p:cNvSpPr txBox="1"/>
          <p:nvPr/>
        </p:nvSpPr>
        <p:spPr>
          <a:xfrm>
            <a:off x="838200" y="2054942"/>
            <a:ext cx="99674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Keep a note of the score you have given yourself, you will add this to the other scores throughout the lesson to give you a total ‘keeping personal data secure’ score at the end.  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0478061-70D1-BA68-382D-09652E9AE4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445388"/>
              </p:ext>
            </p:extLst>
          </p:nvPr>
        </p:nvGraphicFramePr>
        <p:xfrm>
          <a:off x="2761225" y="3127082"/>
          <a:ext cx="6669550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34775">
                  <a:extLst>
                    <a:ext uri="{9D8B030D-6E8A-4147-A177-3AD203B41FA5}">
                      <a16:colId xmlns:a16="http://schemas.microsoft.com/office/drawing/2014/main" val="867900588"/>
                    </a:ext>
                  </a:extLst>
                </a:gridCol>
                <a:gridCol w="3334775">
                  <a:extLst>
                    <a:ext uri="{9D8B030D-6E8A-4147-A177-3AD203B41FA5}">
                      <a16:colId xmlns:a16="http://schemas.microsoft.com/office/drawing/2014/main" val="12325426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Strong password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17632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Password manager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93313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Multi-factor authentication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0000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Anti-virus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19719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Firewall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95182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/>
                        <a:t>Part 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8187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b="1" dirty="0"/>
                        <a:t>Total score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33/60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10538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298629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0092C-E215-4310-A2C7-8CDA22E59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Next steps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45694B-21FC-45EF-8E25-F23193A4784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825625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endParaRPr lang="en-GB" sz="3600" dirty="0"/>
          </a:p>
          <a:p>
            <a:pPr marL="0" indent="0" algn="ctr">
              <a:buNone/>
            </a:pPr>
            <a:endParaRPr lang="en-GB" sz="3600" dirty="0"/>
          </a:p>
          <a:p>
            <a:pPr marL="0" indent="0" algn="ctr">
              <a:buNone/>
            </a:pPr>
            <a:r>
              <a:rPr lang="en-GB" sz="3600" dirty="0"/>
              <a:t>Complete </a:t>
            </a:r>
            <a:r>
              <a:rPr lang="en-GB" sz="3600" b="1" dirty="0"/>
              <a:t>questions 1 to 4 </a:t>
            </a:r>
          </a:p>
          <a:p>
            <a:pPr marL="0" indent="0" algn="ctr">
              <a:buNone/>
            </a:pPr>
            <a:r>
              <a:rPr lang="en-GB" sz="3600" dirty="0"/>
              <a:t>in </a:t>
            </a:r>
            <a:r>
              <a:rPr lang="en-GB" sz="3600" b="1" dirty="0"/>
              <a:t>section 3 </a:t>
            </a:r>
            <a:r>
              <a:rPr lang="en-GB" sz="3600" dirty="0"/>
              <a:t>of the </a:t>
            </a:r>
          </a:p>
          <a:p>
            <a:pPr marL="0" indent="0" algn="ctr">
              <a:buNone/>
            </a:pPr>
            <a:r>
              <a:rPr lang="en-GB" sz="3600" dirty="0"/>
              <a:t>‘Keeping personal data secure’ workbook.</a:t>
            </a:r>
            <a:endParaRPr lang="en-GB" sz="3600" dirty="0">
              <a:cs typeface="Calibri"/>
            </a:endParaRPr>
          </a:p>
          <a:p>
            <a:pPr marL="0" indent="0" algn="ctr">
              <a:buNone/>
            </a:pP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54454152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ECD88-DF27-6567-CA1A-789458070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Risks of using public </a:t>
            </a:r>
            <a:r>
              <a:rPr lang="en-GB" dirty="0" err="1">
                <a:solidFill>
                  <a:schemeClr val="tx1"/>
                </a:solidFill>
              </a:rPr>
              <a:t>wifi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30EF29-0846-3534-AFD0-13B7337B9F7D}"/>
              </a:ext>
            </a:extLst>
          </p:cNvPr>
          <p:cNvSpPr txBox="1"/>
          <p:nvPr/>
        </p:nvSpPr>
        <p:spPr>
          <a:xfrm>
            <a:off x="513736" y="2143432"/>
            <a:ext cx="453021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When connecting to the internet through a public </a:t>
            </a:r>
            <a:r>
              <a:rPr lang="en-GB" sz="2000" dirty="0" err="1"/>
              <a:t>wifi</a:t>
            </a:r>
            <a:r>
              <a:rPr lang="en-GB" sz="2000" dirty="0"/>
              <a:t> your </a:t>
            </a:r>
            <a:r>
              <a:rPr lang="en-GB" sz="2000" b="1" dirty="0"/>
              <a:t>online data is at a higher risk of being hacked</a:t>
            </a:r>
            <a:r>
              <a:rPr lang="en-GB" sz="2000" dirty="0"/>
              <a:t>. </a:t>
            </a:r>
          </a:p>
          <a:p>
            <a:endParaRPr lang="en-GB" sz="2000" dirty="0"/>
          </a:p>
          <a:p>
            <a:endParaRPr lang="en-GB" sz="2000" dirty="0"/>
          </a:p>
          <a:p>
            <a:r>
              <a:rPr lang="en-GB" sz="2000" dirty="0"/>
              <a:t>There are tools available to add another layer of protection to your devices. </a:t>
            </a:r>
          </a:p>
          <a:p>
            <a:endParaRPr lang="en-GB" sz="2000" dirty="0"/>
          </a:p>
          <a:p>
            <a:endParaRPr lang="en-GB" sz="2000" dirty="0"/>
          </a:p>
          <a:p>
            <a:r>
              <a:rPr lang="en-GB" sz="2000" dirty="0"/>
              <a:t>Next, we will watch a video on</a:t>
            </a:r>
            <a:r>
              <a:rPr lang="en-GB" sz="2000" b="1" dirty="0"/>
              <a:t> how easy it is for a hacker to exploit the risks of a public network. </a:t>
            </a:r>
          </a:p>
        </p:txBody>
      </p:sp>
      <p:pic>
        <p:nvPicPr>
          <p:cNvPr id="5" name="Picture 4" descr="Person holding smartphone">
            <a:extLst>
              <a:ext uri="{FF2B5EF4-FFF2-40B4-BE49-F238E27FC236}">
                <a16:creationId xmlns:a16="http://schemas.microsoft.com/office/drawing/2014/main" id="{3BA5117E-D247-612B-03A2-A62E2A92A35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6904" y="2251587"/>
            <a:ext cx="5851360" cy="3893574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102243813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84F0286-E3F2-4B77-5769-A19B014848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275303"/>
            <a:ext cx="12192000" cy="18877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Online Media 1" title="Hacker Demonstrates Security Risks Of Free Public Wi-Fi">
            <a:hlinkClick r:id="" action="ppaction://media"/>
            <a:extLst>
              <a:ext uri="{FF2B5EF4-FFF2-40B4-BE49-F238E27FC236}">
                <a16:creationId xmlns:a16="http://schemas.microsoft.com/office/drawing/2014/main" id="{9332EA54-306E-8AA2-7B4C-48937204BE16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14626" y="34757"/>
            <a:ext cx="11484081" cy="648850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65AEDA6-8BA5-A55E-4B25-6210CC07D6A0}"/>
              </a:ext>
            </a:extLst>
          </p:cNvPr>
          <p:cNvSpPr txBox="1"/>
          <p:nvPr/>
        </p:nvSpPr>
        <p:spPr>
          <a:xfrm>
            <a:off x="-44250" y="6625308"/>
            <a:ext cx="610091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hlinkClick r:id="rId4"/>
              </a:rPr>
              <a:t>https://www.youtube.com/watch?v=1OVTmrXGHyU&amp;t=13s</a:t>
            </a:r>
            <a:r>
              <a:rPr lang="en-GB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08735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D266C2E-B5E0-C55E-3179-B29A0CBF78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303889" y="2123769"/>
            <a:ext cx="3271683" cy="421803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D52D3D6-E650-24C1-7E5D-B538A7722E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456289" y="2753032"/>
            <a:ext cx="3018504" cy="340196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0ECD88-DF27-6567-CA1A-789458070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How hackers can use public </a:t>
            </a:r>
            <a:r>
              <a:rPr lang="en-GB" dirty="0" err="1">
                <a:solidFill>
                  <a:schemeClr val="tx1"/>
                </a:solidFill>
              </a:rPr>
              <a:t>wifi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30EF29-0846-3534-AFD0-13B7337B9F7D}"/>
              </a:ext>
            </a:extLst>
          </p:cNvPr>
          <p:cNvSpPr txBox="1"/>
          <p:nvPr/>
        </p:nvSpPr>
        <p:spPr>
          <a:xfrm>
            <a:off x="497391" y="2133393"/>
            <a:ext cx="384677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Hackers can create fake </a:t>
            </a:r>
            <a:r>
              <a:rPr lang="en-GB" sz="2000" dirty="0" err="1"/>
              <a:t>wifi</a:t>
            </a:r>
            <a:r>
              <a:rPr lang="en-GB" sz="2000" dirty="0"/>
              <a:t> hot spots that look the same as a safe public </a:t>
            </a:r>
            <a:r>
              <a:rPr lang="en-GB" sz="2000" dirty="0" err="1"/>
              <a:t>wifi</a:t>
            </a:r>
            <a:r>
              <a:rPr lang="en-GB" sz="2000" dirty="0"/>
              <a:t>. </a:t>
            </a:r>
          </a:p>
          <a:p>
            <a:endParaRPr lang="en-GB" sz="2000" dirty="0"/>
          </a:p>
          <a:p>
            <a:r>
              <a:rPr lang="en-GB" sz="2000" dirty="0"/>
              <a:t>Once you log into the fake public </a:t>
            </a:r>
            <a:r>
              <a:rPr lang="en-GB" sz="2000" dirty="0" err="1"/>
              <a:t>wifi</a:t>
            </a:r>
            <a:r>
              <a:rPr lang="en-GB" sz="2000" dirty="0"/>
              <a:t>, the hackers can see all information you type into your device, such as </a:t>
            </a:r>
          </a:p>
          <a:p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Usernames,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Passwords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Credit card details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The websites you are visiting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18E61CA-B944-645E-8F1A-275210E27A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575572" y="2123769"/>
            <a:ext cx="3271683" cy="421803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946CE8-7343-8521-BC91-B5D7F296FD2E}"/>
              </a:ext>
            </a:extLst>
          </p:cNvPr>
          <p:cNvSpPr txBox="1"/>
          <p:nvPr/>
        </p:nvSpPr>
        <p:spPr>
          <a:xfrm>
            <a:off x="5485785" y="2142921"/>
            <a:ext cx="3018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Real public </a:t>
            </a:r>
            <a:r>
              <a:rPr lang="en-GB" b="1" dirty="0" err="1"/>
              <a:t>wifi</a:t>
            </a:r>
            <a:endParaRPr lang="en-GB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F2150F7-E7C6-E089-302A-BF88F4ED10CD}"/>
              </a:ext>
            </a:extLst>
          </p:cNvPr>
          <p:cNvSpPr txBox="1"/>
          <p:nvPr/>
        </p:nvSpPr>
        <p:spPr>
          <a:xfrm>
            <a:off x="8857635" y="2177840"/>
            <a:ext cx="2832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Fake public </a:t>
            </a:r>
            <a:r>
              <a:rPr lang="en-GB" b="1" dirty="0" err="1"/>
              <a:t>wifi</a:t>
            </a:r>
            <a:endParaRPr lang="en-GB" b="1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CD4A111-0305-D879-3E90-463E66AD4CB7}"/>
              </a:ext>
            </a:extLst>
          </p:cNvPr>
          <p:cNvSpPr/>
          <p:nvPr/>
        </p:nvSpPr>
        <p:spPr>
          <a:xfrm>
            <a:off x="5716844" y="4923380"/>
            <a:ext cx="2556387" cy="369332"/>
          </a:xfrm>
          <a:prstGeom prst="rect">
            <a:avLst/>
          </a:prstGeom>
          <a:ln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Username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3B896F8-9CEC-8CC7-0860-C3675B19241E}"/>
              </a:ext>
            </a:extLst>
          </p:cNvPr>
          <p:cNvSpPr/>
          <p:nvPr/>
        </p:nvSpPr>
        <p:spPr>
          <a:xfrm>
            <a:off x="5716844" y="5430368"/>
            <a:ext cx="2556387" cy="369332"/>
          </a:xfrm>
          <a:prstGeom prst="rect">
            <a:avLst/>
          </a:prstGeom>
          <a:ln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Password</a:t>
            </a:r>
          </a:p>
        </p:txBody>
      </p:sp>
      <p:pic>
        <p:nvPicPr>
          <p:cNvPr id="11" name="Graphic 10" descr="Wireless with solid fill">
            <a:extLst>
              <a:ext uri="{FF2B5EF4-FFF2-40B4-BE49-F238E27FC236}">
                <a16:creationId xmlns:a16="http://schemas.microsoft.com/office/drawing/2014/main" id="{56F0FD62-E760-C399-C24A-D60F828070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786935">
            <a:off x="6537837" y="2687386"/>
            <a:ext cx="914400" cy="9144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105D30F-86D3-FA31-E542-870D8DBC4182}"/>
              </a:ext>
            </a:extLst>
          </p:cNvPr>
          <p:cNvSpPr txBox="1"/>
          <p:nvPr/>
        </p:nvSpPr>
        <p:spPr>
          <a:xfrm>
            <a:off x="5618521" y="3790958"/>
            <a:ext cx="2885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Welcome to our cafe </a:t>
            </a:r>
            <a:r>
              <a:rPr lang="en-GB" dirty="0" err="1"/>
              <a:t>wifi</a:t>
            </a:r>
            <a:r>
              <a:rPr lang="en-GB" dirty="0"/>
              <a:t>. Please enter your login details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C22AA97E-63E1-0B14-484F-CE6EDF99ED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735348" y="2792153"/>
            <a:ext cx="3018504" cy="340196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D9433FC-C69C-6B84-1C17-5CB79763C9DC}"/>
              </a:ext>
            </a:extLst>
          </p:cNvPr>
          <p:cNvSpPr/>
          <p:nvPr/>
        </p:nvSpPr>
        <p:spPr>
          <a:xfrm>
            <a:off x="8995903" y="4962501"/>
            <a:ext cx="2556387" cy="369332"/>
          </a:xfrm>
          <a:prstGeom prst="rect">
            <a:avLst/>
          </a:prstGeom>
          <a:ln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Username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744F8BC-0E1A-BEC1-3CCD-98196493390A}"/>
              </a:ext>
            </a:extLst>
          </p:cNvPr>
          <p:cNvSpPr/>
          <p:nvPr/>
        </p:nvSpPr>
        <p:spPr>
          <a:xfrm>
            <a:off x="8995903" y="5469489"/>
            <a:ext cx="2556387" cy="369332"/>
          </a:xfrm>
          <a:prstGeom prst="rect">
            <a:avLst/>
          </a:prstGeom>
          <a:ln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Password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A327FDC-1588-34C9-EB50-F2BAD840CB8F}"/>
              </a:ext>
            </a:extLst>
          </p:cNvPr>
          <p:cNvSpPr txBox="1"/>
          <p:nvPr/>
        </p:nvSpPr>
        <p:spPr>
          <a:xfrm>
            <a:off x="8897580" y="3830079"/>
            <a:ext cx="2885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Welcome to our cafe </a:t>
            </a:r>
            <a:r>
              <a:rPr lang="en-GB" dirty="0" err="1"/>
              <a:t>wifi</a:t>
            </a:r>
            <a:r>
              <a:rPr lang="en-GB" dirty="0"/>
              <a:t>. Please enter your login details</a:t>
            </a:r>
          </a:p>
        </p:txBody>
      </p:sp>
      <p:pic>
        <p:nvPicPr>
          <p:cNvPr id="37" name="Graphic 36" descr="Wireless with solid fill">
            <a:extLst>
              <a:ext uri="{FF2B5EF4-FFF2-40B4-BE49-F238E27FC236}">
                <a16:creationId xmlns:a16="http://schemas.microsoft.com/office/drawing/2014/main" id="{2FDEB7A1-770C-905E-BCBB-0EA8A2D6FC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786935">
            <a:off x="9883264" y="273634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76854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ECD88-DF27-6567-CA1A-789458070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Making public </a:t>
            </a:r>
            <a:r>
              <a:rPr lang="en-GB" dirty="0" err="1">
                <a:solidFill>
                  <a:schemeClr val="tx1"/>
                </a:solidFill>
              </a:rPr>
              <a:t>wifi</a:t>
            </a:r>
            <a:r>
              <a:rPr lang="en-GB" dirty="0">
                <a:solidFill>
                  <a:schemeClr val="tx1"/>
                </a:solidFill>
              </a:rPr>
              <a:t> safer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30EF29-0846-3534-AFD0-13B7337B9F7D}"/>
              </a:ext>
            </a:extLst>
          </p:cNvPr>
          <p:cNvSpPr txBox="1"/>
          <p:nvPr/>
        </p:nvSpPr>
        <p:spPr>
          <a:xfrm>
            <a:off x="287594" y="1886137"/>
            <a:ext cx="11383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If you need to use public </a:t>
            </a:r>
            <a:r>
              <a:rPr lang="en-GB" sz="2000" dirty="0" err="1"/>
              <a:t>wifi</a:t>
            </a:r>
            <a:r>
              <a:rPr lang="en-GB" sz="2000" dirty="0"/>
              <a:t>, you can use a </a:t>
            </a:r>
            <a:r>
              <a:rPr lang="en-GB" sz="2000"/>
              <a:t>tool called a </a:t>
            </a:r>
            <a:r>
              <a:rPr lang="en-GB" sz="2000" b="1" dirty="0"/>
              <a:t>VPN that encrypts your data </a:t>
            </a:r>
            <a:r>
              <a:rPr lang="en-GB" sz="2000" dirty="0"/>
              <a:t>before connecting to the internet. </a:t>
            </a:r>
            <a:endParaRPr lang="en-GB" sz="2000" b="1" dirty="0"/>
          </a:p>
        </p:txBody>
      </p:sp>
      <p:grpSp>
        <p:nvGrpSpPr>
          <p:cNvPr id="15" name="Group 14" descr="Person holding a laptop">
            <a:extLst>
              <a:ext uri="{FF2B5EF4-FFF2-40B4-BE49-F238E27FC236}">
                <a16:creationId xmlns:a16="http://schemas.microsoft.com/office/drawing/2014/main" id="{8091ADAA-FEE5-85ED-7475-9644442070D3}"/>
              </a:ext>
            </a:extLst>
          </p:cNvPr>
          <p:cNvGrpSpPr/>
          <p:nvPr/>
        </p:nvGrpSpPr>
        <p:grpSpPr>
          <a:xfrm>
            <a:off x="959186" y="2759173"/>
            <a:ext cx="1771650" cy="1762893"/>
            <a:chOff x="838200" y="3287815"/>
            <a:chExt cx="1771650" cy="1762893"/>
          </a:xfrm>
        </p:grpSpPr>
        <p:pic>
          <p:nvPicPr>
            <p:cNvPr id="6" name="Graphic 5" descr="Man carrying a laptop">
              <a:extLst>
                <a:ext uri="{FF2B5EF4-FFF2-40B4-BE49-F238E27FC236}">
                  <a16:creationId xmlns:a16="http://schemas.microsoft.com/office/drawing/2014/main" id="{2E7C424F-C4EE-6860-7504-33D910B4350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38200" y="3793408"/>
              <a:ext cx="1771650" cy="1257300"/>
            </a:xfrm>
            <a:prstGeom prst="rect">
              <a:avLst/>
            </a:prstGeom>
          </p:spPr>
        </p:pic>
        <p:pic>
          <p:nvPicPr>
            <p:cNvPr id="8" name="Graphic 7" descr="Woman with bangs">
              <a:extLst>
                <a:ext uri="{FF2B5EF4-FFF2-40B4-BE49-F238E27FC236}">
                  <a16:creationId xmlns:a16="http://schemas.microsoft.com/office/drawing/2014/main" id="{402C05AA-1705-CFF7-FA97-D85CB1A77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69411" y="3287815"/>
              <a:ext cx="771525" cy="695325"/>
            </a:xfrm>
            <a:prstGeom prst="rect">
              <a:avLst/>
            </a:prstGeom>
          </p:spPr>
        </p:pic>
        <p:pic>
          <p:nvPicPr>
            <p:cNvPr id="10" name="Graphic 9" descr="A happy face">
              <a:extLst>
                <a:ext uri="{FF2B5EF4-FFF2-40B4-BE49-F238E27FC236}">
                  <a16:creationId xmlns:a16="http://schemas.microsoft.com/office/drawing/2014/main" id="{EAD4ABA8-EA06-E842-DB91-5933B4963B2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1419225" y="3535618"/>
              <a:ext cx="304800" cy="314325"/>
            </a:xfrm>
            <a:prstGeom prst="rect">
              <a:avLst/>
            </a:prstGeom>
          </p:spPr>
        </p:pic>
      </p:grpSp>
      <p:pic>
        <p:nvPicPr>
          <p:cNvPr id="12" name="Graphic 11" descr="Cloud Computing outline">
            <a:extLst>
              <a:ext uri="{FF2B5EF4-FFF2-40B4-BE49-F238E27FC236}">
                <a16:creationId xmlns:a16="http://schemas.microsoft.com/office/drawing/2014/main" id="{6D4EE4CD-D2A3-79F2-8D17-1699F29296E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9757901" y="2934008"/>
            <a:ext cx="1420761" cy="1420761"/>
          </a:xfrm>
          <a:prstGeom prst="rect">
            <a:avLst/>
          </a:prstGeom>
        </p:spPr>
      </p:pic>
      <p:pic>
        <p:nvPicPr>
          <p:cNvPr id="14" name="Graphic 13" descr="Shield Tick with solid fill">
            <a:extLst>
              <a:ext uri="{FF2B5EF4-FFF2-40B4-BE49-F238E27FC236}">
                <a16:creationId xmlns:a16="http://schemas.microsoft.com/office/drawing/2014/main" id="{74B74E68-AD4F-C56A-A4F9-1588522102D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284486" y="3264766"/>
            <a:ext cx="914400" cy="914400"/>
          </a:xfrm>
          <a:prstGeom prst="rect">
            <a:avLst/>
          </a:prstGeom>
        </p:spPr>
      </p:pic>
      <p:pic>
        <p:nvPicPr>
          <p:cNvPr id="17" name="Graphic 16" descr="A man carrying a laptop">
            <a:extLst>
              <a:ext uri="{FF2B5EF4-FFF2-40B4-BE49-F238E27FC236}">
                <a16:creationId xmlns:a16="http://schemas.microsoft.com/office/drawing/2014/main" id="{D881212E-6535-F107-C0C0-9998C147B3F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5439343" y="5546829"/>
            <a:ext cx="1331039" cy="944609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EA22CA5-96ED-6631-3850-0E3AC64D73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2998837" y="3657287"/>
            <a:ext cx="1199536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2" name="Graphic 21" descr="Man wearing a hat">
            <a:extLst>
              <a:ext uri="{FF2B5EF4-FFF2-40B4-BE49-F238E27FC236}">
                <a16:creationId xmlns:a16="http://schemas.microsoft.com/office/drawing/2014/main" id="{72A360FC-7F55-BFD6-E2AE-ADF3427BAD0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539143" y="5017397"/>
            <a:ext cx="758716" cy="651506"/>
          </a:xfrm>
          <a:prstGeom prst="rect">
            <a:avLst/>
          </a:prstGeom>
        </p:spPr>
      </p:pic>
      <p:pic>
        <p:nvPicPr>
          <p:cNvPr id="24" name="Graphic 23" descr="Small sunglasses">
            <a:extLst>
              <a:ext uri="{FF2B5EF4-FFF2-40B4-BE49-F238E27FC236}">
                <a16:creationId xmlns:a16="http://schemas.microsoft.com/office/drawing/2014/main" id="{3B0580CB-CC10-B708-4F67-6E811CFD17FC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5642751" y="5310119"/>
            <a:ext cx="600075" cy="200025"/>
          </a:xfrm>
          <a:prstGeom prst="rect">
            <a:avLst/>
          </a:prstGeom>
        </p:spPr>
      </p:pic>
      <p:pic>
        <p:nvPicPr>
          <p:cNvPr id="26" name="Graphic 25" descr="Face with one eyebrow">
            <a:extLst>
              <a:ext uri="{FF2B5EF4-FFF2-40B4-BE49-F238E27FC236}">
                <a16:creationId xmlns:a16="http://schemas.microsoft.com/office/drawing/2014/main" id="{018DB595-B95E-CE1F-8698-069D2BEFB34B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5838184" y="5325328"/>
            <a:ext cx="314325" cy="304800"/>
          </a:xfrm>
          <a:prstGeom prst="rect">
            <a:avLst/>
          </a:prstGeom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32190C8-7621-EAAB-E86F-DAF6B4C4F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V="1">
            <a:off x="6615068" y="4077687"/>
            <a:ext cx="454326" cy="1346674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0" name="Graphic 29" descr="Close with solid fill">
            <a:extLst>
              <a:ext uri="{FF2B5EF4-FFF2-40B4-BE49-F238E27FC236}">
                <a16:creationId xmlns:a16="http://schemas.microsoft.com/office/drawing/2014/main" id="{633A0225-35E0-AE2E-8BEF-BD4B42A005B8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6397659" y="4367713"/>
            <a:ext cx="914400" cy="914400"/>
          </a:xfrm>
          <a:prstGeom prst="rect">
            <a:avLst/>
          </a:prstGeom>
        </p:spPr>
      </p:pic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9A305587-0D71-C715-0CC5-DAC8A597B9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2998837" y="3883772"/>
            <a:ext cx="1199536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C356BB01-CE36-E8B6-9904-9FB6B67E76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5358580" y="3649326"/>
            <a:ext cx="4188542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10DE5ECE-8948-BD9F-5E4F-FC309920C6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 flipV="1">
            <a:off x="5358580" y="3875811"/>
            <a:ext cx="4208207" cy="7961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4884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8D36AE-067E-4B29-BE0F-2977EA44B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/>
              <a:t>Show me…</a:t>
            </a:r>
            <a:endParaRPr lang="en-GB" b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641B70-0EE2-4CA1-9207-FEF506619E5C}"/>
              </a:ext>
            </a:extLst>
          </p:cNvPr>
          <p:cNvSpPr txBox="1"/>
          <p:nvPr/>
        </p:nvSpPr>
        <p:spPr>
          <a:xfrm>
            <a:off x="126920" y="1795127"/>
            <a:ext cx="114751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As well as your name and address, there is lots of personal data that can identify you and needs protecting.</a:t>
            </a:r>
          </a:p>
        </p:txBody>
      </p:sp>
      <p:pic>
        <p:nvPicPr>
          <p:cNvPr id="7" name="Picture 6" descr="Silhouette of a person at the peak of a mountain">
            <a:extLst>
              <a:ext uri="{FF2B5EF4-FFF2-40B4-BE49-F238E27FC236}">
                <a16:creationId xmlns:a16="http://schemas.microsoft.com/office/drawing/2014/main" id="{2ED49E4C-FB94-9C56-05A1-A6700C9C7D4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33126" y="2578592"/>
            <a:ext cx="3325748" cy="3615526"/>
          </a:xfrm>
          <a:prstGeom prst="roundRect">
            <a:avLst/>
          </a:prstGeom>
        </p:spPr>
      </p:pic>
      <p:pic>
        <p:nvPicPr>
          <p:cNvPr id="5" name="Graphic 4" descr="Email outline">
            <a:extLst>
              <a:ext uri="{FF2B5EF4-FFF2-40B4-BE49-F238E27FC236}">
                <a16:creationId xmlns:a16="http://schemas.microsoft.com/office/drawing/2014/main" id="{6F73C750-BE85-8B2C-0839-51489CBF0F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537721" y="2690461"/>
            <a:ext cx="914400" cy="914400"/>
          </a:xfrm>
          <a:prstGeom prst="rect">
            <a:avLst/>
          </a:prstGeom>
        </p:spPr>
      </p:pic>
      <p:pic>
        <p:nvPicPr>
          <p:cNvPr id="8" name="Graphic 7" descr="Chat with solid fill">
            <a:extLst>
              <a:ext uri="{FF2B5EF4-FFF2-40B4-BE49-F238E27FC236}">
                <a16:creationId xmlns:a16="http://schemas.microsoft.com/office/drawing/2014/main" id="{AAE7F6E2-C986-02ED-CDB5-DB62E37047E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433103" y="3802538"/>
            <a:ext cx="914400" cy="914400"/>
          </a:xfrm>
          <a:prstGeom prst="rect">
            <a:avLst/>
          </a:prstGeom>
        </p:spPr>
      </p:pic>
      <p:pic>
        <p:nvPicPr>
          <p:cNvPr id="15" name="Graphic 14" descr="Camera with solid fill">
            <a:extLst>
              <a:ext uri="{FF2B5EF4-FFF2-40B4-BE49-F238E27FC236}">
                <a16:creationId xmlns:a16="http://schemas.microsoft.com/office/drawing/2014/main" id="{AC893892-C179-584F-6895-2FE76FB2E4D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3130363" y="2971800"/>
            <a:ext cx="914400" cy="914400"/>
          </a:xfrm>
          <a:prstGeom prst="rect">
            <a:avLst/>
          </a:prstGeom>
        </p:spPr>
      </p:pic>
      <p:pic>
        <p:nvPicPr>
          <p:cNvPr id="17" name="Graphic 16" descr="Map with pin with solid fill">
            <a:extLst>
              <a:ext uri="{FF2B5EF4-FFF2-40B4-BE49-F238E27FC236}">
                <a16:creationId xmlns:a16="http://schemas.microsoft.com/office/drawing/2014/main" id="{C1D337FB-64B3-C4F9-B8B1-59ADBD45733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49751" y="2493148"/>
            <a:ext cx="914400" cy="914400"/>
          </a:xfrm>
          <a:prstGeom prst="rect">
            <a:avLst/>
          </a:prstGeom>
        </p:spPr>
      </p:pic>
      <p:pic>
        <p:nvPicPr>
          <p:cNvPr id="19" name="Graphic 18" descr="Weight Gain outline">
            <a:extLst>
              <a:ext uri="{FF2B5EF4-FFF2-40B4-BE49-F238E27FC236}">
                <a16:creationId xmlns:a16="http://schemas.microsoft.com/office/drawing/2014/main" id="{BCFE0167-A1C2-99BD-19AB-B1EDB63F11D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521952" y="3907032"/>
            <a:ext cx="914400" cy="914400"/>
          </a:xfrm>
          <a:prstGeom prst="rect">
            <a:avLst/>
          </a:prstGeom>
        </p:spPr>
      </p:pic>
      <p:pic>
        <p:nvPicPr>
          <p:cNvPr id="21" name="Graphic 20" descr="Brain in head outline">
            <a:extLst>
              <a:ext uri="{FF2B5EF4-FFF2-40B4-BE49-F238E27FC236}">
                <a16:creationId xmlns:a16="http://schemas.microsoft.com/office/drawing/2014/main" id="{01F4CC4B-6D8D-B6E7-FAF8-8C2AB16690B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8506691" y="5279718"/>
            <a:ext cx="914400" cy="914400"/>
          </a:xfrm>
          <a:prstGeom prst="rect">
            <a:avLst/>
          </a:prstGeom>
        </p:spPr>
      </p:pic>
      <p:pic>
        <p:nvPicPr>
          <p:cNvPr id="23" name="Graphic 22" descr="Money outline">
            <a:extLst>
              <a:ext uri="{FF2B5EF4-FFF2-40B4-BE49-F238E27FC236}">
                <a16:creationId xmlns:a16="http://schemas.microsoft.com/office/drawing/2014/main" id="{1E4730D4-C04E-A624-C5FA-E3B7A408506A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804703" y="4993222"/>
            <a:ext cx="914400" cy="914400"/>
          </a:xfrm>
          <a:prstGeom prst="rect">
            <a:avLst/>
          </a:prstGeom>
        </p:spPr>
      </p:pic>
      <p:pic>
        <p:nvPicPr>
          <p:cNvPr id="25" name="Graphic 24" descr="Gender with solid fill">
            <a:extLst>
              <a:ext uri="{FF2B5EF4-FFF2-40B4-BE49-F238E27FC236}">
                <a16:creationId xmlns:a16="http://schemas.microsoft.com/office/drawing/2014/main" id="{AA6C7483-07D4-E519-96E8-F3B94D44F5E0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8233897" y="3137029"/>
            <a:ext cx="914400" cy="914400"/>
          </a:xfrm>
          <a:prstGeom prst="rect">
            <a:avLst/>
          </a:prstGeom>
        </p:spPr>
      </p:pic>
      <p:pic>
        <p:nvPicPr>
          <p:cNvPr id="27" name="Graphic 26" descr="Internet Banking with solid fill">
            <a:extLst>
              <a:ext uri="{FF2B5EF4-FFF2-40B4-BE49-F238E27FC236}">
                <a16:creationId xmlns:a16="http://schemas.microsoft.com/office/drawing/2014/main" id="{1D8C3FA1-1C7D-8B09-AABE-4FA4CC53BEFA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449751" y="5194274"/>
            <a:ext cx="914400" cy="914400"/>
          </a:xfrm>
          <a:prstGeom prst="rect">
            <a:avLst/>
          </a:prstGeom>
        </p:spPr>
      </p:pic>
      <p:pic>
        <p:nvPicPr>
          <p:cNvPr id="6" name="Graphic 5" descr="Travel with solid fill">
            <a:extLst>
              <a:ext uri="{FF2B5EF4-FFF2-40B4-BE49-F238E27FC236}">
                <a16:creationId xmlns:a16="http://schemas.microsoft.com/office/drawing/2014/main" id="{244E1426-091B-F5E6-7CB4-F96182DE8197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10719677" y="478071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66177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50D69-9991-4E3E-AC86-31AE9ADC8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/>
              <a:t>Definition</a:t>
            </a:r>
            <a:endParaRPr lang="en-GB" b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E4CF5AA-21F6-4442-B0D7-2E7124F8AFD6}"/>
              </a:ext>
            </a:extLst>
          </p:cNvPr>
          <p:cNvSpPr txBox="1"/>
          <p:nvPr/>
        </p:nvSpPr>
        <p:spPr>
          <a:xfrm>
            <a:off x="1114927" y="2591716"/>
            <a:ext cx="9962146" cy="3183850"/>
          </a:xfrm>
          <a:prstGeom prst="roundRect">
            <a:avLst/>
          </a:prstGeom>
          <a:noFill/>
          <a:ln>
            <a:solidFill>
              <a:srgbClr val="EAC036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4400" b="1" dirty="0">
                <a:cs typeface="Times New Roman" panose="02020603050405020304" pitchFamily="18" charset="0"/>
              </a:rPr>
              <a:t>Virtual Private Networks (VPN)</a:t>
            </a:r>
          </a:p>
          <a:p>
            <a:pPr algn="ctr"/>
            <a:r>
              <a:rPr lang="en-US" sz="4400" dirty="0"/>
              <a:t>Sends information via an encrypted connection to a remote server before accessing the wider internet</a:t>
            </a:r>
          </a:p>
        </p:txBody>
      </p:sp>
    </p:spTree>
    <p:extLst>
      <p:ext uri="{BB962C8B-B14F-4D97-AF65-F5344CB8AC3E}">
        <p14:creationId xmlns:p14="http://schemas.microsoft.com/office/powerpoint/2010/main" val="387850860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04851-EE74-457E-8FA5-C61C1CCC5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Why should you use a VPN?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86EB42A-4CD0-427C-BF64-B7828F596A7B}"/>
              </a:ext>
            </a:extLst>
          </p:cNvPr>
          <p:cNvSpPr txBox="1"/>
          <p:nvPr/>
        </p:nvSpPr>
        <p:spPr>
          <a:xfrm>
            <a:off x="2178456" y="2400761"/>
            <a:ext cx="964446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Prevents loss of sensitive information through eavesdropping</a:t>
            </a:r>
          </a:p>
        </p:txBody>
      </p:sp>
      <p:pic>
        <p:nvPicPr>
          <p:cNvPr id="9" name="Graphic 8" descr="Handcuffs outline">
            <a:extLst>
              <a:ext uri="{FF2B5EF4-FFF2-40B4-BE49-F238E27FC236}">
                <a16:creationId xmlns:a16="http://schemas.microsoft.com/office/drawing/2014/main" id="{B5B688FC-F70E-4074-A2D1-E66EA9B1A3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787807" y="5168834"/>
            <a:ext cx="916217" cy="91621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71676F8-2E03-4A91-8E70-C24EE4F6D1F9}"/>
              </a:ext>
            </a:extLst>
          </p:cNvPr>
          <p:cNvSpPr txBox="1"/>
          <p:nvPr/>
        </p:nvSpPr>
        <p:spPr>
          <a:xfrm>
            <a:off x="2178456" y="3860016"/>
            <a:ext cx="884764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Protects mobile devices that are connected to public </a:t>
            </a:r>
            <a:r>
              <a:rPr lang="en-GB" sz="2400" dirty="0" err="1"/>
              <a:t>wifi</a:t>
            </a:r>
            <a:r>
              <a:rPr lang="en-GB" sz="2400" dirty="0"/>
              <a:t> hot spots</a:t>
            </a:r>
          </a:p>
        </p:txBody>
      </p:sp>
      <p:pic>
        <p:nvPicPr>
          <p:cNvPr id="11" name="Graphic 10" descr="Ecommerce with solid fill">
            <a:extLst>
              <a:ext uri="{FF2B5EF4-FFF2-40B4-BE49-F238E27FC236}">
                <a16:creationId xmlns:a16="http://schemas.microsoft.com/office/drawing/2014/main" id="{4B7CC3B8-EB8B-4E36-98CD-FAD767B1A0C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787807" y="3632741"/>
            <a:ext cx="916217" cy="91621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ACE671A-13C5-47A6-AA08-4FAA1F4500DB}"/>
              </a:ext>
            </a:extLst>
          </p:cNvPr>
          <p:cNvSpPr txBox="1"/>
          <p:nvPr/>
        </p:nvSpPr>
        <p:spPr>
          <a:xfrm>
            <a:off x="2178456" y="5397920"/>
            <a:ext cx="956126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However they can allow access to blocked applications, which may be illegal </a:t>
            </a:r>
          </a:p>
        </p:txBody>
      </p:sp>
      <p:pic>
        <p:nvPicPr>
          <p:cNvPr id="13" name="Graphic 12" descr="Ear outline">
            <a:extLst>
              <a:ext uri="{FF2B5EF4-FFF2-40B4-BE49-F238E27FC236}">
                <a16:creationId xmlns:a16="http://schemas.microsoft.com/office/drawing/2014/main" id="{CF26C939-E0AF-4376-8EC9-9B7CFE0810A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787807" y="2096649"/>
            <a:ext cx="916217" cy="916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72574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04851-EE74-457E-8FA5-C61C1CCC5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Where can I find a VPN to use?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142895A-50A4-2DE3-385E-3910929FE0BD}"/>
              </a:ext>
            </a:extLst>
          </p:cNvPr>
          <p:cNvSpPr txBox="1"/>
          <p:nvPr/>
        </p:nvSpPr>
        <p:spPr>
          <a:xfrm>
            <a:off x="457200" y="1891756"/>
            <a:ext cx="1141984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0" i="0" dirty="0">
                <a:effectLst/>
              </a:rPr>
              <a:t>Some VPN software is free. However, with anything free, care should be taken to ensure there is not a hidden cost in the sharing of user data for example, or limited data usage. </a:t>
            </a:r>
          </a:p>
          <a:p>
            <a:endParaRPr lang="en-GB" sz="2000" dirty="0"/>
          </a:p>
          <a:p>
            <a:r>
              <a:rPr lang="en-GB" sz="2000" dirty="0"/>
              <a:t>You can sometimes get a VPN with your anti-virus software.</a:t>
            </a:r>
            <a:endParaRPr lang="en-US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121F3D-80B0-0CC6-191E-E062014C98BC}"/>
              </a:ext>
            </a:extLst>
          </p:cNvPr>
          <p:cNvSpPr txBox="1"/>
          <p:nvPr/>
        </p:nvSpPr>
        <p:spPr>
          <a:xfrm>
            <a:off x="457200" y="3228945"/>
            <a:ext cx="37998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hlinkClick r:id="rId3"/>
              </a:rPr>
              <a:t>Express VPN</a:t>
            </a:r>
            <a:endParaRPr lang="en-GB" sz="20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1CCDA39-17A2-B18E-7BAB-12D3F6CF7103}"/>
              </a:ext>
            </a:extLst>
          </p:cNvPr>
          <p:cNvSpPr txBox="1"/>
          <p:nvPr/>
        </p:nvSpPr>
        <p:spPr>
          <a:xfrm>
            <a:off x="457200" y="3917148"/>
            <a:ext cx="20624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4"/>
              </a:rPr>
              <a:t>Nord VPN</a:t>
            </a:r>
            <a:r>
              <a:rPr lang="en-GB" dirty="0"/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29A1BA0-465B-D35F-B256-EDFA09164D82}"/>
              </a:ext>
            </a:extLst>
          </p:cNvPr>
          <p:cNvSpPr txBox="1"/>
          <p:nvPr/>
        </p:nvSpPr>
        <p:spPr>
          <a:xfrm>
            <a:off x="457200" y="4690052"/>
            <a:ext cx="29853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5"/>
              </a:rPr>
              <a:t>Proton VPN</a:t>
            </a:r>
            <a:r>
              <a:rPr lang="en-GB" dirty="0"/>
              <a:t>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DBB7A89-9704-AFAF-1420-48CF769CE54C}"/>
              </a:ext>
            </a:extLst>
          </p:cNvPr>
          <p:cNvSpPr txBox="1"/>
          <p:nvPr/>
        </p:nvSpPr>
        <p:spPr>
          <a:xfrm>
            <a:off x="457200" y="5462955"/>
            <a:ext cx="29853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6"/>
              </a:rPr>
              <a:t>hide.me</a:t>
            </a:r>
            <a:r>
              <a:rPr lang="en-GB" dirty="0"/>
              <a:t> 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4AAFF87-28A0-9AF6-A1F5-E854C06E4A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5944" y="3355511"/>
            <a:ext cx="4628856" cy="182619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4279644-FF5A-1A81-2693-C3A831D0B6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9416" y="4536862"/>
            <a:ext cx="3346877" cy="218169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EF35265-D9E3-3126-2B7F-1150EBDA54B5}"/>
              </a:ext>
            </a:extLst>
          </p:cNvPr>
          <p:cNvSpPr txBox="1"/>
          <p:nvPr/>
        </p:nvSpPr>
        <p:spPr>
          <a:xfrm>
            <a:off x="457200" y="6235858"/>
            <a:ext cx="29853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 err="1">
                <a:hlinkClick r:id="rId9"/>
              </a:rPr>
              <a:t>tunnelbear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9266493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Female friends texting with cell phones in cafe">
            <a:extLst>
              <a:ext uri="{FF2B5EF4-FFF2-40B4-BE49-F238E27FC236}">
                <a16:creationId xmlns:a16="http://schemas.microsoft.com/office/drawing/2014/main" id="{2605FE5F-DBC6-FCF4-14BC-4017939AED7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7039" y="1976541"/>
            <a:ext cx="4355251" cy="2904918"/>
          </a:xfrm>
          <a:prstGeom prst="round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A9DD6C8-86C0-4EF1-8236-5D61543C1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Your turn…</a:t>
            </a:r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BC42DC-03F4-4D27-B223-3146C92584EA}"/>
              </a:ext>
            </a:extLst>
          </p:cNvPr>
          <p:cNvSpPr txBox="1"/>
          <p:nvPr/>
        </p:nvSpPr>
        <p:spPr>
          <a:xfrm>
            <a:off x="208934" y="1908106"/>
            <a:ext cx="53364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Thinking about any mobile devices you use.</a:t>
            </a:r>
          </a:p>
          <a:p>
            <a:endParaRPr lang="en-GB" sz="2400" dirty="0"/>
          </a:p>
          <a:p>
            <a:r>
              <a:rPr lang="en-GB" sz="2400" dirty="0"/>
              <a:t>On a scale of 0 – 10, do you </a:t>
            </a:r>
            <a:r>
              <a:rPr lang="en-GB" sz="2400" b="1" dirty="0"/>
              <a:t>use VPN when using your mobile device </a:t>
            </a:r>
            <a:r>
              <a:rPr lang="en-GB" sz="2400" dirty="0"/>
              <a:t>on a public </a:t>
            </a:r>
            <a:r>
              <a:rPr lang="en-GB" sz="2400" dirty="0" err="1"/>
              <a:t>wifi</a:t>
            </a:r>
            <a:r>
              <a:rPr lang="en-GB" sz="2400" dirty="0"/>
              <a:t> network?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5273DD-D3C1-FCA0-AD23-C16F1C94386E}"/>
              </a:ext>
            </a:extLst>
          </p:cNvPr>
          <p:cNvSpPr txBox="1"/>
          <p:nvPr/>
        </p:nvSpPr>
        <p:spPr>
          <a:xfrm>
            <a:off x="8562860" y="4939658"/>
            <a:ext cx="32520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i="1" dirty="0"/>
              <a:t>“I </a:t>
            </a:r>
            <a:r>
              <a:rPr lang="en-GB" b="1" i="1" dirty="0"/>
              <a:t>always use a VPN </a:t>
            </a:r>
            <a:r>
              <a:rPr lang="en-GB" i="1" dirty="0"/>
              <a:t>when connecting my mobile device to a public </a:t>
            </a:r>
            <a:r>
              <a:rPr lang="en-GB" i="1" dirty="0" err="1"/>
              <a:t>wifi</a:t>
            </a:r>
            <a:r>
              <a:rPr lang="en-GB" i="1" dirty="0"/>
              <a:t> hotspots”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6B0166D-98AE-4773-1B85-08C8340E2019}"/>
              </a:ext>
            </a:extLst>
          </p:cNvPr>
          <p:cNvSpPr txBox="1"/>
          <p:nvPr/>
        </p:nvSpPr>
        <p:spPr>
          <a:xfrm>
            <a:off x="193408" y="4968071"/>
            <a:ext cx="26305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“I use my mobile device on public </a:t>
            </a:r>
            <a:r>
              <a:rPr lang="en-GB" i="1" dirty="0" err="1"/>
              <a:t>wifi</a:t>
            </a:r>
            <a:r>
              <a:rPr lang="en-GB" i="1" dirty="0"/>
              <a:t> hotspots </a:t>
            </a:r>
            <a:r>
              <a:rPr lang="en-GB" b="1" i="1" dirty="0"/>
              <a:t>without</a:t>
            </a:r>
            <a:r>
              <a:rPr lang="en-GB" i="1" dirty="0"/>
              <a:t> a VPN”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6A943AE-4E48-FE3F-7013-B97706BB58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66916" y="5978013"/>
            <a:ext cx="10245213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2ED197F3-4672-96DF-E64F-57D010EB00BC}"/>
              </a:ext>
            </a:extLst>
          </p:cNvPr>
          <p:cNvSpPr txBox="1"/>
          <p:nvPr/>
        </p:nvSpPr>
        <p:spPr>
          <a:xfrm>
            <a:off x="398206" y="6225568"/>
            <a:ext cx="737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F1F19FB-C3D1-08D7-DE48-807DF4479C24}"/>
              </a:ext>
            </a:extLst>
          </p:cNvPr>
          <p:cNvSpPr txBox="1"/>
          <p:nvPr/>
        </p:nvSpPr>
        <p:spPr>
          <a:xfrm>
            <a:off x="10616381" y="6154168"/>
            <a:ext cx="737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10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1361C4F-B6AD-DBA2-CEFD-DDA68D4276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766916" y="5862988"/>
            <a:ext cx="0" cy="22122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5001D9D-284E-5E1A-57BD-B630A2037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1026877" y="5853660"/>
            <a:ext cx="0" cy="22122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7730300-0468-02A0-4625-92A069E7F834}"/>
              </a:ext>
            </a:extLst>
          </p:cNvPr>
          <p:cNvSpPr txBox="1"/>
          <p:nvPr/>
        </p:nvSpPr>
        <p:spPr>
          <a:xfrm>
            <a:off x="3918005" y="5216657"/>
            <a:ext cx="36712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“I haven’t got access to a VPN that I can install onto my devices”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4B73606-D279-0801-2EC0-15E576CBE3B0}"/>
              </a:ext>
            </a:extLst>
          </p:cNvPr>
          <p:cNvSpPr txBox="1"/>
          <p:nvPr/>
        </p:nvSpPr>
        <p:spPr>
          <a:xfrm>
            <a:off x="5384906" y="6184529"/>
            <a:ext cx="737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5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B93C661-F3BB-028B-574A-9A3A8D78E6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5753616" y="5886315"/>
            <a:ext cx="0" cy="22122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498599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DD6C8-86C0-4EF1-8236-5D61543C1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Your turn…</a:t>
            </a:r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F11DF3D5-93B3-926A-8A14-B4209B317E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3261631"/>
              </p:ext>
            </p:extLst>
          </p:nvPr>
        </p:nvGraphicFramePr>
        <p:xfrm>
          <a:off x="2761225" y="2853827"/>
          <a:ext cx="6669550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34775">
                  <a:extLst>
                    <a:ext uri="{9D8B030D-6E8A-4147-A177-3AD203B41FA5}">
                      <a16:colId xmlns:a16="http://schemas.microsoft.com/office/drawing/2014/main" val="259675884"/>
                    </a:ext>
                  </a:extLst>
                </a:gridCol>
                <a:gridCol w="3334775">
                  <a:extLst>
                    <a:ext uri="{9D8B030D-6E8A-4147-A177-3AD203B41FA5}">
                      <a16:colId xmlns:a16="http://schemas.microsoft.com/office/drawing/2014/main" val="32942571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Strong password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940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Password manager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70167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Multi-factor authentication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63568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Anti-virus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27419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Firewall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77443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VPN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72798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b="1" dirty="0"/>
                        <a:t>Total score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38/60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7679818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2789454-C7EC-94C9-F40E-40DEE222B635}"/>
              </a:ext>
            </a:extLst>
          </p:cNvPr>
          <p:cNvSpPr txBox="1"/>
          <p:nvPr/>
        </p:nvSpPr>
        <p:spPr>
          <a:xfrm>
            <a:off x="838200" y="1931095"/>
            <a:ext cx="99674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You should now have a total “keeping personal data secure” score. </a:t>
            </a:r>
          </a:p>
          <a:p>
            <a:endParaRPr lang="en-GB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ECD5A42-D7F2-E3AF-A21B-44BF0FA3A689}"/>
              </a:ext>
            </a:extLst>
          </p:cNvPr>
          <p:cNvSpPr txBox="1"/>
          <p:nvPr/>
        </p:nvSpPr>
        <p:spPr>
          <a:xfrm>
            <a:off x="3048000" y="5846544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How safe do you think your personal data is? </a:t>
            </a:r>
          </a:p>
        </p:txBody>
      </p:sp>
    </p:spTree>
    <p:extLst>
      <p:ext uri="{BB962C8B-B14F-4D97-AF65-F5344CB8AC3E}">
        <p14:creationId xmlns:p14="http://schemas.microsoft.com/office/powerpoint/2010/main" val="39211385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04851-EE74-457E-8FA5-C61C1CCC5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Protecting your information online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E4FC686-AC7E-133A-66A1-C7AA0C39674F}"/>
              </a:ext>
            </a:extLst>
          </p:cNvPr>
          <p:cNvSpPr txBox="1"/>
          <p:nvPr/>
        </p:nvSpPr>
        <p:spPr>
          <a:xfrm>
            <a:off x="481780" y="2175831"/>
            <a:ext cx="485713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0" dirty="0">
                <a:effectLst/>
              </a:rPr>
              <a:t>Even if you have well managed strong passwords and up to date protection on your devices, your personal data can still be visible to criminals.</a:t>
            </a:r>
          </a:p>
          <a:p>
            <a:endParaRPr lang="en-GB" sz="2000" dirty="0"/>
          </a:p>
          <a:p>
            <a:r>
              <a:rPr lang="en-GB" sz="2000" dirty="0"/>
              <a:t>Information you share on social media, such as photos, location tagging, comments can be used by criminals. </a:t>
            </a:r>
          </a:p>
          <a:p>
            <a:endParaRPr lang="en-GB" sz="2000" dirty="0"/>
          </a:p>
          <a:p>
            <a:endParaRPr lang="en-GB" sz="2000" dirty="0"/>
          </a:p>
        </p:txBody>
      </p:sp>
      <p:pic>
        <p:nvPicPr>
          <p:cNvPr id="5" name="Picture 4" descr="Man wearing backpack, kneeling at edge of pool with waterfall, holding camera, pointing at rocks and recording">
            <a:extLst>
              <a:ext uri="{FF2B5EF4-FFF2-40B4-BE49-F238E27FC236}">
                <a16:creationId xmlns:a16="http://schemas.microsoft.com/office/drawing/2014/main" id="{59459708-30F0-D37A-8C6C-1A3963EE65A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85246" y="2175831"/>
            <a:ext cx="5138161" cy="3996813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121732864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1666AF-04A4-B5A7-B2B4-D84F6149AF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Example</a:t>
            </a:r>
          </a:p>
        </p:txBody>
      </p:sp>
      <p:pic>
        <p:nvPicPr>
          <p:cNvPr id="1026" name="Picture 2" descr="r/pics - Humans helping other humans protect Rhinos.">
            <a:extLst>
              <a:ext uri="{FF2B5EF4-FFF2-40B4-BE49-F238E27FC236}">
                <a16:creationId xmlns:a16="http://schemas.microsoft.com/office/drawing/2014/main" id="{5DAC4B01-E354-DE04-91C9-44079BDFA4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2750" y="2262189"/>
            <a:ext cx="4762500" cy="3552825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4C15981-BBD4-F3D7-0D40-9EE7D59D4358}"/>
              </a:ext>
            </a:extLst>
          </p:cNvPr>
          <p:cNvSpPr txBox="1"/>
          <p:nvPr/>
        </p:nvSpPr>
        <p:spPr>
          <a:xfrm>
            <a:off x="6096000" y="6633747"/>
            <a:ext cx="609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hlinkClick r:id="rId3"/>
              </a:rPr>
              <a:t>https://www.reddit.com/r/ScarySigns/comments/jyxe54/more_than_sad_scary_but_still/</a:t>
            </a:r>
            <a:r>
              <a:rPr lang="en-GB" sz="1200" dirty="0"/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490A49-ECEF-407D-096D-AC3E98E2E99A}"/>
              </a:ext>
            </a:extLst>
          </p:cNvPr>
          <p:cNvSpPr txBox="1"/>
          <p:nvPr/>
        </p:nvSpPr>
        <p:spPr>
          <a:xfrm>
            <a:off x="403122" y="2076281"/>
            <a:ext cx="5211097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This sign was published on the Reddit page r/</a:t>
            </a:r>
            <a:r>
              <a:rPr lang="en-GB" sz="2000" dirty="0" err="1"/>
              <a:t>ScarySigns</a:t>
            </a:r>
            <a:r>
              <a:rPr lang="en-GB" sz="2000" dirty="0"/>
              <a:t>.  </a:t>
            </a:r>
          </a:p>
          <a:p>
            <a:endParaRPr lang="en-GB" sz="2000" dirty="0"/>
          </a:p>
          <a:p>
            <a:r>
              <a:rPr lang="en-GB" sz="2000" dirty="0"/>
              <a:t>People were </a:t>
            </a:r>
            <a:r>
              <a:rPr lang="en-GB" sz="2000" b="1" dirty="0"/>
              <a:t>sharing photos online of the rhinos </a:t>
            </a:r>
            <a:r>
              <a:rPr lang="en-GB" sz="2000" dirty="0"/>
              <a:t>that included geotagging or locations. </a:t>
            </a:r>
          </a:p>
          <a:p>
            <a:endParaRPr lang="en-GB" sz="2000" dirty="0"/>
          </a:p>
          <a:p>
            <a:r>
              <a:rPr lang="en-GB" sz="2000" b="1" dirty="0"/>
              <a:t>Poachers are then able to use that information </a:t>
            </a:r>
            <a:r>
              <a:rPr lang="en-GB" sz="2000" dirty="0"/>
              <a:t>to identify where the rhinos are and hunt them.</a:t>
            </a:r>
          </a:p>
          <a:p>
            <a:endParaRPr lang="en-GB" sz="2000" dirty="0"/>
          </a:p>
          <a:p>
            <a:r>
              <a:rPr lang="en-GB" sz="2000" dirty="0"/>
              <a:t>Your personal data can be used in ways that you might not expect, which is why you should always </a:t>
            </a:r>
            <a:r>
              <a:rPr lang="en-GB" sz="2000" b="1" dirty="0"/>
              <a:t>think about what information you are sharing before you post it. </a:t>
            </a:r>
          </a:p>
        </p:txBody>
      </p:sp>
    </p:spTree>
    <p:extLst>
      <p:ext uri="{BB962C8B-B14F-4D97-AF65-F5344CB8AC3E}">
        <p14:creationId xmlns:p14="http://schemas.microsoft.com/office/powerpoint/2010/main" val="93801324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04851-EE74-457E-8FA5-C61C1CCC53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988040" cy="1325563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What to think about when sharing data online?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E4FC686-AC7E-133A-66A1-C7AA0C39674F}"/>
              </a:ext>
            </a:extLst>
          </p:cNvPr>
          <p:cNvSpPr txBox="1"/>
          <p:nvPr/>
        </p:nvSpPr>
        <p:spPr>
          <a:xfrm>
            <a:off x="197299" y="1847978"/>
            <a:ext cx="5898701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Any data you share can be used. Here are some questions to think about before sharing online your personal details, comments, photos, videos etc.</a:t>
            </a:r>
          </a:p>
          <a:p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/>
              <a:t>Who can see </a:t>
            </a:r>
            <a:r>
              <a:rPr lang="en-GB" sz="2000" dirty="0"/>
              <a:t>the data that I am sharing?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How could your </a:t>
            </a:r>
            <a:r>
              <a:rPr lang="en-GB" sz="2000" b="1" dirty="0"/>
              <a:t>data be used</a:t>
            </a:r>
            <a:r>
              <a:rPr lang="en-GB" sz="2000" dirty="0"/>
              <a:t>?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If the photo/video was shared wider, would it be </a:t>
            </a:r>
            <a:r>
              <a:rPr lang="en-GB" sz="2000" b="1" dirty="0"/>
              <a:t>embarrassing for you </a:t>
            </a:r>
            <a:r>
              <a:rPr lang="en-GB" sz="2000" dirty="0"/>
              <a:t>or other people? Remember your data could be online forever.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Can you </a:t>
            </a:r>
            <a:r>
              <a:rPr lang="en-GB" sz="2000" b="1" dirty="0"/>
              <a:t>trust the site </a:t>
            </a:r>
            <a:r>
              <a:rPr lang="en-GB" sz="2000" dirty="0"/>
              <a:t>you are using? Is it too good to be true?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pic>
        <p:nvPicPr>
          <p:cNvPr id="5" name="Picture 4" descr="Person in online therapy">
            <a:extLst>
              <a:ext uri="{FF2B5EF4-FFF2-40B4-BE49-F238E27FC236}">
                <a16:creationId xmlns:a16="http://schemas.microsoft.com/office/drawing/2014/main" id="{59459708-30F0-D37A-8C6C-1A3963EE65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88079" y="2324205"/>
            <a:ext cx="5138161" cy="3996813"/>
          </a:xfrm>
          <a:prstGeom prst="round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D9A0B0A-A120-A79C-4FBD-A87A15414971}"/>
              </a:ext>
            </a:extLst>
          </p:cNvPr>
          <p:cNvSpPr txBox="1"/>
          <p:nvPr/>
        </p:nvSpPr>
        <p:spPr>
          <a:xfrm>
            <a:off x="0" y="6478308"/>
            <a:ext cx="75387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Next we are going to watch a </a:t>
            </a:r>
            <a:r>
              <a:rPr lang="en-GB" sz="1800" b="1" dirty="0"/>
              <a:t>video with 5 security tips from a hacker.</a:t>
            </a:r>
          </a:p>
        </p:txBody>
      </p:sp>
    </p:spTree>
    <p:extLst>
      <p:ext uri="{BB962C8B-B14F-4D97-AF65-F5344CB8AC3E}">
        <p14:creationId xmlns:p14="http://schemas.microsoft.com/office/powerpoint/2010/main" val="130058220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nline Media 2" title="Former NSA Hacker Reveals 5 Ways To Protect Yourself Online">
            <a:hlinkClick r:id="" action="ppaction://media"/>
            <a:extLst>
              <a:ext uri="{FF2B5EF4-FFF2-40B4-BE49-F238E27FC236}">
                <a16:creationId xmlns:a16="http://schemas.microsoft.com/office/drawing/2014/main" id="{C20BD0DB-C608-0DFA-4451-7EFE7A1D26E4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13114" y="97339"/>
            <a:ext cx="11965772" cy="632312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4E274E2-2253-3AF8-BB64-1CC8DB653CAE}"/>
              </a:ext>
            </a:extLst>
          </p:cNvPr>
          <p:cNvSpPr txBox="1"/>
          <p:nvPr/>
        </p:nvSpPr>
        <p:spPr>
          <a:xfrm>
            <a:off x="0" y="6532422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hlinkClick r:id="rId4"/>
              </a:rPr>
              <a:t>https://www.youtube.com/watch?v=-ni_PWxrsNo</a:t>
            </a:r>
            <a:r>
              <a:rPr lang="en-GB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63629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04851-EE74-457E-8FA5-C61C1CCC5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Securing your data check list</a:t>
            </a:r>
          </a:p>
        </p:txBody>
      </p:sp>
      <p:graphicFrame>
        <p:nvGraphicFramePr>
          <p:cNvPr id="4" name="Table 5">
            <a:extLst>
              <a:ext uri="{FF2B5EF4-FFF2-40B4-BE49-F238E27FC236}">
                <a16:creationId xmlns:a16="http://schemas.microsoft.com/office/drawing/2014/main" id="{E3612468-C54E-D738-4D76-4290FF4593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3419682"/>
              </p:ext>
            </p:extLst>
          </p:nvPr>
        </p:nvGraphicFramePr>
        <p:xfrm>
          <a:off x="1610524" y="2417922"/>
          <a:ext cx="9479116" cy="42779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3956">
                  <a:extLst>
                    <a:ext uri="{9D8B030D-6E8A-4147-A177-3AD203B41FA5}">
                      <a16:colId xmlns:a16="http://schemas.microsoft.com/office/drawing/2014/main" val="192237920"/>
                    </a:ext>
                  </a:extLst>
                </a:gridCol>
                <a:gridCol w="8265160">
                  <a:extLst>
                    <a:ext uri="{9D8B030D-6E8A-4147-A177-3AD203B41FA5}">
                      <a16:colId xmlns:a16="http://schemas.microsoft.com/office/drawing/2014/main" val="824743614"/>
                    </a:ext>
                  </a:extLst>
                </a:gridCol>
              </a:tblGrid>
              <a:tr h="702035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I have different </a:t>
                      </a:r>
                      <a:r>
                        <a:rPr lang="en-GB" sz="2000" b="1" dirty="0"/>
                        <a:t>strong passwords </a:t>
                      </a:r>
                      <a:r>
                        <a:rPr lang="en-GB" sz="2000" dirty="0"/>
                        <a:t>for my online accounts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4730704"/>
                  </a:ext>
                </a:extLst>
              </a:tr>
              <a:tr h="715192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/>
                        <a:t>I use a </a:t>
                      </a:r>
                      <a:r>
                        <a:rPr lang="en-GB" sz="2000" b="1" dirty="0"/>
                        <a:t>password manager </a:t>
                      </a:r>
                      <a:r>
                        <a:rPr lang="en-GB" sz="2000" dirty="0"/>
                        <a:t>to store my passwords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3287170"/>
                  </a:ext>
                </a:extLst>
              </a:tr>
              <a:tr h="715192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I have set up </a:t>
                      </a:r>
                      <a:r>
                        <a:rPr lang="en-GB" sz="2000" b="1" dirty="0"/>
                        <a:t>Multi-Factor Authentication </a:t>
                      </a:r>
                      <a:r>
                        <a:rPr lang="en-GB" sz="2000" dirty="0"/>
                        <a:t>on my online accounts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1476368"/>
                  </a:ext>
                </a:extLst>
              </a:tr>
              <a:tr h="715192"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I keep my devices secure with up to date </a:t>
                      </a:r>
                      <a:r>
                        <a:rPr lang="en-GB" sz="2000" b="1" dirty="0"/>
                        <a:t>anti-virus</a:t>
                      </a:r>
                      <a:r>
                        <a:rPr lang="en-GB" sz="2000" dirty="0"/>
                        <a:t> and </a:t>
                      </a:r>
                      <a:r>
                        <a:rPr lang="en-GB" sz="2000" b="1" dirty="0"/>
                        <a:t>firewall</a:t>
                      </a:r>
                      <a:r>
                        <a:rPr lang="en-GB" sz="2000" dirty="0"/>
                        <a:t> software 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9500443"/>
                  </a:ext>
                </a:extLst>
              </a:tr>
              <a:tr h="715192"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I use a </a:t>
                      </a:r>
                      <a:r>
                        <a:rPr lang="en-GB" sz="2000" b="1" dirty="0"/>
                        <a:t>VPN</a:t>
                      </a:r>
                      <a:r>
                        <a:rPr lang="en-GB" sz="2000" dirty="0"/>
                        <a:t> when connecting to public </a:t>
                      </a:r>
                      <a:r>
                        <a:rPr lang="en-GB" sz="2000" dirty="0" err="1"/>
                        <a:t>wifi</a:t>
                      </a:r>
                      <a:r>
                        <a:rPr lang="en-GB" sz="2000" dirty="0"/>
                        <a:t> networks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8857"/>
                  </a:ext>
                </a:extLst>
              </a:tr>
              <a:tr h="715192"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I </a:t>
                      </a:r>
                      <a:r>
                        <a:rPr lang="en-GB" sz="2000" b="1" dirty="0"/>
                        <a:t>think about what I am sharing </a:t>
                      </a:r>
                      <a:r>
                        <a:rPr lang="en-GB" sz="2000" b="0" dirty="0"/>
                        <a:t>before posting online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242392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E0510F93-3AA5-4C0D-83D3-A0F09CC6AF3B}"/>
              </a:ext>
            </a:extLst>
          </p:cNvPr>
          <p:cNvSpPr txBox="1"/>
          <p:nvPr/>
        </p:nvSpPr>
        <p:spPr>
          <a:xfrm>
            <a:off x="116676" y="1842118"/>
            <a:ext cx="116892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There are lots of things </a:t>
            </a:r>
            <a:r>
              <a:rPr lang="en-GB" sz="2000" b="1" dirty="0"/>
              <a:t>you can do </a:t>
            </a:r>
            <a:r>
              <a:rPr lang="en-GB" sz="2000" dirty="0"/>
              <a:t>to keep your data secure. To help you, here is a best practice check list. </a:t>
            </a:r>
          </a:p>
        </p:txBody>
      </p:sp>
      <p:pic>
        <p:nvPicPr>
          <p:cNvPr id="10" name="Graphic 9" descr="Checkbox Checked with solid fill">
            <a:extLst>
              <a:ext uri="{FF2B5EF4-FFF2-40B4-BE49-F238E27FC236}">
                <a16:creationId xmlns:a16="http://schemas.microsoft.com/office/drawing/2014/main" id="{308A1AF1-E887-B02B-4EFE-BBFF5D0BA3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925156" y="3200398"/>
            <a:ext cx="645324" cy="645324"/>
          </a:xfrm>
          <a:prstGeom prst="rect">
            <a:avLst/>
          </a:prstGeom>
        </p:spPr>
      </p:pic>
      <p:pic>
        <p:nvPicPr>
          <p:cNvPr id="11" name="Graphic 10" descr="Checkbox Checked with solid fill">
            <a:extLst>
              <a:ext uri="{FF2B5EF4-FFF2-40B4-BE49-F238E27FC236}">
                <a16:creationId xmlns:a16="http://schemas.microsoft.com/office/drawing/2014/main" id="{0F6D16D5-B216-D2F9-F925-9CB4EE809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925156" y="3911596"/>
            <a:ext cx="645324" cy="645324"/>
          </a:xfrm>
          <a:prstGeom prst="rect">
            <a:avLst/>
          </a:prstGeom>
        </p:spPr>
      </p:pic>
      <p:pic>
        <p:nvPicPr>
          <p:cNvPr id="12" name="Graphic 11" descr="Checkbox Checked with solid fill">
            <a:extLst>
              <a:ext uri="{FF2B5EF4-FFF2-40B4-BE49-F238E27FC236}">
                <a16:creationId xmlns:a16="http://schemas.microsoft.com/office/drawing/2014/main" id="{4BC8DAF6-C720-15AE-87E2-775B56E867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925156" y="4622794"/>
            <a:ext cx="645324" cy="645324"/>
          </a:xfrm>
          <a:prstGeom prst="rect">
            <a:avLst/>
          </a:prstGeom>
        </p:spPr>
      </p:pic>
      <p:pic>
        <p:nvPicPr>
          <p:cNvPr id="13" name="Graphic 12" descr="Checkbox Checked with solid fill">
            <a:extLst>
              <a:ext uri="{FF2B5EF4-FFF2-40B4-BE49-F238E27FC236}">
                <a16:creationId xmlns:a16="http://schemas.microsoft.com/office/drawing/2014/main" id="{5E7AAC22-991C-1FBC-4B20-88FAD00668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925156" y="5333992"/>
            <a:ext cx="645324" cy="645324"/>
          </a:xfrm>
          <a:prstGeom prst="rect">
            <a:avLst/>
          </a:prstGeom>
        </p:spPr>
      </p:pic>
      <p:pic>
        <p:nvPicPr>
          <p:cNvPr id="14" name="Graphic 13" descr="Checkbox Checked with solid fill">
            <a:extLst>
              <a:ext uri="{FF2B5EF4-FFF2-40B4-BE49-F238E27FC236}">
                <a16:creationId xmlns:a16="http://schemas.microsoft.com/office/drawing/2014/main" id="{90012048-B143-A4DB-9861-1520BA8333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925156" y="6045190"/>
            <a:ext cx="645324" cy="645324"/>
          </a:xfrm>
          <a:prstGeom prst="rect">
            <a:avLst/>
          </a:prstGeom>
        </p:spPr>
      </p:pic>
      <p:pic>
        <p:nvPicPr>
          <p:cNvPr id="17" name="Graphic 16" descr="Checkbox Checked with solid fill">
            <a:extLst>
              <a:ext uri="{FF2B5EF4-FFF2-40B4-BE49-F238E27FC236}">
                <a16:creationId xmlns:a16="http://schemas.microsoft.com/office/drawing/2014/main" id="{A0C213D3-A109-C5B0-6FC6-11E5DD6F2D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925156" y="2473164"/>
            <a:ext cx="645324" cy="645324"/>
          </a:xfrm>
          <a:prstGeom prst="rect">
            <a:avLst/>
          </a:prstGeom>
        </p:spPr>
      </p:pic>
      <p:pic>
        <p:nvPicPr>
          <p:cNvPr id="19" name="Graphic 18" descr="Clipboard Partially Checked outline">
            <a:extLst>
              <a:ext uri="{FF2B5EF4-FFF2-40B4-BE49-F238E27FC236}">
                <a16:creationId xmlns:a16="http://schemas.microsoft.com/office/drawing/2014/main" id="{9A9B2310-E88D-FFDC-4CFC-20E57ACA63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891520" y="570706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3265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DD6C8-86C0-4EF1-8236-5D61543C1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Your turn…</a:t>
            </a:r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BC42DC-03F4-4D27-B223-3146C92584EA}"/>
              </a:ext>
            </a:extLst>
          </p:cNvPr>
          <p:cNvSpPr txBox="1"/>
          <p:nvPr/>
        </p:nvSpPr>
        <p:spPr>
          <a:xfrm>
            <a:off x="208933" y="1908107"/>
            <a:ext cx="94266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Can you think of </a:t>
            </a:r>
            <a:r>
              <a:rPr lang="en-GB" sz="2400" b="1" dirty="0"/>
              <a:t>5 types of personal data </a:t>
            </a:r>
            <a:r>
              <a:rPr lang="en-GB" sz="2400" dirty="0"/>
              <a:t>that a school, college or employer holds that could be used to identify you? e.g. Date of birth</a:t>
            </a:r>
          </a:p>
          <a:p>
            <a:r>
              <a:rPr lang="en-GB" sz="2400" dirty="0"/>
              <a:t> </a:t>
            </a:r>
          </a:p>
          <a:p>
            <a:pPr marL="457200" indent="-457200">
              <a:buAutoNum type="arabicPeriod"/>
            </a:pPr>
            <a:r>
              <a:rPr lang="en-GB" sz="2400" dirty="0"/>
              <a:t> </a:t>
            </a:r>
          </a:p>
          <a:p>
            <a:pPr marL="457200" indent="-457200">
              <a:buAutoNum type="arabicPeriod"/>
            </a:pPr>
            <a:endParaRPr lang="en-GB" sz="2400" dirty="0"/>
          </a:p>
          <a:p>
            <a:pPr marL="457200" indent="-457200">
              <a:buAutoNum type="arabicPeriod"/>
            </a:pPr>
            <a:r>
              <a:rPr lang="en-GB" sz="2400" dirty="0"/>
              <a:t> </a:t>
            </a:r>
          </a:p>
          <a:p>
            <a:pPr marL="457200" indent="-457200">
              <a:buAutoNum type="arabicPeriod"/>
            </a:pPr>
            <a:endParaRPr lang="en-GB" sz="2400" dirty="0"/>
          </a:p>
          <a:p>
            <a:pPr marL="457200" indent="-457200">
              <a:buAutoNum type="arabicPeriod"/>
            </a:pPr>
            <a:r>
              <a:rPr lang="en-GB" sz="2400" dirty="0"/>
              <a:t> </a:t>
            </a:r>
          </a:p>
          <a:p>
            <a:pPr marL="457200" indent="-457200">
              <a:buAutoNum type="arabicPeriod"/>
            </a:pPr>
            <a:endParaRPr lang="en-GB" sz="2400" dirty="0"/>
          </a:p>
          <a:p>
            <a:pPr marL="457200" indent="-457200">
              <a:buAutoNum type="arabicPeriod"/>
            </a:pPr>
            <a:r>
              <a:rPr lang="en-GB" sz="2400" dirty="0"/>
              <a:t> </a:t>
            </a:r>
          </a:p>
          <a:p>
            <a:pPr marL="457200" indent="-457200">
              <a:buAutoNum type="arabicPeriod"/>
            </a:pPr>
            <a:endParaRPr lang="en-GB" sz="2400" dirty="0"/>
          </a:p>
          <a:p>
            <a:pPr marL="457200" indent="-457200">
              <a:buAutoNum type="arabicPeriod"/>
            </a:pPr>
            <a:r>
              <a:rPr lang="en-GB" sz="2400" dirty="0"/>
              <a:t> </a:t>
            </a:r>
          </a:p>
        </p:txBody>
      </p:sp>
      <p:pic>
        <p:nvPicPr>
          <p:cNvPr id="5" name="Picture 4" descr="Stack of colorful files">
            <a:extLst>
              <a:ext uri="{FF2B5EF4-FFF2-40B4-BE49-F238E27FC236}">
                <a16:creationId xmlns:a16="http://schemas.microsoft.com/office/drawing/2014/main" id="{4C1A1E2F-08FB-AF16-90CD-623795641C6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45245" y="2642087"/>
            <a:ext cx="3790335" cy="3790335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400328132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0092C-E215-4310-A2C7-8CDA22E59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Next steps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45694B-21FC-45EF-8E25-F23193A4784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825625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endParaRPr lang="en-GB" sz="3600" dirty="0"/>
          </a:p>
          <a:p>
            <a:pPr marL="0" indent="0" algn="ctr">
              <a:buNone/>
            </a:pPr>
            <a:endParaRPr lang="en-GB" sz="3600" dirty="0"/>
          </a:p>
          <a:p>
            <a:pPr marL="0" indent="0" algn="ctr">
              <a:buNone/>
            </a:pPr>
            <a:r>
              <a:rPr lang="en-GB" sz="3600" dirty="0"/>
              <a:t>Complete </a:t>
            </a:r>
            <a:r>
              <a:rPr lang="en-GB" sz="3600" b="1" dirty="0"/>
              <a:t>questions 1 to 4 </a:t>
            </a:r>
          </a:p>
          <a:p>
            <a:pPr marL="0" indent="0" algn="ctr">
              <a:buNone/>
            </a:pPr>
            <a:r>
              <a:rPr lang="en-GB" sz="3600" dirty="0"/>
              <a:t>in </a:t>
            </a:r>
            <a:r>
              <a:rPr lang="en-GB" sz="3600" b="1" dirty="0"/>
              <a:t>section 4 </a:t>
            </a:r>
            <a:r>
              <a:rPr lang="en-GB" sz="3600" dirty="0"/>
              <a:t>of the </a:t>
            </a:r>
          </a:p>
          <a:p>
            <a:pPr marL="0" indent="0" algn="ctr">
              <a:buNone/>
            </a:pPr>
            <a:r>
              <a:rPr lang="en-GB" sz="3600" dirty="0"/>
              <a:t>‘Keeping personal data secure’ workbook.</a:t>
            </a:r>
            <a:endParaRPr lang="en-GB" sz="3600" dirty="0">
              <a:cs typeface="Calibri"/>
            </a:endParaRPr>
          </a:p>
          <a:p>
            <a:pPr marL="0" indent="0" algn="ctr">
              <a:buNone/>
            </a:pP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16929372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94A5D-F656-493D-B36B-DD86FC9B1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Learning checklist</a:t>
            </a:r>
            <a:endParaRPr lang="en-GB">
              <a:solidFill>
                <a:schemeClr val="tx1"/>
              </a:solidFill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C877A67-5EEF-4642-95EC-7141C85749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6841344"/>
              </p:ext>
            </p:extLst>
          </p:nvPr>
        </p:nvGraphicFramePr>
        <p:xfrm>
          <a:off x="525294" y="1976381"/>
          <a:ext cx="11527275" cy="4621064"/>
        </p:xfrm>
        <a:graphic>
          <a:graphicData uri="http://schemas.openxmlformats.org/drawingml/2006/table">
            <a:tbl>
              <a:tblPr/>
              <a:tblGrid>
                <a:gridCol w="11527275">
                  <a:extLst>
                    <a:ext uri="{9D8B030D-6E8A-4147-A177-3AD203B41FA5}">
                      <a16:colId xmlns:a16="http://schemas.microsoft.com/office/drawing/2014/main" val="2327535807"/>
                    </a:ext>
                  </a:extLst>
                </a:gridCol>
              </a:tblGrid>
              <a:tr h="4621064">
                <a:tc>
                  <a:txBody>
                    <a:bodyPr/>
                    <a:lstStyle/>
                    <a:p>
                      <a:r>
                        <a:rPr 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 can </a:t>
                      </a:r>
                      <a:r>
                        <a:rPr lang="en-US" sz="28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choose and test </a:t>
                      </a:r>
                      <a:r>
                        <a:rPr 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 good password.</a:t>
                      </a:r>
                    </a:p>
                    <a:p>
                      <a:endParaRPr lang="en-US" sz="2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 can </a:t>
                      </a:r>
                      <a:r>
                        <a:rPr lang="en-US" sz="28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describe</a:t>
                      </a:r>
                      <a:r>
                        <a:rPr 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what a password manager and multi-factor authentication including biometrics.</a:t>
                      </a:r>
                    </a:p>
                    <a:p>
                      <a:endParaRPr lang="en-US" sz="2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 can </a:t>
                      </a:r>
                      <a:r>
                        <a:rPr lang="en-US" sz="28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describe</a:t>
                      </a:r>
                      <a:r>
                        <a:rPr 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what is anti-virus software and firewalls.</a:t>
                      </a:r>
                    </a:p>
                    <a:p>
                      <a:endParaRPr lang="en-US" sz="2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 can </a:t>
                      </a:r>
                      <a:r>
                        <a:rPr lang="en-US" sz="28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describe</a:t>
                      </a:r>
                      <a:r>
                        <a:rPr 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what a VPN is and know why to use one.</a:t>
                      </a:r>
                    </a:p>
                    <a:p>
                      <a:endParaRPr lang="en-US" sz="2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 can </a:t>
                      </a:r>
                      <a:r>
                        <a:rPr lang="en-US" sz="28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explain</a:t>
                      </a:r>
                      <a:r>
                        <a:rPr 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the risks of sharing personal information online.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44982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871404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4C500-9482-4AC0-A364-6C6C3AF4C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How you can use this lesson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223C89-4329-452C-A897-296AF15B4AE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03314" y="4824975"/>
            <a:ext cx="10734675" cy="457313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1600"/>
              <a:t>© 2022. This work is licensed under a </a:t>
            </a:r>
            <a:r>
              <a:rPr lang="en-US" sz="1600" b="0" i="1" u="none" strike="noStrike">
                <a:solidFill>
                  <a:srgbClr val="049CCF"/>
                </a:solidFill>
                <a:effectLst/>
                <a:latin typeface="source sans pro" panose="020B0604020202020204" pitchFamily="34" charset="0"/>
                <a:hlinkClick r:id="rId2"/>
              </a:rPr>
              <a:t>CC BY-NC-SA 4.0 license</a:t>
            </a:r>
            <a:r>
              <a:rPr lang="en-US" sz="1600" b="0" i="1">
                <a:solidFill>
                  <a:srgbClr val="464646"/>
                </a:solidFill>
                <a:effectLst/>
                <a:latin typeface="source sans pro" panose="020B0604020202020204" pitchFamily="34" charset="0"/>
              </a:rPr>
              <a:t>. </a:t>
            </a:r>
            <a:endParaRPr lang="en-US" sz="1600" b="0" i="0">
              <a:effectLst/>
            </a:endParaRPr>
          </a:p>
          <a:p>
            <a:pPr marL="0" indent="0" algn="l">
              <a:buNone/>
            </a:pPr>
            <a:endParaRPr lang="en-US" sz="1600" b="0" i="0">
              <a:effectLst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93E9C027-9220-4418-A3A3-A835D282F5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2997" y="5863001"/>
            <a:ext cx="1127735" cy="93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Shape&#10;&#10;Description automatically generated with medium confidence">
            <a:extLst>
              <a:ext uri="{FF2B5EF4-FFF2-40B4-BE49-F238E27FC236}">
                <a16:creationId xmlns:a16="http://schemas.microsoft.com/office/drawing/2014/main" id="{F0374880-B990-4DFC-A8EA-6E77ABEB6B5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7204" y="5914057"/>
            <a:ext cx="1922636" cy="85339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75FE8AF-312A-432D-AD26-BF735E872E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04976" y="532652"/>
            <a:ext cx="3018389" cy="105606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A7C6DFE-5008-4454-B9B1-12B8D87988FA}"/>
              </a:ext>
            </a:extLst>
          </p:cNvPr>
          <p:cNvSpPr txBox="1"/>
          <p:nvPr/>
        </p:nvSpPr>
        <p:spPr>
          <a:xfrm>
            <a:off x="303314" y="1857448"/>
            <a:ext cx="11753567" cy="280076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dirty="0"/>
              <a:t>You are free to: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Share</a:t>
            </a:r>
            <a:r>
              <a:rPr lang="en-GB" dirty="0"/>
              <a:t> – copy and redistribute the material in any medium or format</a:t>
            </a:r>
            <a:endParaRPr lang="en-GB" sz="5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Adapt</a:t>
            </a:r>
            <a:r>
              <a:rPr lang="en-GB" dirty="0"/>
              <a:t> – remix, transform and build upon the material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r>
              <a:rPr lang="en-GB" dirty="0"/>
              <a:t>Under the following terms: 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b="1" i="0" dirty="0">
                <a:effectLst/>
              </a:rPr>
              <a:t>Attribution</a:t>
            </a:r>
            <a:r>
              <a:rPr lang="en-US" b="0" i="0" dirty="0">
                <a:effectLst/>
              </a:rPr>
              <a:t> — You must give </a:t>
            </a:r>
            <a:r>
              <a:rPr lang="en-US" dirty="0">
                <a:latin typeface="source sans pro"/>
                <a:ea typeface="source sans pro"/>
                <a:hlinkClick r:id="rId6"/>
              </a:rPr>
              <a:t>appropriate credit</a:t>
            </a:r>
            <a:r>
              <a:rPr lang="en-US" b="0" i="0" dirty="0">
                <a:effectLst/>
                <a:latin typeface="source sans pro"/>
                <a:ea typeface="source sans pro"/>
              </a:rPr>
              <a:t>, </a:t>
            </a:r>
            <a:r>
              <a:rPr lang="en-US" b="0" i="0" dirty="0">
                <a:effectLst/>
              </a:rPr>
              <a:t>provide a link to the license, and </a:t>
            </a:r>
            <a:r>
              <a:rPr lang="en-US" b="0" i="0" u="none" strike="noStrike" dirty="0">
                <a:solidFill>
                  <a:srgbClr val="049CCF"/>
                </a:solidFill>
                <a:effectLst/>
                <a:latin typeface="source sans pro"/>
                <a:ea typeface="source sans pro"/>
                <a:hlinkClick r:id="rId6"/>
              </a:rPr>
              <a:t>indicate if changes were made</a:t>
            </a:r>
            <a:r>
              <a:rPr lang="en-US" b="0" i="0" dirty="0">
                <a:effectLst/>
                <a:latin typeface="source sans pro"/>
                <a:ea typeface="source sans pro"/>
              </a:rPr>
              <a:t>. </a:t>
            </a:r>
            <a:r>
              <a:rPr lang="en-US" b="0" i="0" dirty="0">
                <a:effectLst/>
              </a:rPr>
              <a:t>You may do so in any reasonable manner, but not in any way that suggests the licensor endorses you or your use.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b="1" i="0" dirty="0" err="1">
                <a:effectLst/>
              </a:rPr>
              <a:t>NonCommercial</a:t>
            </a:r>
            <a:r>
              <a:rPr lang="en-US" b="0" i="0" dirty="0">
                <a:effectLst/>
              </a:rPr>
              <a:t> — You may not use the material for </a:t>
            </a:r>
            <a:r>
              <a:rPr lang="en-US" b="0" i="0" u="none" strike="noStrike" dirty="0">
                <a:solidFill>
                  <a:srgbClr val="049CCF"/>
                </a:solidFill>
                <a:effectLst/>
                <a:latin typeface="source sans pro" panose="020B0503030403020204" pitchFamily="34" charset="0"/>
                <a:hlinkClick r:id="rId6"/>
              </a:rPr>
              <a:t>commercial purposes</a:t>
            </a:r>
            <a:r>
              <a:rPr lang="en-US" b="0" i="0" dirty="0">
                <a:solidFill>
                  <a:srgbClr val="333333"/>
                </a:solidFill>
                <a:effectLst/>
                <a:latin typeface="source sans pro" panose="020B0503030403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0" dirty="0" err="1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ShareAlike</a:t>
            </a:r>
            <a:r>
              <a:rPr lang="en-US" b="0" i="0" dirty="0">
                <a:solidFill>
                  <a:srgbClr val="333333"/>
                </a:solidFill>
                <a:effectLst/>
                <a:latin typeface="source sans pro" panose="020B0503030403020204" pitchFamily="34" charset="0"/>
              </a:rPr>
              <a:t> — If you remix, transform, or build upon the material, you must distribute your contributions under the </a:t>
            </a:r>
            <a:r>
              <a:rPr lang="en-US" b="0" i="0" u="none" strike="noStrike" dirty="0">
                <a:solidFill>
                  <a:srgbClr val="049CCF"/>
                </a:solidFill>
                <a:effectLst/>
                <a:latin typeface="source sans pro" panose="020B0503030403020204" pitchFamily="34" charset="0"/>
                <a:hlinkClick r:id="rId7"/>
              </a:rPr>
              <a:t>same license</a:t>
            </a:r>
            <a:r>
              <a:rPr lang="en-US" b="0" i="0" dirty="0">
                <a:solidFill>
                  <a:srgbClr val="333333"/>
                </a:solidFill>
                <a:effectLst/>
                <a:latin typeface="source sans pro" panose="020B0503030403020204" pitchFamily="34" charset="0"/>
              </a:rPr>
              <a:t> as the original.</a:t>
            </a:r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73AE9AC-5815-414D-B0E2-07B76DB71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5755413"/>
            <a:ext cx="12192000" cy="58277"/>
          </a:xfrm>
          <a:prstGeom prst="rect">
            <a:avLst/>
          </a:prstGeom>
          <a:ln>
            <a:solidFill>
              <a:srgbClr val="6A9CA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60E1F8C-2EB8-4FB9-A221-93EB4D5C52AB}"/>
              </a:ext>
            </a:extLst>
          </p:cNvPr>
          <p:cNvSpPr txBox="1">
            <a:spLocks/>
          </p:cNvSpPr>
          <p:nvPr/>
        </p:nvSpPr>
        <p:spPr>
          <a:xfrm>
            <a:off x="303314" y="5282288"/>
            <a:ext cx="11888686" cy="45731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/>
              <a:t>Created by Effini in partnership with Data Education in Schools and Skills Development Scotland. </a:t>
            </a:r>
          </a:p>
        </p:txBody>
      </p:sp>
      <p:pic>
        <p:nvPicPr>
          <p:cNvPr id="13" name="Picture 12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B40017D6-46F2-C64A-B511-642898E15E7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6312" y="5903589"/>
            <a:ext cx="1353559" cy="87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65618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4C500-9482-4AC0-A364-6C6C3AF4C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Alternative format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73AE9AC-5815-414D-B0E2-07B76DB71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5755413"/>
            <a:ext cx="12192000" cy="58277"/>
          </a:xfrm>
          <a:prstGeom prst="rect">
            <a:avLst/>
          </a:prstGeom>
          <a:ln>
            <a:solidFill>
              <a:srgbClr val="6A9CA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F5D6FC-410F-47AB-AE9D-D7B0ABBD7D85}"/>
              </a:ext>
            </a:extLst>
          </p:cNvPr>
          <p:cNvSpPr txBox="1"/>
          <p:nvPr/>
        </p:nvSpPr>
        <p:spPr>
          <a:xfrm>
            <a:off x="1790955" y="2116176"/>
            <a:ext cx="861009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If you require this document in an alternative format, such as large print or a coloured background, please contact </a:t>
            </a:r>
          </a:p>
          <a:p>
            <a:endParaRPr lang="en-GB" sz="1400" b="1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400" b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hello</a:t>
            </a:r>
            <a:r>
              <a:rPr lang="en-GB" sz="1400" b="1">
                <a:latin typeface="Arial" panose="020B0604020202020204" pitchFamily="34" charset="0"/>
                <a:cs typeface="Arial" panose="020B0604020202020204" pitchFamily="34" charset="0"/>
              </a:rPr>
              <a:t>@effini.com </a:t>
            </a:r>
          </a:p>
          <a:p>
            <a:pPr algn="l"/>
            <a:endParaRPr lang="en-GB" sz="14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400" b="1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</a:p>
          <a:p>
            <a:pPr algn="ctr"/>
            <a:endParaRPr lang="en-GB" sz="14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b="1">
                <a:latin typeface="Arial" panose="020B0604020202020204" pitchFamily="34" charset="0"/>
                <a:cs typeface="Arial" panose="020B0604020202020204" pitchFamily="34" charset="0"/>
              </a:rPr>
              <a:t>4th Floor, The Bayes Centre</a:t>
            </a:r>
          </a:p>
          <a:p>
            <a:pPr algn="ctr"/>
            <a:r>
              <a:rPr lang="en-US" sz="1400" b="1">
                <a:latin typeface="Arial" panose="020B0604020202020204" pitchFamily="34" charset="0"/>
                <a:cs typeface="Arial" panose="020B0604020202020204" pitchFamily="34" charset="0"/>
              </a:rPr>
              <a:t>47 Potterrow</a:t>
            </a:r>
          </a:p>
          <a:p>
            <a:pPr algn="ctr"/>
            <a:r>
              <a:rPr lang="en-US" sz="1400" b="1">
                <a:latin typeface="Arial" panose="020B0604020202020204" pitchFamily="34" charset="0"/>
                <a:cs typeface="Arial" panose="020B0604020202020204" pitchFamily="34" charset="0"/>
              </a:rPr>
              <a:t>Edinburgh</a:t>
            </a:r>
          </a:p>
          <a:p>
            <a:pPr algn="ctr"/>
            <a:r>
              <a:rPr lang="en-US" sz="1400" b="1">
                <a:latin typeface="Arial" panose="020B0604020202020204" pitchFamily="34" charset="0"/>
                <a:cs typeface="Arial" panose="020B0604020202020204" pitchFamily="34" charset="0"/>
              </a:rPr>
              <a:t>EH8 9BT</a:t>
            </a:r>
          </a:p>
          <a:p>
            <a:endParaRPr lang="en-GB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3664BB56-6F0C-2B5B-58DC-F1DE9BF621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2997" y="5863001"/>
            <a:ext cx="1127735" cy="93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Shape&#10;&#10;Description automatically generated with medium confidence">
            <a:extLst>
              <a:ext uri="{FF2B5EF4-FFF2-40B4-BE49-F238E27FC236}">
                <a16:creationId xmlns:a16="http://schemas.microsoft.com/office/drawing/2014/main" id="{1A2BE98D-7494-683A-C33A-B1FC1813F8F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7204" y="5914057"/>
            <a:ext cx="1922636" cy="853395"/>
          </a:xfrm>
          <a:prstGeom prst="rect">
            <a:avLst/>
          </a:prstGeom>
        </p:spPr>
      </p:pic>
      <p:pic>
        <p:nvPicPr>
          <p:cNvPr id="11" name="Picture 10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C1E07ED6-4D51-A39F-B493-2E3DC73B98D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6312" y="5903589"/>
            <a:ext cx="1353559" cy="87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049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DD6C8-86C0-4EF1-8236-5D61543C1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Your turn…</a:t>
            </a:r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BC42DC-03F4-4D27-B223-3146C92584EA}"/>
              </a:ext>
            </a:extLst>
          </p:cNvPr>
          <p:cNvSpPr txBox="1"/>
          <p:nvPr/>
        </p:nvSpPr>
        <p:spPr>
          <a:xfrm>
            <a:off x="208933" y="1908107"/>
            <a:ext cx="94266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Here are some examples of personal data a school, college or employer could hold,</a:t>
            </a:r>
          </a:p>
          <a:p>
            <a:endParaRPr lang="en-GB" sz="2400" dirty="0"/>
          </a:p>
          <a:p>
            <a:pPr marL="457200" indent="-457200">
              <a:buAutoNum type="arabicPeriod"/>
            </a:pPr>
            <a:r>
              <a:rPr lang="en-GB" sz="2400" dirty="0"/>
              <a:t>Videos/photos of you and your work</a:t>
            </a:r>
          </a:p>
          <a:p>
            <a:pPr marL="457200" indent="-457200">
              <a:buAutoNum type="arabicPeriod"/>
            </a:pPr>
            <a:endParaRPr lang="en-GB" sz="2400" dirty="0"/>
          </a:p>
          <a:p>
            <a:pPr marL="457200" indent="-457200">
              <a:buAutoNum type="arabicPeriod"/>
            </a:pPr>
            <a:r>
              <a:rPr lang="en-GB" sz="2400" dirty="0"/>
              <a:t>Emails you have been sent</a:t>
            </a:r>
          </a:p>
          <a:p>
            <a:pPr marL="457200" indent="-457200">
              <a:buAutoNum type="arabicPeriod"/>
            </a:pPr>
            <a:endParaRPr lang="en-GB" sz="2400" dirty="0"/>
          </a:p>
          <a:p>
            <a:pPr marL="457200" indent="-457200">
              <a:buAutoNum type="arabicPeriod"/>
            </a:pPr>
            <a:r>
              <a:rPr lang="en-GB" sz="2400" dirty="0"/>
              <a:t>Attendance record</a:t>
            </a:r>
          </a:p>
          <a:p>
            <a:pPr marL="457200" indent="-457200">
              <a:buAutoNum type="arabicPeriod"/>
            </a:pPr>
            <a:endParaRPr lang="en-GB" sz="2400" dirty="0"/>
          </a:p>
          <a:p>
            <a:pPr marL="457200" indent="-457200">
              <a:buAutoNum type="arabicPeriod"/>
            </a:pPr>
            <a:r>
              <a:rPr lang="en-GB" sz="2400" dirty="0"/>
              <a:t>Emergency contact details</a:t>
            </a:r>
          </a:p>
          <a:p>
            <a:pPr marL="457200" indent="-457200">
              <a:buAutoNum type="arabicPeriod"/>
            </a:pPr>
            <a:endParaRPr lang="en-GB" sz="2400" dirty="0"/>
          </a:p>
          <a:p>
            <a:pPr marL="457200" indent="-457200">
              <a:buAutoNum type="arabicPeriod"/>
            </a:pPr>
            <a:r>
              <a:rPr lang="en-GB" sz="2400" dirty="0"/>
              <a:t>Your grades</a:t>
            </a:r>
          </a:p>
        </p:txBody>
      </p:sp>
      <p:pic>
        <p:nvPicPr>
          <p:cNvPr id="5" name="Picture 4" descr="Stack of colorful files">
            <a:extLst>
              <a:ext uri="{FF2B5EF4-FFF2-40B4-BE49-F238E27FC236}">
                <a16:creationId xmlns:a16="http://schemas.microsoft.com/office/drawing/2014/main" id="{4C1A1E2F-08FB-AF16-90CD-623795641C6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45245" y="2642087"/>
            <a:ext cx="3790335" cy="3790335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4043668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04851-EE74-457E-8FA5-C61C1CCC5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Why securing personal data is important?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86EB42A-4CD0-427C-BF64-B7828F596A7B}"/>
              </a:ext>
            </a:extLst>
          </p:cNvPr>
          <p:cNvSpPr txBox="1"/>
          <p:nvPr/>
        </p:nvSpPr>
        <p:spPr>
          <a:xfrm>
            <a:off x="2178456" y="2333325"/>
            <a:ext cx="964446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Prevents </a:t>
            </a:r>
            <a:r>
              <a:rPr lang="en-GB" sz="2400" b="1" dirty="0"/>
              <a:t>your device from being hacked</a:t>
            </a:r>
            <a:r>
              <a:rPr lang="en-GB" sz="2400" dirty="0"/>
              <a:t> and your access being blocked</a:t>
            </a:r>
          </a:p>
        </p:txBody>
      </p:sp>
      <p:pic>
        <p:nvPicPr>
          <p:cNvPr id="9" name="Graphic 8" descr="Robber with solid fill">
            <a:extLst>
              <a:ext uri="{FF2B5EF4-FFF2-40B4-BE49-F238E27FC236}">
                <a16:creationId xmlns:a16="http://schemas.microsoft.com/office/drawing/2014/main" id="{B5B688FC-F70E-4074-A2D1-E66EA9B1A3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787807" y="5168834"/>
            <a:ext cx="916217" cy="91621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71676F8-2E03-4A91-8E70-C24EE4F6D1F9}"/>
              </a:ext>
            </a:extLst>
          </p:cNvPr>
          <p:cNvSpPr txBox="1"/>
          <p:nvPr/>
        </p:nvSpPr>
        <p:spPr>
          <a:xfrm>
            <a:off x="2178457" y="3725202"/>
            <a:ext cx="884764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Stops your data being used for </a:t>
            </a:r>
            <a:r>
              <a:rPr lang="en-GB" sz="2400" b="1" dirty="0"/>
              <a:t>un-ethical reasons</a:t>
            </a:r>
            <a:r>
              <a:rPr lang="en-GB" sz="2400" dirty="0"/>
              <a:t>, e.g. to try and influence your vote  </a:t>
            </a:r>
          </a:p>
        </p:txBody>
      </p:sp>
      <p:pic>
        <p:nvPicPr>
          <p:cNvPr id="11" name="Graphic 10" descr="Devil face outline with solid fill">
            <a:extLst>
              <a:ext uri="{FF2B5EF4-FFF2-40B4-BE49-F238E27FC236}">
                <a16:creationId xmlns:a16="http://schemas.microsoft.com/office/drawing/2014/main" id="{4B7CC3B8-EB8B-4E36-98CD-FAD767B1A0C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753375" y="3692869"/>
            <a:ext cx="916217" cy="91621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ACE671A-13C5-47A6-AA08-4FAA1F4500DB}"/>
              </a:ext>
            </a:extLst>
          </p:cNvPr>
          <p:cNvSpPr txBox="1"/>
          <p:nvPr/>
        </p:nvSpPr>
        <p:spPr>
          <a:xfrm>
            <a:off x="2178456" y="5397920"/>
            <a:ext cx="884764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Reduces the risk of your </a:t>
            </a:r>
            <a:r>
              <a:rPr lang="en-GB" sz="2400" b="1" dirty="0"/>
              <a:t>username and password being stolen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pic>
        <p:nvPicPr>
          <p:cNvPr id="13" name="Graphic 12" descr="No sign with solid fill">
            <a:extLst>
              <a:ext uri="{FF2B5EF4-FFF2-40B4-BE49-F238E27FC236}">
                <a16:creationId xmlns:a16="http://schemas.microsoft.com/office/drawing/2014/main" id="{CF26C939-E0AF-4376-8EC9-9B7CFE0810A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787807" y="2096649"/>
            <a:ext cx="916217" cy="916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9857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04851-EE74-457E-8FA5-C61C1CCC5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How secure is your personal data?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86EB42A-4CD0-427C-BF64-B7828F596A7B}"/>
              </a:ext>
            </a:extLst>
          </p:cNvPr>
          <p:cNvSpPr txBox="1"/>
          <p:nvPr/>
        </p:nvSpPr>
        <p:spPr>
          <a:xfrm>
            <a:off x="546303" y="2166174"/>
            <a:ext cx="4556639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We are now going to think about different ways of keeping your personal data secure. </a:t>
            </a:r>
          </a:p>
          <a:p>
            <a:endParaRPr lang="en-GB" sz="2400" dirty="0"/>
          </a:p>
          <a:p>
            <a:r>
              <a:rPr lang="en-GB" sz="2400" dirty="0"/>
              <a:t>As we go through the lesson you can give yourself a score for each section on how well you keep your personal data secure.</a:t>
            </a:r>
          </a:p>
          <a:p>
            <a:endParaRPr lang="en-GB" sz="2400" dirty="0"/>
          </a:p>
          <a:p>
            <a:endParaRPr lang="en-GB" sz="2400" b="1" dirty="0"/>
          </a:p>
        </p:txBody>
      </p:sp>
      <p:pic>
        <p:nvPicPr>
          <p:cNvPr id="9" name="Picture 8" descr="Woman on a computer">
            <a:extLst>
              <a:ext uri="{FF2B5EF4-FFF2-40B4-BE49-F238E27FC236}">
                <a16:creationId xmlns:a16="http://schemas.microsoft.com/office/drawing/2014/main" id="{DD875B0D-3D4F-BAFB-6DB3-0A4DCF78503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29391" y="2166174"/>
            <a:ext cx="5414168" cy="4134465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235395821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Data Education in School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84049"/>
      </a:accent1>
      <a:accent2>
        <a:srgbClr val="EAC036"/>
      </a:accent2>
      <a:accent3>
        <a:srgbClr val="6C587C"/>
      </a:accent3>
      <a:accent4>
        <a:srgbClr val="CE673B"/>
      </a:accent4>
      <a:accent5>
        <a:srgbClr val="6A9CA1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S_POWERPOINT_LESSON_TEMPLATE.docx" id="{C9ED7C33-DC77-4FA5-86DD-0A034F8A2FB7}" vid="{358AFC5C-2C86-4A96-95F1-D4B4C4DB4BD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911B640723674A88567F1D0A6A478D" ma:contentTypeVersion="18" ma:contentTypeDescription="Create a new document." ma:contentTypeScope="" ma:versionID="a428845fe3d4881e0a198dc7c9b0561f">
  <xsd:schema xmlns:xsd="http://www.w3.org/2001/XMLSchema" xmlns:xs="http://www.w3.org/2001/XMLSchema" xmlns:p="http://schemas.microsoft.com/office/2006/metadata/properties" xmlns:ns2="3f5ced86-acf9-4106-9bfe-b7f58564dbb7" xmlns:ns3="415d1151-ba9d-4af3-8064-fbed8c171f14" targetNamespace="http://schemas.microsoft.com/office/2006/metadata/properties" ma:root="true" ma:fieldsID="5d227dac0b4a3bc91bd0b5f386a95fd7" ns2:_="" ns3:_="">
    <xsd:import namespace="3f5ced86-acf9-4106-9bfe-b7f58564dbb7"/>
    <xsd:import namespace="415d1151-ba9d-4af3-8064-fbed8c171f1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5ced86-acf9-4106-9bfe-b7f58564dbb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d54eff52-6b6d-4e5f-a3b0-187f185b1db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5d1151-ba9d-4af3-8064-fbed8c171f14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c6471a26-5622-4910-a32f-9ed81c64676f}" ma:internalName="TaxCatchAll" ma:showField="CatchAllData" ma:web="415d1151-ba9d-4af3-8064-fbed8c171f1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f5ced86-acf9-4106-9bfe-b7f58564dbb7">
      <Terms xmlns="http://schemas.microsoft.com/office/infopath/2007/PartnerControls"/>
    </lcf76f155ced4ddcb4097134ff3c332f>
    <TaxCatchAll xmlns="415d1151-ba9d-4af3-8064-fbed8c171f14" xsi:nil="true"/>
  </documentManagement>
</p:properties>
</file>

<file path=customXml/itemProps1.xml><?xml version="1.0" encoding="utf-8"?>
<ds:datastoreItem xmlns:ds="http://schemas.openxmlformats.org/officeDocument/2006/customXml" ds:itemID="{1BA53C3E-C017-4711-B606-7AF7A151C36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f5ced86-acf9-4106-9bfe-b7f58564dbb7"/>
    <ds:schemaRef ds:uri="415d1151-ba9d-4af3-8064-fbed8c171f1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74F55CF-142F-4BED-8679-60542D3DE2B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FE9DB8A-6628-413F-BA4F-19B2DD611012}">
  <ds:schemaRefs>
    <ds:schemaRef ds:uri="http://www.w3.org/XML/1998/namespace"/>
    <ds:schemaRef ds:uri="http://purl.org/dc/elements/1.1/"/>
    <ds:schemaRef ds:uri="http://purl.org/dc/terms/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dfb93d2d-490e-4f2a-a6aa-d151a9c5263f"/>
    <ds:schemaRef ds:uri="4297454b-9d9d-4311-9194-cdf6c01c0e73"/>
    <ds:schemaRef ds:uri="3f5ced86-acf9-4106-9bfe-b7f58564dbb7"/>
    <ds:schemaRef ds:uri="415d1151-ba9d-4af3-8064-fbed8c171f1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1212</TotalTime>
  <Words>3245</Words>
  <Application>Microsoft Office PowerPoint</Application>
  <PresentationFormat>Widescreen</PresentationFormat>
  <Paragraphs>538</Paragraphs>
  <Slides>63</Slides>
  <Notes>24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9" baseType="lpstr">
      <vt:lpstr>Arial</vt:lpstr>
      <vt:lpstr>Calibri</vt:lpstr>
      <vt:lpstr>Calibri Light</vt:lpstr>
      <vt:lpstr>source sans pro</vt:lpstr>
      <vt:lpstr>Times New Roman</vt:lpstr>
      <vt:lpstr>1_Office Theme</vt:lpstr>
      <vt:lpstr>Keeping your personal  data secure</vt:lpstr>
      <vt:lpstr>Learning intentions</vt:lpstr>
      <vt:lpstr>Background</vt:lpstr>
      <vt:lpstr>Definition</vt:lpstr>
      <vt:lpstr>Show me…</vt:lpstr>
      <vt:lpstr>Your turn…</vt:lpstr>
      <vt:lpstr>Your turn…</vt:lpstr>
      <vt:lpstr>Why securing personal data is important?</vt:lpstr>
      <vt:lpstr>How secure is your personal data?</vt:lpstr>
      <vt:lpstr>Definition</vt:lpstr>
      <vt:lpstr>Show me…</vt:lpstr>
      <vt:lpstr>Testing your passwords</vt:lpstr>
      <vt:lpstr>Generating strong passwords</vt:lpstr>
      <vt:lpstr>Your turn…</vt:lpstr>
      <vt:lpstr>Your turn…</vt:lpstr>
      <vt:lpstr>Using a password manager</vt:lpstr>
      <vt:lpstr>Definition</vt:lpstr>
      <vt:lpstr>Show me…</vt:lpstr>
      <vt:lpstr>Your turn…</vt:lpstr>
      <vt:lpstr>Your turn…</vt:lpstr>
      <vt:lpstr>Next steps</vt:lpstr>
      <vt:lpstr>Extra protection on top of strong password </vt:lpstr>
      <vt:lpstr>Definition</vt:lpstr>
      <vt:lpstr>Accessing your online accounts</vt:lpstr>
      <vt:lpstr>Show me…</vt:lpstr>
      <vt:lpstr>Example</vt:lpstr>
      <vt:lpstr>Definition</vt:lpstr>
      <vt:lpstr>Show me…</vt:lpstr>
      <vt:lpstr>Use of biometrics</vt:lpstr>
      <vt:lpstr>Your turn…</vt:lpstr>
      <vt:lpstr>Your turn…</vt:lpstr>
      <vt:lpstr>Next steps</vt:lpstr>
      <vt:lpstr>Keeping your devices secure</vt:lpstr>
      <vt:lpstr>What can cause damage to your device?</vt:lpstr>
      <vt:lpstr>Definition</vt:lpstr>
      <vt:lpstr>Preventing software viruses</vt:lpstr>
      <vt:lpstr>Show me…</vt:lpstr>
      <vt:lpstr>Your turn…</vt:lpstr>
      <vt:lpstr>Your turn…</vt:lpstr>
      <vt:lpstr>Extra layer of protection to your device </vt:lpstr>
      <vt:lpstr>Definition</vt:lpstr>
      <vt:lpstr>Enable firewalls</vt:lpstr>
      <vt:lpstr>Your turn…</vt:lpstr>
      <vt:lpstr>Your turn…</vt:lpstr>
      <vt:lpstr>Next steps</vt:lpstr>
      <vt:lpstr>Risks of using public wifi</vt:lpstr>
      <vt:lpstr>PowerPoint Presentation</vt:lpstr>
      <vt:lpstr>How hackers can use public wifi</vt:lpstr>
      <vt:lpstr>Making public wifi safer</vt:lpstr>
      <vt:lpstr>Definition</vt:lpstr>
      <vt:lpstr>Why should you use a VPN?</vt:lpstr>
      <vt:lpstr>Where can I find a VPN to use?</vt:lpstr>
      <vt:lpstr>Your turn…</vt:lpstr>
      <vt:lpstr>Your turn…</vt:lpstr>
      <vt:lpstr>Protecting your information online </vt:lpstr>
      <vt:lpstr>Example</vt:lpstr>
      <vt:lpstr>What to think about when sharing data online?</vt:lpstr>
      <vt:lpstr>PowerPoint Presentation</vt:lpstr>
      <vt:lpstr>Securing your data check list</vt:lpstr>
      <vt:lpstr>Next steps</vt:lpstr>
      <vt:lpstr>Learning checklist</vt:lpstr>
      <vt:lpstr>How you can use this lesson</vt:lpstr>
      <vt:lpstr>Alternative format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 Nylk</dc:creator>
  <cp:lastModifiedBy>Antonia Sewell</cp:lastModifiedBy>
  <cp:revision>5</cp:revision>
  <dcterms:created xsi:type="dcterms:W3CDTF">2021-04-26T06:41:53Z</dcterms:created>
  <dcterms:modified xsi:type="dcterms:W3CDTF">2024-11-14T09:54:11Z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0x01010008911B640723674A88567F1D0A6A478D</vt:lpwstr>
  </property>
  <property fmtid="{D5CDD505-2E9C-101B-9397-08002B2CF9AE}" pid="3" name="MediaServiceImageTags">
    <vt:lpwstr/>
  </property>
</Properties>
</file>