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18288000" cy="10287000"/>
  <p:notesSz cx="6858000" cy="9144000"/>
  <p:embeddedFontLst>
    <p:embeddedFont>
      <p:font typeface="Krabuler" panose="020B0604020202020204" charset="0"/>
      <p:regular r:id="rId32"/>
    </p:embeddedFont>
    <p:embeddedFont>
      <p:font typeface="Pompiere" panose="020B0604020202020204" charset="0"/>
      <p:regular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11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font" Target="fonts/font2.fntdata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1.fntdata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a Sewell" userId="866fcaf1-a8c1-4c4e-a2a7-8ac41c1bdbec" providerId="ADAL" clId="{61919E4B-CC19-4113-86F1-BA76FF3BF3FC}"/>
    <pc:docChg chg="undo custSel modSld">
      <pc:chgData name="Antonia Sewell" userId="866fcaf1-a8c1-4c4e-a2a7-8ac41c1bdbec" providerId="ADAL" clId="{61919E4B-CC19-4113-86F1-BA76FF3BF3FC}" dt="2025-01-20T09:49:42.437" v="57" actId="1076"/>
      <pc:docMkLst>
        <pc:docMk/>
      </pc:docMkLst>
      <pc:sldChg chg="modSp mod">
        <pc:chgData name="Antonia Sewell" userId="866fcaf1-a8c1-4c4e-a2a7-8ac41c1bdbec" providerId="ADAL" clId="{61919E4B-CC19-4113-86F1-BA76FF3BF3FC}" dt="2025-01-20T09:46:41.092" v="5" actId="1076"/>
        <pc:sldMkLst>
          <pc:docMk/>
          <pc:sldMk cId="0" sldId="258"/>
        </pc:sldMkLst>
        <pc:spChg chg="mod">
          <ac:chgData name="Antonia Sewell" userId="866fcaf1-a8c1-4c4e-a2a7-8ac41c1bdbec" providerId="ADAL" clId="{61919E4B-CC19-4113-86F1-BA76FF3BF3FC}" dt="2025-01-20T09:46:33.713" v="3" actId="1076"/>
          <ac:spMkLst>
            <pc:docMk/>
            <pc:sldMk cId="0" sldId="258"/>
            <ac:spMk id="19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6:41.092" v="5" actId="1076"/>
          <ac:spMkLst>
            <pc:docMk/>
            <pc:sldMk cId="0" sldId="258"/>
            <ac:spMk id="20" creationId="{00000000-0000-0000-0000-000000000000}"/>
          </ac:spMkLst>
        </pc:spChg>
        <pc:grpChg chg="mod">
          <ac:chgData name="Antonia Sewell" userId="866fcaf1-a8c1-4c4e-a2a7-8ac41c1bdbec" providerId="ADAL" clId="{61919E4B-CC19-4113-86F1-BA76FF3BF3FC}" dt="2025-01-20T09:46:30.502" v="2" actId="1076"/>
          <ac:grpSpMkLst>
            <pc:docMk/>
            <pc:sldMk cId="0" sldId="258"/>
            <ac:grpSpMk id="4" creationId="{00000000-0000-0000-0000-000000000000}"/>
          </ac:grpSpMkLst>
        </pc:grpChg>
      </pc:sldChg>
      <pc:sldChg chg="modSp mod">
        <pc:chgData name="Antonia Sewell" userId="866fcaf1-a8c1-4c4e-a2a7-8ac41c1bdbec" providerId="ADAL" clId="{61919E4B-CC19-4113-86F1-BA76FF3BF3FC}" dt="2025-01-20T09:46:48.901" v="7" actId="1076"/>
        <pc:sldMkLst>
          <pc:docMk/>
          <pc:sldMk cId="0" sldId="259"/>
        </pc:sldMkLst>
        <pc:spChg chg="mod">
          <ac:chgData name="Antonia Sewell" userId="866fcaf1-a8c1-4c4e-a2a7-8ac41c1bdbec" providerId="ADAL" clId="{61919E4B-CC19-4113-86F1-BA76FF3BF3FC}" dt="2025-01-20T09:46:48.901" v="7" actId="1076"/>
          <ac:spMkLst>
            <pc:docMk/>
            <pc:sldMk cId="0" sldId="259"/>
            <ac:spMk id="20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7:06.215" v="11" actId="1076"/>
        <pc:sldMkLst>
          <pc:docMk/>
          <pc:sldMk cId="0" sldId="260"/>
        </pc:sldMkLst>
        <pc:spChg chg="mod">
          <ac:chgData name="Antonia Sewell" userId="866fcaf1-a8c1-4c4e-a2a7-8ac41c1bdbec" providerId="ADAL" clId="{61919E4B-CC19-4113-86F1-BA76FF3BF3FC}" dt="2025-01-20T09:46:59.900" v="9" actId="1076"/>
          <ac:spMkLst>
            <pc:docMk/>
            <pc:sldMk cId="0" sldId="260"/>
            <ac:spMk id="19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7:06.215" v="11" actId="1076"/>
          <ac:spMkLst>
            <pc:docMk/>
            <pc:sldMk cId="0" sldId="260"/>
            <ac:spMk id="22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7:17.163" v="13" actId="1076"/>
        <pc:sldMkLst>
          <pc:docMk/>
          <pc:sldMk cId="0" sldId="262"/>
        </pc:sldMkLst>
        <pc:spChg chg="mod">
          <ac:chgData name="Antonia Sewell" userId="866fcaf1-a8c1-4c4e-a2a7-8ac41c1bdbec" providerId="ADAL" clId="{61919E4B-CC19-4113-86F1-BA76FF3BF3FC}" dt="2025-01-20T09:47:17.163" v="13" actId="1076"/>
          <ac:spMkLst>
            <pc:docMk/>
            <pc:sldMk cId="0" sldId="262"/>
            <ac:spMk id="18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7:27.832" v="15" actId="1076"/>
        <pc:sldMkLst>
          <pc:docMk/>
          <pc:sldMk cId="0" sldId="263"/>
        </pc:sldMkLst>
        <pc:spChg chg="mod">
          <ac:chgData name="Antonia Sewell" userId="866fcaf1-a8c1-4c4e-a2a7-8ac41c1bdbec" providerId="ADAL" clId="{61919E4B-CC19-4113-86F1-BA76FF3BF3FC}" dt="2025-01-20T09:47:27.832" v="15" actId="1076"/>
          <ac:spMkLst>
            <pc:docMk/>
            <pc:sldMk cId="0" sldId="263"/>
            <ac:spMk id="18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7:44.329" v="19" actId="1076"/>
        <pc:sldMkLst>
          <pc:docMk/>
          <pc:sldMk cId="0" sldId="266"/>
        </pc:sldMkLst>
        <pc:spChg chg="mod">
          <ac:chgData name="Antonia Sewell" userId="866fcaf1-a8c1-4c4e-a2a7-8ac41c1bdbec" providerId="ADAL" clId="{61919E4B-CC19-4113-86F1-BA76FF3BF3FC}" dt="2025-01-20T09:47:38.752" v="17" actId="1076"/>
          <ac:spMkLst>
            <pc:docMk/>
            <pc:sldMk cId="0" sldId="266"/>
            <ac:spMk id="25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7:44.329" v="19" actId="1076"/>
          <ac:spMkLst>
            <pc:docMk/>
            <pc:sldMk cId="0" sldId="266"/>
            <ac:spMk id="26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7:49.510" v="21" actId="1076"/>
        <pc:sldMkLst>
          <pc:docMk/>
          <pc:sldMk cId="0" sldId="267"/>
        </pc:sldMkLst>
        <pc:spChg chg="mod">
          <ac:chgData name="Antonia Sewell" userId="866fcaf1-a8c1-4c4e-a2a7-8ac41c1bdbec" providerId="ADAL" clId="{61919E4B-CC19-4113-86F1-BA76FF3BF3FC}" dt="2025-01-20T09:47:49.510" v="21" actId="1076"/>
          <ac:spMkLst>
            <pc:docMk/>
            <pc:sldMk cId="0" sldId="267"/>
            <ac:spMk id="18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7:54.908" v="23" actId="1076"/>
        <pc:sldMkLst>
          <pc:docMk/>
          <pc:sldMk cId="0" sldId="268"/>
        </pc:sldMkLst>
        <pc:spChg chg="mod">
          <ac:chgData name="Antonia Sewell" userId="866fcaf1-a8c1-4c4e-a2a7-8ac41c1bdbec" providerId="ADAL" clId="{61919E4B-CC19-4113-86F1-BA76FF3BF3FC}" dt="2025-01-20T09:47:54.908" v="23" actId="1076"/>
          <ac:spMkLst>
            <pc:docMk/>
            <pc:sldMk cId="0" sldId="268"/>
            <ac:spMk id="27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8:04.120" v="27" actId="1076"/>
        <pc:sldMkLst>
          <pc:docMk/>
          <pc:sldMk cId="0" sldId="270"/>
        </pc:sldMkLst>
        <pc:spChg chg="mod">
          <ac:chgData name="Antonia Sewell" userId="866fcaf1-a8c1-4c4e-a2a7-8ac41c1bdbec" providerId="ADAL" clId="{61919E4B-CC19-4113-86F1-BA76FF3BF3FC}" dt="2025-01-20T09:48:00.396" v="25" actId="1076"/>
          <ac:spMkLst>
            <pc:docMk/>
            <pc:sldMk cId="0" sldId="270"/>
            <ac:spMk id="18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8:04.120" v="27" actId="1076"/>
          <ac:spMkLst>
            <pc:docMk/>
            <pc:sldMk cId="0" sldId="270"/>
            <ac:spMk id="24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8:15.008" v="31" actId="1076"/>
        <pc:sldMkLst>
          <pc:docMk/>
          <pc:sldMk cId="0" sldId="271"/>
        </pc:sldMkLst>
        <pc:spChg chg="mod">
          <ac:chgData name="Antonia Sewell" userId="866fcaf1-a8c1-4c4e-a2a7-8ac41c1bdbec" providerId="ADAL" clId="{61919E4B-CC19-4113-86F1-BA76FF3BF3FC}" dt="2025-01-20T09:48:09.543" v="29" actId="1076"/>
          <ac:spMkLst>
            <pc:docMk/>
            <pc:sldMk cId="0" sldId="271"/>
            <ac:spMk id="18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8:15.008" v="31" actId="1076"/>
          <ac:spMkLst>
            <pc:docMk/>
            <pc:sldMk cId="0" sldId="271"/>
            <ac:spMk id="25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8:23.463" v="35" actId="1076"/>
        <pc:sldMkLst>
          <pc:docMk/>
          <pc:sldMk cId="0" sldId="272"/>
        </pc:sldMkLst>
        <pc:spChg chg="mod">
          <ac:chgData name="Antonia Sewell" userId="866fcaf1-a8c1-4c4e-a2a7-8ac41c1bdbec" providerId="ADAL" clId="{61919E4B-CC19-4113-86F1-BA76FF3BF3FC}" dt="2025-01-20T09:48:20.332" v="33" actId="1076"/>
          <ac:spMkLst>
            <pc:docMk/>
            <pc:sldMk cId="0" sldId="272"/>
            <ac:spMk id="18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8:23.463" v="35" actId="1076"/>
          <ac:spMkLst>
            <pc:docMk/>
            <pc:sldMk cId="0" sldId="272"/>
            <ac:spMk id="23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8:41.640" v="40" actId="1076"/>
        <pc:sldMkLst>
          <pc:docMk/>
          <pc:sldMk cId="0" sldId="274"/>
        </pc:sldMkLst>
        <pc:spChg chg="mod">
          <ac:chgData name="Antonia Sewell" userId="866fcaf1-a8c1-4c4e-a2a7-8ac41c1bdbec" providerId="ADAL" clId="{61919E4B-CC19-4113-86F1-BA76FF3BF3FC}" dt="2025-01-20T09:48:28.344" v="37" actId="1076"/>
          <ac:spMkLst>
            <pc:docMk/>
            <pc:sldMk cId="0" sldId="274"/>
            <ac:spMk id="18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8:41.640" v="40" actId="1076"/>
          <ac:spMkLst>
            <pc:docMk/>
            <pc:sldMk cId="0" sldId="274"/>
            <ac:spMk id="22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8:53" v="44" actId="1076"/>
        <pc:sldMkLst>
          <pc:docMk/>
          <pc:sldMk cId="0" sldId="275"/>
        </pc:sldMkLst>
        <pc:spChg chg="mod">
          <ac:chgData name="Antonia Sewell" userId="866fcaf1-a8c1-4c4e-a2a7-8ac41c1bdbec" providerId="ADAL" clId="{61919E4B-CC19-4113-86F1-BA76FF3BF3FC}" dt="2025-01-20T09:48:53" v="44" actId="1076"/>
          <ac:spMkLst>
            <pc:docMk/>
            <pc:sldMk cId="0" sldId="275"/>
            <ac:spMk id="18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8:49.396" v="42" actId="1076"/>
          <ac:spMkLst>
            <pc:docMk/>
            <pc:sldMk cId="0" sldId="275"/>
            <ac:spMk id="21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9:09.367" v="48" actId="1076"/>
        <pc:sldMkLst>
          <pc:docMk/>
          <pc:sldMk cId="0" sldId="278"/>
        </pc:sldMkLst>
        <pc:spChg chg="mod">
          <ac:chgData name="Antonia Sewell" userId="866fcaf1-a8c1-4c4e-a2a7-8ac41c1bdbec" providerId="ADAL" clId="{61919E4B-CC19-4113-86F1-BA76FF3BF3FC}" dt="2025-01-20T09:49:03.537" v="46" actId="1076"/>
          <ac:spMkLst>
            <pc:docMk/>
            <pc:sldMk cId="0" sldId="278"/>
            <ac:spMk id="18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9:09.367" v="48" actId="1076"/>
          <ac:spMkLst>
            <pc:docMk/>
            <pc:sldMk cId="0" sldId="278"/>
            <ac:spMk id="22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9:20.883" v="52" actId="1076"/>
        <pc:sldMkLst>
          <pc:docMk/>
          <pc:sldMk cId="0" sldId="279"/>
        </pc:sldMkLst>
        <pc:spChg chg="mod">
          <ac:chgData name="Antonia Sewell" userId="866fcaf1-a8c1-4c4e-a2a7-8ac41c1bdbec" providerId="ADAL" clId="{61919E4B-CC19-4113-86F1-BA76FF3BF3FC}" dt="2025-01-20T09:49:15.895" v="50" actId="1076"/>
          <ac:spMkLst>
            <pc:docMk/>
            <pc:sldMk cId="0" sldId="279"/>
            <ac:spMk id="18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9:20.883" v="52" actId="1076"/>
          <ac:spMkLst>
            <pc:docMk/>
            <pc:sldMk cId="0" sldId="279"/>
            <ac:spMk id="20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9:36.336" v="56" actId="1076"/>
        <pc:sldMkLst>
          <pc:docMk/>
          <pc:sldMk cId="0" sldId="280"/>
        </pc:sldMkLst>
        <pc:spChg chg="mod">
          <ac:chgData name="Antonia Sewell" userId="866fcaf1-a8c1-4c4e-a2a7-8ac41c1bdbec" providerId="ADAL" clId="{61919E4B-CC19-4113-86F1-BA76FF3BF3FC}" dt="2025-01-20T09:49:25.667" v="54" actId="1076"/>
          <ac:spMkLst>
            <pc:docMk/>
            <pc:sldMk cId="0" sldId="280"/>
            <ac:spMk id="13" creationId="{00000000-0000-0000-0000-000000000000}"/>
          </ac:spMkLst>
        </pc:spChg>
        <pc:spChg chg="mod">
          <ac:chgData name="Antonia Sewell" userId="866fcaf1-a8c1-4c4e-a2a7-8ac41c1bdbec" providerId="ADAL" clId="{61919E4B-CC19-4113-86F1-BA76FF3BF3FC}" dt="2025-01-20T09:49:36.336" v="56" actId="1076"/>
          <ac:spMkLst>
            <pc:docMk/>
            <pc:sldMk cId="0" sldId="280"/>
            <ac:spMk id="19" creationId="{00000000-0000-0000-0000-000000000000}"/>
          </ac:spMkLst>
        </pc:spChg>
      </pc:sldChg>
      <pc:sldChg chg="modSp mod">
        <pc:chgData name="Antonia Sewell" userId="866fcaf1-a8c1-4c4e-a2a7-8ac41c1bdbec" providerId="ADAL" clId="{61919E4B-CC19-4113-86F1-BA76FF3BF3FC}" dt="2025-01-20T09:49:42.437" v="57" actId="1076"/>
        <pc:sldMkLst>
          <pc:docMk/>
          <pc:sldMk cId="0" sldId="281"/>
        </pc:sldMkLst>
        <pc:spChg chg="mod">
          <ac:chgData name="Antonia Sewell" userId="866fcaf1-a8c1-4c4e-a2a7-8ac41c1bdbec" providerId="ADAL" clId="{61919E4B-CC19-4113-86F1-BA76FF3BF3FC}" dt="2025-01-20T09:49:42.437" v="57" actId="1076"/>
          <ac:spMkLst>
            <pc:docMk/>
            <pc:sldMk cId="0" sldId="281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14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14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14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14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 flipH="1">
            <a:off x="9223231" y="8895219"/>
            <a:ext cx="11552272" cy="1596314"/>
          </a:xfrm>
          <a:custGeom>
            <a:avLst/>
            <a:gdLst/>
            <a:ahLst/>
            <a:cxnLst/>
            <a:rect l="l" t="t" r="r" b="b"/>
            <a:pathLst>
              <a:path w="11552272" h="1596314">
                <a:moveTo>
                  <a:pt x="11552272" y="0"/>
                </a:moveTo>
                <a:lnTo>
                  <a:pt x="0" y="0"/>
                </a:lnTo>
                <a:lnTo>
                  <a:pt x="0" y="1596314"/>
                </a:lnTo>
                <a:lnTo>
                  <a:pt x="11552272" y="1596314"/>
                </a:lnTo>
                <a:lnTo>
                  <a:pt x="1155227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flipH="1">
            <a:off x="-2649686" y="-149539"/>
            <a:ext cx="11546413" cy="1595504"/>
          </a:xfrm>
          <a:custGeom>
            <a:avLst/>
            <a:gdLst/>
            <a:ahLst/>
            <a:cxnLst/>
            <a:rect l="l" t="t" r="r" b="b"/>
            <a:pathLst>
              <a:path w="11546413" h="1595504">
                <a:moveTo>
                  <a:pt x="11546413" y="0"/>
                </a:moveTo>
                <a:lnTo>
                  <a:pt x="0" y="0"/>
                </a:lnTo>
                <a:lnTo>
                  <a:pt x="0" y="1595505"/>
                </a:lnTo>
                <a:lnTo>
                  <a:pt x="11546413" y="1595505"/>
                </a:lnTo>
                <a:lnTo>
                  <a:pt x="115464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860641">
            <a:off x="2665669" y="1714596"/>
            <a:ext cx="1737858" cy="1583030"/>
          </a:xfrm>
          <a:custGeom>
            <a:avLst/>
            <a:gdLst/>
            <a:ahLst/>
            <a:cxnLst/>
            <a:rect l="l" t="t" r="r" b="b"/>
            <a:pathLst>
              <a:path w="1737858" h="1583030">
                <a:moveTo>
                  <a:pt x="0" y="0"/>
                </a:moveTo>
                <a:lnTo>
                  <a:pt x="1737858" y="0"/>
                </a:lnTo>
                <a:lnTo>
                  <a:pt x="1737858" y="1583031"/>
                </a:lnTo>
                <a:lnTo>
                  <a:pt x="0" y="158303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>
            <a:off x="1028700" y="4508551"/>
            <a:ext cx="3713137" cy="4248440"/>
          </a:xfrm>
          <a:custGeom>
            <a:avLst/>
            <a:gdLst/>
            <a:ahLst/>
            <a:cxnLst/>
            <a:rect l="l" t="t" r="r" b="b"/>
            <a:pathLst>
              <a:path w="3713137" h="4248440">
                <a:moveTo>
                  <a:pt x="0" y="0"/>
                </a:moveTo>
                <a:lnTo>
                  <a:pt x="3713137" y="0"/>
                </a:lnTo>
                <a:lnTo>
                  <a:pt x="3713137" y="4248440"/>
                </a:lnTo>
                <a:lnTo>
                  <a:pt x="0" y="424844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TextBox 6"/>
          <p:cNvSpPr txBox="1"/>
          <p:nvPr/>
        </p:nvSpPr>
        <p:spPr>
          <a:xfrm>
            <a:off x="4286815" y="3201084"/>
            <a:ext cx="7069036" cy="20561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5460"/>
              </a:lnSpc>
            </a:pPr>
            <a:r>
              <a:rPr lang="en-US" sz="15616" spc="343">
                <a:solidFill>
                  <a:srgbClr val="000000"/>
                </a:solidFill>
                <a:latin typeface="Pompiere"/>
                <a:ea typeface="Pompiere"/>
                <a:cs typeface="Pompiere"/>
                <a:sym typeface="Pompiere"/>
              </a:rPr>
              <a:t>NEW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5509154" y="5725191"/>
            <a:ext cx="11391346" cy="2256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696"/>
              </a:lnSpc>
            </a:pPr>
            <a:r>
              <a:rPr lang="en-US" sz="8784" spc="96">
                <a:solidFill>
                  <a:srgbClr val="000000"/>
                </a:solidFill>
                <a:latin typeface="Pompiere"/>
                <a:ea typeface="Pompiere"/>
                <a:cs typeface="Pompiere"/>
                <a:sym typeface="Pompiere"/>
              </a:rPr>
              <a:t>REVISED DATA SCIENCE AND DATA CITIZENSHIP UNITS</a:t>
            </a:r>
          </a:p>
        </p:txBody>
      </p:sp>
      <p:sp>
        <p:nvSpPr>
          <p:cNvPr id="8" name="Freeform 8"/>
          <p:cNvSpPr/>
          <p:nvPr/>
        </p:nvSpPr>
        <p:spPr>
          <a:xfrm rot="-9379677" flipV="1">
            <a:off x="9840552" y="1534152"/>
            <a:ext cx="3617028" cy="3833073"/>
          </a:xfrm>
          <a:custGeom>
            <a:avLst/>
            <a:gdLst/>
            <a:ahLst/>
            <a:cxnLst/>
            <a:rect l="l" t="t" r="r" b="b"/>
            <a:pathLst>
              <a:path w="3617028" h="3833073">
                <a:moveTo>
                  <a:pt x="0" y="3833073"/>
                </a:moveTo>
                <a:lnTo>
                  <a:pt x="3617027" y="3833073"/>
                </a:lnTo>
                <a:lnTo>
                  <a:pt x="3617027" y="0"/>
                </a:lnTo>
                <a:lnTo>
                  <a:pt x="0" y="0"/>
                </a:lnTo>
                <a:lnTo>
                  <a:pt x="0" y="3833073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" name="Freeform 9"/>
          <p:cNvSpPr/>
          <p:nvPr/>
        </p:nvSpPr>
        <p:spPr>
          <a:xfrm rot="-1399026">
            <a:off x="15284165" y="2839405"/>
            <a:ext cx="1719464" cy="2465181"/>
          </a:xfrm>
          <a:custGeom>
            <a:avLst/>
            <a:gdLst/>
            <a:ahLst/>
            <a:cxnLst/>
            <a:rect l="l" t="t" r="r" b="b"/>
            <a:pathLst>
              <a:path w="1719464" h="2465181">
                <a:moveTo>
                  <a:pt x="0" y="0"/>
                </a:moveTo>
                <a:lnTo>
                  <a:pt x="1719464" y="0"/>
                </a:lnTo>
                <a:lnTo>
                  <a:pt x="1719464" y="2465180"/>
                </a:lnTo>
                <a:lnTo>
                  <a:pt x="0" y="24651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TextBox 10"/>
          <p:cNvSpPr txBox="1"/>
          <p:nvPr/>
        </p:nvSpPr>
        <p:spPr>
          <a:xfrm>
            <a:off x="13300294" y="159694"/>
            <a:ext cx="4535087" cy="7212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921"/>
              </a:lnSpc>
              <a:spcBef>
                <a:spcPct val="0"/>
              </a:spcBef>
            </a:pPr>
            <a:r>
              <a:rPr lang="en-US" sz="42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NPA Data Science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852510" y="4575989"/>
            <a:ext cx="10582980" cy="20779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33"/>
              </a:lnSpc>
              <a:spcBef>
                <a:spcPct val="0"/>
              </a:spcBef>
            </a:pPr>
            <a:r>
              <a:rPr lang="en-US" sz="12095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</a:t>
            </a:r>
          </a:p>
        </p:txBody>
      </p:sp>
      <p:sp>
        <p:nvSpPr>
          <p:cNvPr id="3" name="Freeform 3"/>
          <p:cNvSpPr/>
          <p:nvPr/>
        </p:nvSpPr>
        <p:spPr>
          <a:xfrm>
            <a:off x="7051433" y="-68578"/>
            <a:ext cx="10083238" cy="1393320"/>
          </a:xfrm>
          <a:custGeom>
            <a:avLst/>
            <a:gdLst/>
            <a:ahLst/>
            <a:cxnLst/>
            <a:rect l="l" t="t" r="r" b="b"/>
            <a:pathLst>
              <a:path w="10083238" h="1393320">
                <a:moveTo>
                  <a:pt x="0" y="0"/>
                </a:moveTo>
                <a:lnTo>
                  <a:pt x="10083238" y="0"/>
                </a:lnTo>
                <a:lnTo>
                  <a:pt x="10083238" y="1393320"/>
                </a:lnTo>
                <a:lnTo>
                  <a:pt x="0" y="1393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10800000">
            <a:off x="-4098675" y="8905418"/>
            <a:ext cx="9279203" cy="2078243"/>
          </a:xfrm>
          <a:custGeom>
            <a:avLst/>
            <a:gdLst/>
            <a:ahLst/>
            <a:cxnLst/>
            <a:rect l="l" t="t" r="r" b="b"/>
            <a:pathLst>
              <a:path w="9279203" h="2078243">
                <a:moveTo>
                  <a:pt x="0" y="0"/>
                </a:moveTo>
                <a:lnTo>
                  <a:pt x="9279203" y="0"/>
                </a:lnTo>
                <a:lnTo>
                  <a:pt x="9279203" y="2078242"/>
                </a:lnTo>
                <a:lnTo>
                  <a:pt x="0" y="20782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2081"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 rot="-1568932">
            <a:off x="1485922" y="1536885"/>
            <a:ext cx="1443297" cy="2069242"/>
          </a:xfrm>
          <a:custGeom>
            <a:avLst/>
            <a:gdLst/>
            <a:ahLst/>
            <a:cxnLst/>
            <a:rect l="l" t="t" r="r" b="b"/>
            <a:pathLst>
              <a:path w="1443297" h="2069242">
                <a:moveTo>
                  <a:pt x="0" y="0"/>
                </a:moveTo>
                <a:lnTo>
                  <a:pt x="1443297" y="0"/>
                </a:lnTo>
                <a:lnTo>
                  <a:pt x="1443297" y="2069242"/>
                </a:lnTo>
                <a:lnTo>
                  <a:pt x="0" y="20692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/>
          <p:cNvSpPr/>
          <p:nvPr/>
        </p:nvSpPr>
        <p:spPr>
          <a:xfrm>
            <a:off x="14113920" y="6856667"/>
            <a:ext cx="3539744" cy="3430333"/>
          </a:xfrm>
          <a:custGeom>
            <a:avLst/>
            <a:gdLst/>
            <a:ahLst/>
            <a:cxnLst/>
            <a:rect l="l" t="t" r="r" b="b"/>
            <a:pathLst>
              <a:path w="3539744" h="3430333">
                <a:moveTo>
                  <a:pt x="0" y="0"/>
                </a:moveTo>
                <a:lnTo>
                  <a:pt x="3539743" y="0"/>
                </a:lnTo>
                <a:lnTo>
                  <a:pt x="3539743" y="3430333"/>
                </a:lnTo>
                <a:lnTo>
                  <a:pt x="0" y="343033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Freeform 7"/>
          <p:cNvSpPr/>
          <p:nvPr/>
        </p:nvSpPr>
        <p:spPr>
          <a:xfrm rot="240727">
            <a:off x="3193661" y="857481"/>
            <a:ext cx="1162426" cy="1666560"/>
          </a:xfrm>
          <a:custGeom>
            <a:avLst/>
            <a:gdLst/>
            <a:ahLst/>
            <a:cxnLst/>
            <a:rect l="l" t="t" r="r" b="b"/>
            <a:pathLst>
              <a:path w="1162426" h="1666560">
                <a:moveTo>
                  <a:pt x="0" y="0"/>
                </a:moveTo>
                <a:lnTo>
                  <a:pt x="1162426" y="0"/>
                </a:lnTo>
                <a:lnTo>
                  <a:pt x="1162426" y="1666560"/>
                </a:lnTo>
                <a:lnTo>
                  <a:pt x="0" y="16665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" name="TextBox 8"/>
          <p:cNvSpPr txBox="1"/>
          <p:nvPr/>
        </p:nvSpPr>
        <p:spPr>
          <a:xfrm>
            <a:off x="4726000" y="2850174"/>
            <a:ext cx="8836000" cy="1736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138"/>
              </a:lnSpc>
              <a:spcBef>
                <a:spcPct val="0"/>
              </a:spcBef>
            </a:pPr>
            <a:r>
              <a:rPr lang="en-US" sz="10098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SQCF Level 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9725025" y="2798843"/>
          <a:ext cx="7534275" cy="6739262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4228"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contemporary applications of data science and the types of problem that data science can address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228"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steps in solving a problem using data science, </a:t>
                      </a:r>
                      <a:r>
                        <a:rPr lang="en-US" sz="2700">
                          <a:solidFill>
                            <a:srgbClr val="5E17EB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including the potential for bias at each stage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5403"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</a:t>
                      </a: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descriptive analytics and predictive analytics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5403"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techniques for keeping data secure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D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3"/>
          <p:cNvGraphicFramePr>
            <a:graphicFrameLocks noGrp="1"/>
          </p:cNvGraphicFramePr>
          <p:nvPr/>
        </p:nvGraphicFramePr>
        <p:xfrm>
          <a:off x="1028700" y="2773506"/>
          <a:ext cx="7557878" cy="6764601"/>
        </p:xfrm>
        <a:graphic>
          <a:graphicData uri="http://schemas.openxmlformats.org/drawingml/2006/table">
            <a:tbl>
              <a:tblPr/>
              <a:tblGrid>
                <a:gridCol w="688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9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1077"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relationship between artificial intelligence, machine learning, big data and data science.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077"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technological, economic and societal reasons for the development and growth of data science.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077"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contemporary applications of data science and the types of problem that data science can address.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077"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data science life cycle and the significance of domain expertise.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608"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</a:t>
                      </a: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descriptive analytics and predictive analytics.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608"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f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principle of open data and sources of open data.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077"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g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80"/>
                        </a:lnSpc>
                        <a:defRPr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data ethics, including data bias, with reference to national and international standards and frameworks.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AutoShape 14"/>
          <p:cNvSpPr/>
          <p:nvPr/>
        </p:nvSpPr>
        <p:spPr>
          <a:xfrm flipV="1">
            <a:off x="8586530" y="3422594"/>
            <a:ext cx="1126694" cy="1720906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AutoShape 15"/>
          <p:cNvSpPr/>
          <p:nvPr/>
        </p:nvSpPr>
        <p:spPr>
          <a:xfrm flipV="1">
            <a:off x="8570592" y="5614433"/>
            <a:ext cx="1154433" cy="106945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6" name="AutoShape 16"/>
          <p:cNvSpPr/>
          <p:nvPr/>
        </p:nvSpPr>
        <p:spPr>
          <a:xfrm flipV="1">
            <a:off x="8545844" y="7299155"/>
            <a:ext cx="1179181" cy="99977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7" name="AutoShape 17"/>
          <p:cNvSpPr/>
          <p:nvPr/>
        </p:nvSpPr>
        <p:spPr>
          <a:xfrm flipH="1">
            <a:off x="17265438" y="8440597"/>
            <a:ext cx="1072867" cy="36518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8" name="Group 18"/>
          <p:cNvGrpSpPr/>
          <p:nvPr/>
        </p:nvGrpSpPr>
        <p:grpSpPr>
          <a:xfrm>
            <a:off x="14452456" y="9258300"/>
            <a:ext cx="3316186" cy="874265"/>
            <a:chOff x="0" y="0"/>
            <a:chExt cx="873399" cy="23025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873399" cy="230259"/>
            </a:xfrm>
            <a:custGeom>
              <a:avLst/>
              <a:gdLst/>
              <a:ahLst/>
              <a:cxnLst/>
              <a:rect l="l" t="t" r="r" b="b"/>
              <a:pathLst>
                <a:path w="873399" h="230259">
                  <a:moveTo>
                    <a:pt x="115130" y="0"/>
                  </a:moveTo>
                  <a:lnTo>
                    <a:pt x="758269" y="0"/>
                  </a:lnTo>
                  <a:cubicBezTo>
                    <a:pt x="788804" y="0"/>
                    <a:pt x="818087" y="12130"/>
                    <a:pt x="839678" y="33721"/>
                  </a:cubicBezTo>
                  <a:cubicBezTo>
                    <a:pt x="861269" y="55312"/>
                    <a:pt x="873399" y="84595"/>
                    <a:pt x="873399" y="115130"/>
                  </a:cubicBezTo>
                  <a:lnTo>
                    <a:pt x="873399" y="115130"/>
                  </a:lnTo>
                  <a:cubicBezTo>
                    <a:pt x="873399" y="178714"/>
                    <a:pt x="821854" y="230259"/>
                    <a:pt x="758269" y="230259"/>
                  </a:cubicBezTo>
                  <a:lnTo>
                    <a:pt x="115130" y="230259"/>
                  </a:lnTo>
                  <a:cubicBezTo>
                    <a:pt x="84595" y="230259"/>
                    <a:pt x="55312" y="218129"/>
                    <a:pt x="33721" y="196538"/>
                  </a:cubicBezTo>
                  <a:cubicBezTo>
                    <a:pt x="12130" y="174947"/>
                    <a:pt x="0" y="145664"/>
                    <a:pt x="0" y="115130"/>
                  </a:cubicBezTo>
                  <a:lnTo>
                    <a:pt x="0" y="115130"/>
                  </a:lnTo>
                  <a:cubicBezTo>
                    <a:pt x="0" y="84595"/>
                    <a:pt x="12130" y="55312"/>
                    <a:pt x="33721" y="33721"/>
                  </a:cubicBezTo>
                  <a:cubicBezTo>
                    <a:pt x="55312" y="12130"/>
                    <a:pt x="84595" y="0"/>
                    <a:pt x="115130" y="0"/>
                  </a:cubicBezTo>
                  <a:close/>
                </a:path>
              </a:pathLst>
            </a:custGeom>
            <a:solidFill>
              <a:srgbClr val="FBC04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47625"/>
              <a:ext cx="873399" cy="27788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541"/>
                </a:lnSpc>
              </a:pPr>
              <a:r>
                <a:rPr lang="en-US" sz="2529">
                  <a:solidFill>
                    <a:srgbClr val="000000"/>
                  </a:solidFill>
                  <a:latin typeface="Krabuler"/>
                  <a:ea typeface="Krabuler"/>
                  <a:cs typeface="Krabuler"/>
                  <a:sym typeface="Krabuler"/>
                </a:rPr>
                <a:t>MOVED FROM OUTCOME 2</a:t>
              </a:r>
            </a:p>
          </p:txBody>
        </p:sp>
      </p:grpSp>
      <p:sp>
        <p:nvSpPr>
          <p:cNvPr id="21" name="TextBox 21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1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4452456" y="178744"/>
            <a:ext cx="280684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 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6</a:t>
            </a:r>
          </a:p>
        </p:txBody>
      </p:sp>
      <p:sp>
        <p:nvSpPr>
          <p:cNvPr id="23" name="TextBox 23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24" name="TextBox 24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894678" y="1931778"/>
            <a:ext cx="7825919" cy="559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01"/>
              </a:lnSpc>
              <a:spcBef>
                <a:spcPct val="0"/>
              </a:spcBef>
            </a:pPr>
            <a:r>
              <a:rPr lang="en-US" sz="34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EXPLAIN THE PRINCIPLES OF DATA SCIENCE. 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9724807" y="1954800"/>
            <a:ext cx="7534274" cy="5156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521"/>
              </a:lnSpc>
              <a:spcBef>
                <a:spcPct val="0"/>
              </a:spcBef>
            </a:pPr>
            <a:r>
              <a:rPr lang="en-US" sz="32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THE APPLICATIONS OF DATA SCIENCE.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2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452456" y="178744"/>
            <a:ext cx="280684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 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6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91324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723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common data types and data formats including structured and unstructured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843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techniques for data capture, cleaning and manipulation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843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use of descriptive statistics used to summarise a dataset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723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techniques for data visualisation and data storytelling, </a:t>
                      </a:r>
                      <a:r>
                        <a:rPr lang="en-US" sz="2799">
                          <a:solidFill>
                            <a:srgbClr val="5E17EB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including accessibility considerations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common data types and data formats including structured and unstructured data.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techniques for data capture, cleaning and transformation </a:t>
                      </a:r>
                      <a:r>
                        <a:rPr lang="en-US" sz="24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including data modelling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data management and data security techniques.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D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statistical techniques involved in data science.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techniques for data visualisation, data dashboards and data storytelling.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005345" y="1903077"/>
            <a:ext cx="7557877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EXPLAIN DATA SCIENCE TECHNIQUES. </a:t>
            </a:r>
          </a:p>
        </p:txBody>
      </p:sp>
      <p:sp>
        <p:nvSpPr>
          <p:cNvPr id="19" name="AutoShape 19"/>
          <p:cNvSpPr/>
          <p:nvPr/>
        </p:nvSpPr>
        <p:spPr>
          <a:xfrm>
            <a:off x="8586578" y="3422594"/>
            <a:ext cx="1126646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AutoShape 20"/>
          <p:cNvSpPr/>
          <p:nvPr/>
        </p:nvSpPr>
        <p:spPr>
          <a:xfrm>
            <a:off x="8580677" y="4794194"/>
            <a:ext cx="1144348" cy="82024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1" name="AutoShape 21"/>
          <p:cNvSpPr/>
          <p:nvPr/>
        </p:nvSpPr>
        <p:spPr>
          <a:xfrm flipH="1">
            <a:off x="0" y="6171289"/>
            <a:ext cx="1072867" cy="36518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2" name="Group 22"/>
          <p:cNvGrpSpPr/>
          <p:nvPr/>
        </p:nvGrpSpPr>
        <p:grpSpPr>
          <a:xfrm>
            <a:off x="3888866" y="6171289"/>
            <a:ext cx="3316186" cy="874265"/>
            <a:chOff x="0" y="0"/>
            <a:chExt cx="873399" cy="230259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873399" cy="230259"/>
            </a:xfrm>
            <a:custGeom>
              <a:avLst/>
              <a:gdLst/>
              <a:ahLst/>
              <a:cxnLst/>
              <a:rect l="l" t="t" r="r" b="b"/>
              <a:pathLst>
                <a:path w="873399" h="230259">
                  <a:moveTo>
                    <a:pt x="115130" y="0"/>
                  </a:moveTo>
                  <a:lnTo>
                    <a:pt x="758269" y="0"/>
                  </a:lnTo>
                  <a:cubicBezTo>
                    <a:pt x="788804" y="0"/>
                    <a:pt x="818087" y="12130"/>
                    <a:pt x="839678" y="33721"/>
                  </a:cubicBezTo>
                  <a:cubicBezTo>
                    <a:pt x="861269" y="55312"/>
                    <a:pt x="873399" y="84595"/>
                    <a:pt x="873399" y="115130"/>
                  </a:cubicBezTo>
                  <a:lnTo>
                    <a:pt x="873399" y="115130"/>
                  </a:lnTo>
                  <a:cubicBezTo>
                    <a:pt x="873399" y="178714"/>
                    <a:pt x="821854" y="230259"/>
                    <a:pt x="758269" y="230259"/>
                  </a:cubicBezTo>
                  <a:lnTo>
                    <a:pt x="115130" y="230259"/>
                  </a:lnTo>
                  <a:cubicBezTo>
                    <a:pt x="84595" y="230259"/>
                    <a:pt x="55312" y="218129"/>
                    <a:pt x="33721" y="196538"/>
                  </a:cubicBezTo>
                  <a:cubicBezTo>
                    <a:pt x="12130" y="174947"/>
                    <a:pt x="0" y="145664"/>
                    <a:pt x="0" y="115130"/>
                  </a:cubicBezTo>
                  <a:lnTo>
                    <a:pt x="0" y="115130"/>
                  </a:lnTo>
                  <a:cubicBezTo>
                    <a:pt x="0" y="84595"/>
                    <a:pt x="12130" y="55312"/>
                    <a:pt x="33721" y="33721"/>
                  </a:cubicBezTo>
                  <a:cubicBezTo>
                    <a:pt x="55312" y="12130"/>
                    <a:pt x="84595" y="0"/>
                    <a:pt x="115130" y="0"/>
                  </a:cubicBezTo>
                  <a:close/>
                </a:path>
              </a:pathLst>
            </a:custGeom>
            <a:solidFill>
              <a:srgbClr val="FBC04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-47625"/>
              <a:ext cx="873399" cy="27788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541"/>
                </a:lnSpc>
              </a:pPr>
              <a:r>
                <a:rPr lang="en-US" sz="2529">
                  <a:solidFill>
                    <a:srgbClr val="000000"/>
                  </a:solidFill>
                  <a:latin typeface="Krabuler"/>
                  <a:ea typeface="Krabuler"/>
                  <a:cs typeface="Krabuler"/>
                  <a:sym typeface="Krabuler"/>
                </a:rPr>
                <a:t>MOVED TO OUTCOME 2</a:t>
              </a:r>
            </a:p>
          </p:txBody>
        </p:sp>
      </p:grpSp>
      <p:sp>
        <p:nvSpPr>
          <p:cNvPr id="25" name="AutoShape 25"/>
          <p:cNvSpPr/>
          <p:nvPr/>
        </p:nvSpPr>
        <p:spPr>
          <a:xfrm flipV="1">
            <a:off x="8597676" y="7045554"/>
            <a:ext cx="1115548" cy="55247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6" name="AutoShape 26"/>
          <p:cNvSpPr/>
          <p:nvPr/>
        </p:nvSpPr>
        <p:spPr>
          <a:xfrm flipV="1">
            <a:off x="8606130" y="8547576"/>
            <a:ext cx="1115548" cy="55247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7" name="TextBox 27"/>
          <p:cNvSpPr txBox="1"/>
          <p:nvPr/>
        </p:nvSpPr>
        <p:spPr>
          <a:xfrm>
            <a:off x="9984696" y="1938193"/>
            <a:ext cx="7014716" cy="5301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81"/>
              </a:lnSpc>
              <a:spcBef>
                <a:spcPct val="0"/>
              </a:spcBef>
            </a:pPr>
            <a:r>
              <a:rPr lang="en-US" sz="31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EXPLAIN TECHNIQUES IN ANALYSING A DATASET.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3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452456" y="178744"/>
            <a:ext cx="280684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 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6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7349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1298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Plan an analysis of a dataset to solve a problem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298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Identify potential sources of bias in</a:t>
                      </a:r>
                      <a:r>
                        <a:rPr lang="en-US" sz="2500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 a dataset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097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Tidy, clean and manipulate a dataset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097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analyses on the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350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Create </a:t>
                      </a:r>
                      <a:r>
                        <a:rPr lang="en-US" sz="2500">
                          <a:solidFill>
                            <a:srgbClr val="5E17EB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accessible </a:t>
                      </a: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data visualisations to extract insights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3350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f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Make recommendations based on conclusions and communicate findings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D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81566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4386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Define the required analyses and data models.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7415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Create a relational data model from external sources of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7415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data transformation to complete, correct and structure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7415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</a:t>
                      </a:r>
                      <a:r>
                        <a:rPr lang="en-US" sz="22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descriptive and predictive </a:t>
                      </a: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analyses on the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7415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Create data visualisations and data dashboards to provide insights.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7520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f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Identify potential sources of bias in the </a:t>
                      </a:r>
                      <a:r>
                        <a:rPr lang="en-US" sz="22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analysis</a:t>
                      </a: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322084" y="1908665"/>
            <a:ext cx="6971109" cy="572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1"/>
              </a:lnSpc>
              <a:spcBef>
                <a:spcPct val="0"/>
              </a:spcBef>
            </a:pPr>
            <a:r>
              <a:rPr lang="en-US" sz="33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ANALYSE A DATASET TO </a:t>
            </a:r>
            <a:r>
              <a:rPr lang="en-US" sz="3329">
                <a:solidFill>
                  <a:srgbClr val="EB04A3"/>
                </a:solidFill>
                <a:latin typeface="Krabuler"/>
                <a:ea typeface="Krabuler"/>
                <a:cs typeface="Krabuler"/>
                <a:sym typeface="Krabuler"/>
              </a:rPr>
              <a:t>MAKE PREDICTIONS</a:t>
            </a:r>
            <a:r>
              <a:rPr lang="en-US" sz="33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. </a:t>
            </a:r>
          </a:p>
        </p:txBody>
      </p:sp>
      <p:sp>
        <p:nvSpPr>
          <p:cNvPr id="19" name="AutoShape 19"/>
          <p:cNvSpPr/>
          <p:nvPr/>
        </p:nvSpPr>
        <p:spPr>
          <a:xfrm>
            <a:off x="8586578" y="3422594"/>
            <a:ext cx="1126646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AutoShape 20"/>
          <p:cNvSpPr/>
          <p:nvPr/>
        </p:nvSpPr>
        <p:spPr>
          <a:xfrm>
            <a:off x="8598379" y="5595383"/>
            <a:ext cx="1126646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1" name="AutoShape 21"/>
          <p:cNvSpPr/>
          <p:nvPr/>
        </p:nvSpPr>
        <p:spPr>
          <a:xfrm flipV="1">
            <a:off x="8586530" y="4391196"/>
            <a:ext cx="1126694" cy="4432616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2" name="AutoShape 22"/>
          <p:cNvSpPr/>
          <p:nvPr/>
        </p:nvSpPr>
        <p:spPr>
          <a:xfrm>
            <a:off x="8598379" y="6539191"/>
            <a:ext cx="1126646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3" name="AutoShape 23"/>
          <p:cNvSpPr/>
          <p:nvPr/>
        </p:nvSpPr>
        <p:spPr>
          <a:xfrm flipV="1">
            <a:off x="8580677" y="7614013"/>
            <a:ext cx="1144348" cy="296778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4" name="Group 24"/>
          <p:cNvGrpSpPr/>
          <p:nvPr/>
        </p:nvGrpSpPr>
        <p:grpSpPr>
          <a:xfrm>
            <a:off x="12234169" y="9349657"/>
            <a:ext cx="5654415" cy="784792"/>
            <a:chOff x="0" y="0"/>
            <a:chExt cx="1489229" cy="206694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489229" cy="206694"/>
            </a:xfrm>
            <a:custGeom>
              <a:avLst/>
              <a:gdLst/>
              <a:ahLst/>
              <a:cxnLst/>
              <a:rect l="l" t="t" r="r" b="b"/>
              <a:pathLst>
                <a:path w="1489229" h="206694">
                  <a:moveTo>
                    <a:pt x="69828" y="0"/>
                  </a:moveTo>
                  <a:lnTo>
                    <a:pt x="1419400" y="0"/>
                  </a:lnTo>
                  <a:cubicBezTo>
                    <a:pt x="1437920" y="0"/>
                    <a:pt x="1455681" y="7357"/>
                    <a:pt x="1468776" y="20452"/>
                  </a:cubicBezTo>
                  <a:cubicBezTo>
                    <a:pt x="1481872" y="33548"/>
                    <a:pt x="1489229" y="51309"/>
                    <a:pt x="1489229" y="69828"/>
                  </a:cubicBezTo>
                  <a:lnTo>
                    <a:pt x="1489229" y="136866"/>
                  </a:lnTo>
                  <a:cubicBezTo>
                    <a:pt x="1489229" y="155385"/>
                    <a:pt x="1481872" y="173147"/>
                    <a:pt x="1468776" y="186242"/>
                  </a:cubicBezTo>
                  <a:cubicBezTo>
                    <a:pt x="1455681" y="199337"/>
                    <a:pt x="1437920" y="206694"/>
                    <a:pt x="1419400" y="206694"/>
                  </a:cubicBezTo>
                  <a:lnTo>
                    <a:pt x="69828" y="206694"/>
                  </a:lnTo>
                  <a:cubicBezTo>
                    <a:pt x="51309" y="206694"/>
                    <a:pt x="33548" y="199337"/>
                    <a:pt x="20452" y="186242"/>
                  </a:cubicBezTo>
                  <a:cubicBezTo>
                    <a:pt x="7357" y="173147"/>
                    <a:pt x="0" y="155385"/>
                    <a:pt x="0" y="136866"/>
                  </a:cubicBezTo>
                  <a:lnTo>
                    <a:pt x="0" y="69828"/>
                  </a:lnTo>
                  <a:cubicBezTo>
                    <a:pt x="0" y="51309"/>
                    <a:pt x="7357" y="33548"/>
                    <a:pt x="20452" y="20452"/>
                  </a:cubicBezTo>
                  <a:cubicBezTo>
                    <a:pt x="33548" y="7357"/>
                    <a:pt x="51309" y="0"/>
                    <a:pt x="69828" y="0"/>
                  </a:cubicBezTo>
                  <a:close/>
                </a:path>
              </a:pathLst>
            </a:custGeom>
            <a:solidFill>
              <a:srgbClr val="FBC04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0" y="-47625"/>
              <a:ext cx="1489229" cy="25431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541"/>
                </a:lnSpc>
              </a:pPr>
              <a:r>
                <a:rPr lang="en-US" sz="2529">
                  <a:solidFill>
                    <a:srgbClr val="000000"/>
                  </a:solidFill>
                  <a:latin typeface="Krabuler"/>
                  <a:ea typeface="Krabuler"/>
                  <a:cs typeface="Krabuler"/>
                  <a:sym typeface="Krabuler"/>
                </a:rPr>
                <a:t>MOVED FROM DATA CITIZENSHIP LEVEL 4</a:t>
              </a:r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10000833" y="1882827"/>
            <a:ext cx="6982440" cy="583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ANALYSE DATA TO </a:t>
            </a:r>
            <a:r>
              <a:rPr lang="en-US" sz="3629" dirty="0">
                <a:solidFill>
                  <a:srgbClr val="004AAD"/>
                </a:solidFill>
                <a:latin typeface="Krabuler"/>
                <a:ea typeface="Krabuler"/>
                <a:cs typeface="Krabuler"/>
                <a:sym typeface="Krabuler"/>
              </a:rPr>
              <a:t>EXTRACT INSIGHTS</a:t>
            </a: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852510" y="4575989"/>
            <a:ext cx="10582980" cy="20779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33"/>
              </a:lnSpc>
              <a:spcBef>
                <a:spcPct val="0"/>
              </a:spcBef>
            </a:pPr>
            <a:r>
              <a:rPr lang="en-US" sz="12095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</p:txBody>
      </p:sp>
      <p:sp>
        <p:nvSpPr>
          <p:cNvPr id="3" name="Freeform 3"/>
          <p:cNvSpPr/>
          <p:nvPr/>
        </p:nvSpPr>
        <p:spPr>
          <a:xfrm>
            <a:off x="7051433" y="-68578"/>
            <a:ext cx="10083238" cy="1393320"/>
          </a:xfrm>
          <a:custGeom>
            <a:avLst/>
            <a:gdLst/>
            <a:ahLst/>
            <a:cxnLst/>
            <a:rect l="l" t="t" r="r" b="b"/>
            <a:pathLst>
              <a:path w="10083238" h="1393320">
                <a:moveTo>
                  <a:pt x="0" y="0"/>
                </a:moveTo>
                <a:lnTo>
                  <a:pt x="10083238" y="0"/>
                </a:lnTo>
                <a:lnTo>
                  <a:pt x="10083238" y="1393320"/>
                </a:lnTo>
                <a:lnTo>
                  <a:pt x="0" y="1393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10800000">
            <a:off x="-4098675" y="8905418"/>
            <a:ext cx="9279203" cy="2078243"/>
          </a:xfrm>
          <a:custGeom>
            <a:avLst/>
            <a:gdLst/>
            <a:ahLst/>
            <a:cxnLst/>
            <a:rect l="l" t="t" r="r" b="b"/>
            <a:pathLst>
              <a:path w="9279203" h="2078243">
                <a:moveTo>
                  <a:pt x="0" y="0"/>
                </a:moveTo>
                <a:lnTo>
                  <a:pt x="9279203" y="0"/>
                </a:lnTo>
                <a:lnTo>
                  <a:pt x="9279203" y="2078242"/>
                </a:lnTo>
                <a:lnTo>
                  <a:pt x="0" y="20782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2081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 rot="-1568932">
            <a:off x="1485922" y="1536885"/>
            <a:ext cx="1443297" cy="2069242"/>
          </a:xfrm>
          <a:custGeom>
            <a:avLst/>
            <a:gdLst/>
            <a:ahLst/>
            <a:cxnLst/>
            <a:rect l="l" t="t" r="r" b="b"/>
            <a:pathLst>
              <a:path w="1443297" h="2069242">
                <a:moveTo>
                  <a:pt x="0" y="0"/>
                </a:moveTo>
                <a:lnTo>
                  <a:pt x="1443297" y="0"/>
                </a:lnTo>
                <a:lnTo>
                  <a:pt x="1443297" y="2069242"/>
                </a:lnTo>
                <a:lnTo>
                  <a:pt x="0" y="20692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/>
          <p:cNvSpPr/>
          <p:nvPr/>
        </p:nvSpPr>
        <p:spPr>
          <a:xfrm>
            <a:off x="14113920" y="6856667"/>
            <a:ext cx="3539744" cy="3430333"/>
          </a:xfrm>
          <a:custGeom>
            <a:avLst/>
            <a:gdLst/>
            <a:ahLst/>
            <a:cxnLst/>
            <a:rect l="l" t="t" r="r" b="b"/>
            <a:pathLst>
              <a:path w="3539744" h="3430333">
                <a:moveTo>
                  <a:pt x="0" y="0"/>
                </a:moveTo>
                <a:lnTo>
                  <a:pt x="3539743" y="0"/>
                </a:lnTo>
                <a:lnTo>
                  <a:pt x="3539743" y="3430333"/>
                </a:lnTo>
                <a:lnTo>
                  <a:pt x="0" y="343033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Freeform 7"/>
          <p:cNvSpPr/>
          <p:nvPr/>
        </p:nvSpPr>
        <p:spPr>
          <a:xfrm rot="240727">
            <a:off x="3193661" y="857481"/>
            <a:ext cx="1162426" cy="1666560"/>
          </a:xfrm>
          <a:custGeom>
            <a:avLst/>
            <a:gdLst/>
            <a:ahLst/>
            <a:cxnLst/>
            <a:rect l="l" t="t" r="r" b="b"/>
            <a:pathLst>
              <a:path w="1162426" h="1666560">
                <a:moveTo>
                  <a:pt x="0" y="0"/>
                </a:moveTo>
                <a:lnTo>
                  <a:pt x="1162426" y="0"/>
                </a:lnTo>
                <a:lnTo>
                  <a:pt x="1162426" y="1666560"/>
                </a:lnTo>
                <a:lnTo>
                  <a:pt x="0" y="16665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" name="TextBox 8"/>
          <p:cNvSpPr txBox="1"/>
          <p:nvPr/>
        </p:nvSpPr>
        <p:spPr>
          <a:xfrm>
            <a:off x="4726000" y="2850174"/>
            <a:ext cx="8836000" cy="1736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138"/>
              </a:lnSpc>
              <a:spcBef>
                <a:spcPct val="0"/>
              </a:spcBef>
            </a:pPr>
            <a:r>
              <a:rPr lang="en-US" sz="10098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SQCF Level 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922939" y="178744"/>
            <a:ext cx="4336361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4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how data is used and misued, and its impact on individuals, organisations, and society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the ways your personal data may be used and shared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29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simple methods of keeping data secure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D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5411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1527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the reasons for the growth of data.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8471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how data is used and misused by individuals, organisations and society.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8471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the types of data bias and its impact on society.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D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8471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common sources of public and private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8471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the rights and responsibilities of data subjects and data owners.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363432" y="1900314"/>
            <a:ext cx="6888411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STATE THE USE OF DATA IN SOCIETY. </a:t>
            </a:r>
          </a:p>
        </p:txBody>
      </p:sp>
      <p:sp>
        <p:nvSpPr>
          <p:cNvPr id="19" name="AutoShape 19"/>
          <p:cNvSpPr/>
          <p:nvPr/>
        </p:nvSpPr>
        <p:spPr>
          <a:xfrm flipV="1">
            <a:off x="8586578" y="3422594"/>
            <a:ext cx="1126646" cy="1048615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0" name="Group 20"/>
          <p:cNvGrpSpPr/>
          <p:nvPr/>
        </p:nvGrpSpPr>
        <p:grpSpPr>
          <a:xfrm>
            <a:off x="12376709" y="8867788"/>
            <a:ext cx="3533823" cy="874265"/>
            <a:chOff x="0" y="0"/>
            <a:chExt cx="930719" cy="230259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30719" cy="230259"/>
            </a:xfrm>
            <a:custGeom>
              <a:avLst/>
              <a:gdLst/>
              <a:ahLst/>
              <a:cxnLst/>
              <a:rect l="l" t="t" r="r" b="b"/>
              <a:pathLst>
                <a:path w="930719" h="230259">
                  <a:moveTo>
                    <a:pt x="111731" y="0"/>
                  </a:moveTo>
                  <a:lnTo>
                    <a:pt x="818988" y="0"/>
                  </a:lnTo>
                  <a:cubicBezTo>
                    <a:pt x="848621" y="0"/>
                    <a:pt x="877040" y="11772"/>
                    <a:pt x="897994" y="32725"/>
                  </a:cubicBezTo>
                  <a:cubicBezTo>
                    <a:pt x="918947" y="53679"/>
                    <a:pt x="930719" y="82098"/>
                    <a:pt x="930719" y="111731"/>
                  </a:cubicBezTo>
                  <a:lnTo>
                    <a:pt x="930719" y="118528"/>
                  </a:lnTo>
                  <a:cubicBezTo>
                    <a:pt x="930719" y="148161"/>
                    <a:pt x="918947" y="176580"/>
                    <a:pt x="897994" y="197534"/>
                  </a:cubicBezTo>
                  <a:cubicBezTo>
                    <a:pt x="877040" y="218487"/>
                    <a:pt x="848621" y="230259"/>
                    <a:pt x="818988" y="230259"/>
                  </a:cubicBezTo>
                  <a:lnTo>
                    <a:pt x="111731" y="230259"/>
                  </a:lnTo>
                  <a:cubicBezTo>
                    <a:pt x="82098" y="230259"/>
                    <a:pt x="53679" y="218487"/>
                    <a:pt x="32725" y="197534"/>
                  </a:cubicBezTo>
                  <a:cubicBezTo>
                    <a:pt x="11772" y="176580"/>
                    <a:pt x="0" y="148161"/>
                    <a:pt x="0" y="118528"/>
                  </a:cubicBezTo>
                  <a:lnTo>
                    <a:pt x="0" y="111731"/>
                  </a:lnTo>
                  <a:cubicBezTo>
                    <a:pt x="0" y="82098"/>
                    <a:pt x="11772" y="53679"/>
                    <a:pt x="32725" y="32725"/>
                  </a:cubicBezTo>
                  <a:cubicBezTo>
                    <a:pt x="53679" y="11772"/>
                    <a:pt x="82098" y="0"/>
                    <a:pt x="111731" y="0"/>
                  </a:cubicBezTo>
                  <a:close/>
                </a:path>
              </a:pathLst>
            </a:custGeom>
            <a:solidFill>
              <a:srgbClr val="FBC04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47625"/>
              <a:ext cx="930719" cy="27788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541"/>
                </a:lnSpc>
              </a:pPr>
              <a:r>
                <a:rPr lang="en-US" sz="2529">
                  <a:solidFill>
                    <a:srgbClr val="000000"/>
                  </a:solidFill>
                  <a:latin typeface="Krabuler"/>
                  <a:ea typeface="Krabuler"/>
                  <a:cs typeface="Krabuler"/>
                  <a:sym typeface="Krabuler"/>
                </a:rPr>
                <a:t>MOVED FROM OUTCOME 2</a:t>
              </a:r>
            </a:p>
          </p:txBody>
        </p:sp>
      </p:grpSp>
      <p:sp>
        <p:nvSpPr>
          <p:cNvPr id="23" name="AutoShape 23"/>
          <p:cNvSpPr/>
          <p:nvPr/>
        </p:nvSpPr>
        <p:spPr>
          <a:xfrm flipH="1">
            <a:off x="17208994" y="8050881"/>
            <a:ext cx="1072867" cy="36518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4" name="TextBox 24"/>
          <p:cNvSpPr txBox="1"/>
          <p:nvPr/>
        </p:nvSpPr>
        <p:spPr>
          <a:xfrm>
            <a:off x="10030458" y="1888001"/>
            <a:ext cx="6923190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STATE THE USE OF DATA IN SOCIETY.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2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922939" y="178744"/>
            <a:ext cx="4336361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4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the benefits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 of high-quality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types of data visualisations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29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ways in which data visualisations can be interpreted and misinterpreted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958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characteristics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 of high quality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958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how data can be analysed.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271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types of data visualisations.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271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simple methods of managing and securing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D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208094" y="1902724"/>
            <a:ext cx="7199087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EB04A3"/>
                </a:solidFill>
                <a:latin typeface="Krabuler"/>
                <a:ea typeface="Krabuler"/>
                <a:cs typeface="Krabuler"/>
                <a:sym typeface="Krabuler"/>
              </a:rPr>
              <a:t>DESCRIBE </a:t>
            </a: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LITERACY CONCEPTS. </a:t>
            </a:r>
          </a:p>
        </p:txBody>
      </p:sp>
      <p:sp>
        <p:nvSpPr>
          <p:cNvPr id="19" name="AutoShape 19"/>
          <p:cNvSpPr/>
          <p:nvPr/>
        </p:nvSpPr>
        <p:spPr>
          <a:xfrm>
            <a:off x="8586530" y="3422594"/>
            <a:ext cx="1138495" cy="356133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AutoShape 20"/>
          <p:cNvSpPr/>
          <p:nvPr/>
        </p:nvSpPr>
        <p:spPr>
          <a:xfrm flipV="1">
            <a:off x="8580842" y="6155806"/>
            <a:ext cx="1144183" cy="726782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1" name="Group 21"/>
          <p:cNvGrpSpPr/>
          <p:nvPr/>
        </p:nvGrpSpPr>
        <p:grpSpPr>
          <a:xfrm>
            <a:off x="4442851" y="8867788"/>
            <a:ext cx="3316186" cy="874265"/>
            <a:chOff x="0" y="0"/>
            <a:chExt cx="873399" cy="230259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73399" cy="230259"/>
            </a:xfrm>
            <a:custGeom>
              <a:avLst/>
              <a:gdLst/>
              <a:ahLst/>
              <a:cxnLst/>
              <a:rect l="l" t="t" r="r" b="b"/>
              <a:pathLst>
                <a:path w="873399" h="230259">
                  <a:moveTo>
                    <a:pt x="115130" y="0"/>
                  </a:moveTo>
                  <a:lnTo>
                    <a:pt x="758269" y="0"/>
                  </a:lnTo>
                  <a:cubicBezTo>
                    <a:pt x="788804" y="0"/>
                    <a:pt x="818087" y="12130"/>
                    <a:pt x="839678" y="33721"/>
                  </a:cubicBezTo>
                  <a:cubicBezTo>
                    <a:pt x="861269" y="55312"/>
                    <a:pt x="873399" y="84595"/>
                    <a:pt x="873399" y="115130"/>
                  </a:cubicBezTo>
                  <a:lnTo>
                    <a:pt x="873399" y="115130"/>
                  </a:lnTo>
                  <a:cubicBezTo>
                    <a:pt x="873399" y="178714"/>
                    <a:pt x="821854" y="230259"/>
                    <a:pt x="758269" y="230259"/>
                  </a:cubicBezTo>
                  <a:lnTo>
                    <a:pt x="115130" y="230259"/>
                  </a:lnTo>
                  <a:cubicBezTo>
                    <a:pt x="84595" y="230259"/>
                    <a:pt x="55312" y="218129"/>
                    <a:pt x="33721" y="196538"/>
                  </a:cubicBezTo>
                  <a:cubicBezTo>
                    <a:pt x="12130" y="174947"/>
                    <a:pt x="0" y="145664"/>
                    <a:pt x="0" y="115130"/>
                  </a:cubicBezTo>
                  <a:lnTo>
                    <a:pt x="0" y="115130"/>
                  </a:lnTo>
                  <a:cubicBezTo>
                    <a:pt x="0" y="84595"/>
                    <a:pt x="12130" y="55312"/>
                    <a:pt x="33721" y="33721"/>
                  </a:cubicBezTo>
                  <a:cubicBezTo>
                    <a:pt x="55312" y="12130"/>
                    <a:pt x="84595" y="0"/>
                    <a:pt x="115130" y="0"/>
                  </a:cubicBezTo>
                  <a:close/>
                </a:path>
              </a:pathLst>
            </a:custGeom>
            <a:solidFill>
              <a:srgbClr val="FBC04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-47625"/>
              <a:ext cx="873399" cy="27788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541"/>
                </a:lnSpc>
              </a:pPr>
              <a:r>
                <a:rPr lang="en-US" sz="2529">
                  <a:solidFill>
                    <a:srgbClr val="000000"/>
                  </a:solidFill>
                  <a:latin typeface="Krabuler"/>
                  <a:ea typeface="Krabuler"/>
                  <a:cs typeface="Krabuler"/>
                  <a:sym typeface="Krabuler"/>
                </a:rPr>
                <a:t>MOVED TO OUTCOME 1</a:t>
              </a:r>
            </a:p>
          </p:txBody>
        </p:sp>
      </p:grpSp>
      <p:sp>
        <p:nvSpPr>
          <p:cNvPr id="24" name="AutoShape 24"/>
          <p:cNvSpPr/>
          <p:nvPr/>
        </p:nvSpPr>
        <p:spPr>
          <a:xfrm flipH="1">
            <a:off x="0" y="8685198"/>
            <a:ext cx="1079006" cy="18259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5" name="TextBox 25"/>
          <p:cNvSpPr txBox="1"/>
          <p:nvPr/>
        </p:nvSpPr>
        <p:spPr>
          <a:xfrm>
            <a:off x="10336356" y="1917243"/>
            <a:ext cx="6311394" cy="583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4AAD"/>
                </a:solidFill>
                <a:latin typeface="Krabuler"/>
                <a:ea typeface="Krabuler"/>
                <a:cs typeface="Krabuler"/>
                <a:sym typeface="Krabuler"/>
              </a:rPr>
              <a:t>STATE </a:t>
            </a: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LITERACY CONCEPTS.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3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484108" y="178744"/>
            <a:ext cx="4775192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4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5971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Interpret simple data visualisations to identify patterns and trends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5971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data visualisations in terms of quality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6329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data generated by AI tools in terms of quality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6329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Draw conclusions from data and communicate findings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Create visualisation to identify patterns and trends in the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Draw conclusions from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29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Make recommendations based on conclusions and communicate findings.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D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2109808" y="1888663"/>
            <a:ext cx="5395659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INTERPRET SIMPLE DATA. </a:t>
            </a:r>
          </a:p>
        </p:txBody>
      </p:sp>
      <p:sp>
        <p:nvSpPr>
          <p:cNvPr id="19" name="AutoShape 19"/>
          <p:cNvSpPr/>
          <p:nvPr/>
        </p:nvSpPr>
        <p:spPr>
          <a:xfrm>
            <a:off x="8592265" y="6173987"/>
            <a:ext cx="1132760" cy="2649825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0" name="Group 20"/>
          <p:cNvGrpSpPr/>
          <p:nvPr/>
        </p:nvGrpSpPr>
        <p:grpSpPr>
          <a:xfrm>
            <a:off x="2619419" y="9158129"/>
            <a:ext cx="5057282" cy="874265"/>
            <a:chOff x="0" y="0"/>
            <a:chExt cx="1331959" cy="230259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331959" cy="230259"/>
            </a:xfrm>
            <a:custGeom>
              <a:avLst/>
              <a:gdLst/>
              <a:ahLst/>
              <a:cxnLst/>
              <a:rect l="l" t="t" r="r" b="b"/>
              <a:pathLst>
                <a:path w="1331959" h="230259">
                  <a:moveTo>
                    <a:pt x="78073" y="0"/>
                  </a:moveTo>
                  <a:lnTo>
                    <a:pt x="1253886" y="0"/>
                  </a:lnTo>
                  <a:cubicBezTo>
                    <a:pt x="1297005" y="0"/>
                    <a:pt x="1331959" y="34955"/>
                    <a:pt x="1331959" y="78073"/>
                  </a:cubicBezTo>
                  <a:lnTo>
                    <a:pt x="1331959" y="152186"/>
                  </a:lnTo>
                  <a:cubicBezTo>
                    <a:pt x="1331959" y="195304"/>
                    <a:pt x="1297005" y="230259"/>
                    <a:pt x="1253886" y="230259"/>
                  </a:cubicBezTo>
                  <a:lnTo>
                    <a:pt x="78073" y="230259"/>
                  </a:lnTo>
                  <a:cubicBezTo>
                    <a:pt x="34955" y="230259"/>
                    <a:pt x="0" y="195304"/>
                    <a:pt x="0" y="152186"/>
                  </a:cubicBezTo>
                  <a:lnTo>
                    <a:pt x="0" y="78073"/>
                  </a:lnTo>
                  <a:cubicBezTo>
                    <a:pt x="0" y="34955"/>
                    <a:pt x="34955" y="0"/>
                    <a:pt x="78073" y="0"/>
                  </a:cubicBezTo>
                  <a:close/>
                </a:path>
              </a:pathLst>
            </a:custGeom>
            <a:solidFill>
              <a:srgbClr val="FBC04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47625"/>
              <a:ext cx="1331959" cy="27788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541"/>
                </a:lnSpc>
              </a:pPr>
              <a:r>
                <a:rPr lang="en-US" sz="2529">
                  <a:solidFill>
                    <a:srgbClr val="000000"/>
                  </a:solidFill>
                  <a:latin typeface="Krabuler"/>
                  <a:ea typeface="Krabuler"/>
                  <a:cs typeface="Krabuler"/>
                  <a:sym typeface="Krabuler"/>
                </a:rPr>
                <a:t>MOVED TO DATA SCIENCE LEVEL 6</a:t>
              </a:r>
            </a:p>
          </p:txBody>
        </p:sp>
      </p:grpSp>
      <p:sp>
        <p:nvSpPr>
          <p:cNvPr id="23" name="TextBox 23"/>
          <p:cNvSpPr txBox="1"/>
          <p:nvPr/>
        </p:nvSpPr>
        <p:spPr>
          <a:xfrm>
            <a:off x="11100216" y="1888663"/>
            <a:ext cx="4783674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INTERPRET SIMPLE DATA.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852510" y="4575989"/>
            <a:ext cx="10582980" cy="20779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33"/>
              </a:lnSpc>
              <a:spcBef>
                <a:spcPct val="0"/>
              </a:spcBef>
            </a:pPr>
            <a:r>
              <a:rPr lang="en-US" sz="12095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</p:txBody>
      </p:sp>
      <p:sp>
        <p:nvSpPr>
          <p:cNvPr id="3" name="Freeform 3"/>
          <p:cNvSpPr/>
          <p:nvPr/>
        </p:nvSpPr>
        <p:spPr>
          <a:xfrm>
            <a:off x="7051433" y="-68578"/>
            <a:ext cx="10083238" cy="1393320"/>
          </a:xfrm>
          <a:custGeom>
            <a:avLst/>
            <a:gdLst/>
            <a:ahLst/>
            <a:cxnLst/>
            <a:rect l="l" t="t" r="r" b="b"/>
            <a:pathLst>
              <a:path w="10083238" h="1393320">
                <a:moveTo>
                  <a:pt x="0" y="0"/>
                </a:moveTo>
                <a:lnTo>
                  <a:pt x="10083238" y="0"/>
                </a:lnTo>
                <a:lnTo>
                  <a:pt x="10083238" y="1393320"/>
                </a:lnTo>
                <a:lnTo>
                  <a:pt x="0" y="1393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10800000">
            <a:off x="-4098675" y="8905418"/>
            <a:ext cx="9279203" cy="2078243"/>
          </a:xfrm>
          <a:custGeom>
            <a:avLst/>
            <a:gdLst/>
            <a:ahLst/>
            <a:cxnLst/>
            <a:rect l="l" t="t" r="r" b="b"/>
            <a:pathLst>
              <a:path w="9279203" h="2078243">
                <a:moveTo>
                  <a:pt x="0" y="0"/>
                </a:moveTo>
                <a:lnTo>
                  <a:pt x="9279203" y="0"/>
                </a:lnTo>
                <a:lnTo>
                  <a:pt x="9279203" y="2078242"/>
                </a:lnTo>
                <a:lnTo>
                  <a:pt x="0" y="20782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2081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 rot="-1568932">
            <a:off x="1485922" y="1536885"/>
            <a:ext cx="1443297" cy="2069242"/>
          </a:xfrm>
          <a:custGeom>
            <a:avLst/>
            <a:gdLst/>
            <a:ahLst/>
            <a:cxnLst/>
            <a:rect l="l" t="t" r="r" b="b"/>
            <a:pathLst>
              <a:path w="1443297" h="2069242">
                <a:moveTo>
                  <a:pt x="0" y="0"/>
                </a:moveTo>
                <a:lnTo>
                  <a:pt x="1443297" y="0"/>
                </a:lnTo>
                <a:lnTo>
                  <a:pt x="1443297" y="2069242"/>
                </a:lnTo>
                <a:lnTo>
                  <a:pt x="0" y="20692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/>
          <p:cNvSpPr/>
          <p:nvPr/>
        </p:nvSpPr>
        <p:spPr>
          <a:xfrm>
            <a:off x="14113920" y="6856667"/>
            <a:ext cx="3539744" cy="3430333"/>
          </a:xfrm>
          <a:custGeom>
            <a:avLst/>
            <a:gdLst/>
            <a:ahLst/>
            <a:cxnLst/>
            <a:rect l="l" t="t" r="r" b="b"/>
            <a:pathLst>
              <a:path w="3539744" h="3430333">
                <a:moveTo>
                  <a:pt x="0" y="0"/>
                </a:moveTo>
                <a:lnTo>
                  <a:pt x="3539743" y="0"/>
                </a:lnTo>
                <a:lnTo>
                  <a:pt x="3539743" y="3430333"/>
                </a:lnTo>
                <a:lnTo>
                  <a:pt x="0" y="343033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Freeform 7"/>
          <p:cNvSpPr/>
          <p:nvPr/>
        </p:nvSpPr>
        <p:spPr>
          <a:xfrm rot="240727">
            <a:off x="3193661" y="857481"/>
            <a:ext cx="1162426" cy="1666560"/>
          </a:xfrm>
          <a:custGeom>
            <a:avLst/>
            <a:gdLst/>
            <a:ahLst/>
            <a:cxnLst/>
            <a:rect l="l" t="t" r="r" b="b"/>
            <a:pathLst>
              <a:path w="1162426" h="1666560">
                <a:moveTo>
                  <a:pt x="0" y="0"/>
                </a:moveTo>
                <a:lnTo>
                  <a:pt x="1162426" y="0"/>
                </a:lnTo>
                <a:lnTo>
                  <a:pt x="1162426" y="1666560"/>
                </a:lnTo>
                <a:lnTo>
                  <a:pt x="0" y="16665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" name="TextBox 8"/>
          <p:cNvSpPr txBox="1"/>
          <p:nvPr/>
        </p:nvSpPr>
        <p:spPr>
          <a:xfrm>
            <a:off x="4726000" y="2850174"/>
            <a:ext cx="8836000" cy="1736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138"/>
              </a:lnSpc>
              <a:spcBef>
                <a:spcPct val="0"/>
              </a:spcBef>
            </a:pPr>
            <a:r>
              <a:rPr lang="en-US" sz="10098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SQCF Level 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3492162" y="178744"/>
            <a:ext cx="3767137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5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299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reasons for the growth of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354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how data can be both used and misused, and its impact on individuals, organisations, and society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6127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rights and responsibilities of data subjects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6127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methods of keeping data secure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3039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reasons for the growth of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39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how data is used and misused by individuals, organisations and society.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6174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types of bias and its impact on individuals and society.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6174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sources of public and private data and the concept of open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6174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rights and responsibilities of data subjects and data owners.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230194" y="1888663"/>
            <a:ext cx="7154887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THE USE OF DATA IN SOCIETY. </a:t>
            </a:r>
          </a:p>
        </p:txBody>
      </p:sp>
      <p:sp>
        <p:nvSpPr>
          <p:cNvPr id="19" name="AutoShape 19"/>
          <p:cNvSpPr/>
          <p:nvPr/>
        </p:nvSpPr>
        <p:spPr>
          <a:xfrm flipV="1">
            <a:off x="8574748" y="3422594"/>
            <a:ext cx="1150277" cy="7488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AutoShape 20"/>
          <p:cNvSpPr/>
          <p:nvPr/>
        </p:nvSpPr>
        <p:spPr>
          <a:xfrm>
            <a:off x="8568862" y="4809169"/>
            <a:ext cx="1156163" cy="33433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1" name="AutoShape 21"/>
          <p:cNvSpPr/>
          <p:nvPr/>
        </p:nvSpPr>
        <p:spPr>
          <a:xfrm flipV="1">
            <a:off x="8591870" y="7368592"/>
            <a:ext cx="1133155" cy="1288054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2" name="TextBox 22"/>
          <p:cNvSpPr txBox="1"/>
          <p:nvPr/>
        </p:nvSpPr>
        <p:spPr>
          <a:xfrm>
            <a:off x="9805547" y="1876357"/>
            <a:ext cx="7373012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THE USE OF DATA IN SOCIETY.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852510" y="4575989"/>
            <a:ext cx="10582980" cy="20779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33"/>
              </a:lnSpc>
              <a:spcBef>
                <a:spcPct val="0"/>
              </a:spcBef>
            </a:pPr>
            <a:r>
              <a:rPr lang="en-US" sz="12095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</a:t>
            </a:r>
          </a:p>
        </p:txBody>
      </p:sp>
      <p:sp>
        <p:nvSpPr>
          <p:cNvPr id="3" name="Freeform 3"/>
          <p:cNvSpPr/>
          <p:nvPr/>
        </p:nvSpPr>
        <p:spPr>
          <a:xfrm>
            <a:off x="7051433" y="-68578"/>
            <a:ext cx="10083238" cy="1393320"/>
          </a:xfrm>
          <a:custGeom>
            <a:avLst/>
            <a:gdLst/>
            <a:ahLst/>
            <a:cxnLst/>
            <a:rect l="l" t="t" r="r" b="b"/>
            <a:pathLst>
              <a:path w="10083238" h="1393320">
                <a:moveTo>
                  <a:pt x="0" y="0"/>
                </a:moveTo>
                <a:lnTo>
                  <a:pt x="10083238" y="0"/>
                </a:lnTo>
                <a:lnTo>
                  <a:pt x="10083238" y="1393320"/>
                </a:lnTo>
                <a:lnTo>
                  <a:pt x="0" y="1393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10800000">
            <a:off x="-4098675" y="8905418"/>
            <a:ext cx="9279203" cy="2078243"/>
          </a:xfrm>
          <a:custGeom>
            <a:avLst/>
            <a:gdLst/>
            <a:ahLst/>
            <a:cxnLst/>
            <a:rect l="l" t="t" r="r" b="b"/>
            <a:pathLst>
              <a:path w="9279203" h="2078243">
                <a:moveTo>
                  <a:pt x="0" y="0"/>
                </a:moveTo>
                <a:lnTo>
                  <a:pt x="9279203" y="0"/>
                </a:lnTo>
                <a:lnTo>
                  <a:pt x="9279203" y="2078242"/>
                </a:lnTo>
                <a:lnTo>
                  <a:pt x="0" y="20782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2081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 rot="-1568932">
            <a:off x="1485922" y="1536885"/>
            <a:ext cx="1443297" cy="2069242"/>
          </a:xfrm>
          <a:custGeom>
            <a:avLst/>
            <a:gdLst/>
            <a:ahLst/>
            <a:cxnLst/>
            <a:rect l="l" t="t" r="r" b="b"/>
            <a:pathLst>
              <a:path w="1443297" h="2069242">
                <a:moveTo>
                  <a:pt x="0" y="0"/>
                </a:moveTo>
                <a:lnTo>
                  <a:pt x="1443297" y="0"/>
                </a:lnTo>
                <a:lnTo>
                  <a:pt x="1443297" y="2069242"/>
                </a:lnTo>
                <a:lnTo>
                  <a:pt x="0" y="20692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/>
          <p:cNvSpPr/>
          <p:nvPr/>
        </p:nvSpPr>
        <p:spPr>
          <a:xfrm>
            <a:off x="14113920" y="6856667"/>
            <a:ext cx="3539744" cy="3430333"/>
          </a:xfrm>
          <a:custGeom>
            <a:avLst/>
            <a:gdLst/>
            <a:ahLst/>
            <a:cxnLst/>
            <a:rect l="l" t="t" r="r" b="b"/>
            <a:pathLst>
              <a:path w="3539744" h="3430333">
                <a:moveTo>
                  <a:pt x="0" y="0"/>
                </a:moveTo>
                <a:lnTo>
                  <a:pt x="3539743" y="0"/>
                </a:lnTo>
                <a:lnTo>
                  <a:pt x="3539743" y="3430333"/>
                </a:lnTo>
                <a:lnTo>
                  <a:pt x="0" y="343033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Freeform 7"/>
          <p:cNvSpPr/>
          <p:nvPr/>
        </p:nvSpPr>
        <p:spPr>
          <a:xfrm rot="240727">
            <a:off x="3193661" y="857481"/>
            <a:ext cx="1162426" cy="1666560"/>
          </a:xfrm>
          <a:custGeom>
            <a:avLst/>
            <a:gdLst/>
            <a:ahLst/>
            <a:cxnLst/>
            <a:rect l="l" t="t" r="r" b="b"/>
            <a:pathLst>
              <a:path w="1162426" h="1666560">
                <a:moveTo>
                  <a:pt x="0" y="0"/>
                </a:moveTo>
                <a:lnTo>
                  <a:pt x="1162426" y="0"/>
                </a:lnTo>
                <a:lnTo>
                  <a:pt x="1162426" y="1666560"/>
                </a:lnTo>
                <a:lnTo>
                  <a:pt x="0" y="16665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" name="TextBox 8"/>
          <p:cNvSpPr txBox="1"/>
          <p:nvPr/>
        </p:nvSpPr>
        <p:spPr>
          <a:xfrm>
            <a:off x="4726000" y="2850174"/>
            <a:ext cx="8836000" cy="1736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138"/>
              </a:lnSpc>
              <a:spcBef>
                <a:spcPct val="0"/>
              </a:spcBef>
            </a:pPr>
            <a:r>
              <a:rPr lang="en-US" sz="10098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SQCF Level 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2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129806" y="178744"/>
            <a:ext cx="512949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5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64599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4712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reasons for poor quality data </a:t>
                      </a:r>
                      <a:r>
                        <a:rPr lang="en-US" sz="2799">
                          <a:solidFill>
                            <a:srgbClr val="5E17EB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and its impacts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6954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types of common data visualisations and state where each is most appropriate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26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how data visualisations can be interpreted and misinterpreted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26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methods of gathering data using a survey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958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characteristics of high quality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958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how data can be analysed.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271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types of data visualisations and the best use of each type.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271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methods of managing and securing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358280" y="1896663"/>
            <a:ext cx="6898716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EB04A3"/>
                </a:solidFill>
                <a:latin typeface="Krabuler"/>
                <a:ea typeface="Krabuler"/>
                <a:cs typeface="Krabuler"/>
                <a:sym typeface="Krabuler"/>
              </a:rPr>
              <a:t>EXPLAIN </a:t>
            </a: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LITERACY CONCEPTS. </a:t>
            </a:r>
          </a:p>
        </p:txBody>
      </p:sp>
      <p:sp>
        <p:nvSpPr>
          <p:cNvPr id="19" name="AutoShape 19"/>
          <p:cNvSpPr/>
          <p:nvPr/>
        </p:nvSpPr>
        <p:spPr>
          <a:xfrm flipV="1">
            <a:off x="8574748" y="3422594"/>
            <a:ext cx="1150277" cy="7488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AutoShape 20"/>
          <p:cNvSpPr/>
          <p:nvPr/>
        </p:nvSpPr>
        <p:spPr>
          <a:xfrm flipV="1">
            <a:off x="8586702" y="5614433"/>
            <a:ext cx="1138323" cy="127651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1" name="TextBox 21"/>
          <p:cNvSpPr txBox="1"/>
          <p:nvPr/>
        </p:nvSpPr>
        <p:spPr>
          <a:xfrm>
            <a:off x="9570432" y="1888663"/>
            <a:ext cx="7843242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4AAD"/>
                </a:solidFill>
                <a:latin typeface="Krabuler"/>
                <a:ea typeface="Krabuler"/>
                <a:cs typeface="Krabuler"/>
                <a:sym typeface="Krabuler"/>
              </a:rPr>
              <a:t>DESCRIBE </a:t>
            </a: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LITERACY CONCEPTS.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3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922939" y="178744"/>
            <a:ext cx="4336361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5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89174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8093"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Create and carry out a survey to investigate a problem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9036"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Intepret data visualisations to identify patterns and trends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9036"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data visualisations in terms of quality and trust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9036"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data generated by AI tools in terms of quality and trust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937"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Draw conclusions from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9036"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f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94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Make recommendations based on conclusions and communicate findings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958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Extract information from data visualisations and dashboards.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958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Interpret data to identify patterns and trends and draw conclusions.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271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Create appropriate visualisations from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271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Communicate findings and make recommendations based on conclusions.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AutoShape 18"/>
          <p:cNvSpPr/>
          <p:nvPr/>
        </p:nvSpPr>
        <p:spPr>
          <a:xfrm flipV="1">
            <a:off x="8572484" y="4325244"/>
            <a:ext cx="1138323" cy="127651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9" name="AutoShape 19"/>
          <p:cNvSpPr/>
          <p:nvPr/>
        </p:nvSpPr>
        <p:spPr>
          <a:xfrm>
            <a:off x="8558266" y="8811133"/>
            <a:ext cx="1166759" cy="12679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TextBox 20"/>
          <p:cNvSpPr txBox="1"/>
          <p:nvPr/>
        </p:nvSpPr>
        <p:spPr>
          <a:xfrm>
            <a:off x="12014895" y="1895410"/>
            <a:ext cx="2954536" cy="6126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INTERPRET DATA.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330371" y="1895410"/>
            <a:ext cx="2954536" cy="6126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INTERPRET DATA.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852510" y="4575989"/>
            <a:ext cx="10582980" cy="20779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33"/>
              </a:lnSpc>
              <a:spcBef>
                <a:spcPct val="0"/>
              </a:spcBef>
            </a:pPr>
            <a:r>
              <a:rPr lang="en-US" sz="12095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</p:txBody>
      </p:sp>
      <p:sp>
        <p:nvSpPr>
          <p:cNvPr id="3" name="Freeform 3"/>
          <p:cNvSpPr/>
          <p:nvPr/>
        </p:nvSpPr>
        <p:spPr>
          <a:xfrm>
            <a:off x="7051433" y="-68578"/>
            <a:ext cx="10083238" cy="1393320"/>
          </a:xfrm>
          <a:custGeom>
            <a:avLst/>
            <a:gdLst/>
            <a:ahLst/>
            <a:cxnLst/>
            <a:rect l="l" t="t" r="r" b="b"/>
            <a:pathLst>
              <a:path w="10083238" h="1393320">
                <a:moveTo>
                  <a:pt x="0" y="0"/>
                </a:moveTo>
                <a:lnTo>
                  <a:pt x="10083238" y="0"/>
                </a:lnTo>
                <a:lnTo>
                  <a:pt x="10083238" y="1393320"/>
                </a:lnTo>
                <a:lnTo>
                  <a:pt x="0" y="1393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10800000">
            <a:off x="-4098675" y="8905418"/>
            <a:ext cx="9279203" cy="2078243"/>
          </a:xfrm>
          <a:custGeom>
            <a:avLst/>
            <a:gdLst/>
            <a:ahLst/>
            <a:cxnLst/>
            <a:rect l="l" t="t" r="r" b="b"/>
            <a:pathLst>
              <a:path w="9279203" h="2078243">
                <a:moveTo>
                  <a:pt x="0" y="0"/>
                </a:moveTo>
                <a:lnTo>
                  <a:pt x="9279203" y="0"/>
                </a:lnTo>
                <a:lnTo>
                  <a:pt x="9279203" y="2078242"/>
                </a:lnTo>
                <a:lnTo>
                  <a:pt x="0" y="20782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2081"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 rot="-1568932">
            <a:off x="1485922" y="1536885"/>
            <a:ext cx="1443297" cy="2069242"/>
          </a:xfrm>
          <a:custGeom>
            <a:avLst/>
            <a:gdLst/>
            <a:ahLst/>
            <a:cxnLst/>
            <a:rect l="l" t="t" r="r" b="b"/>
            <a:pathLst>
              <a:path w="1443297" h="2069242">
                <a:moveTo>
                  <a:pt x="0" y="0"/>
                </a:moveTo>
                <a:lnTo>
                  <a:pt x="1443297" y="0"/>
                </a:lnTo>
                <a:lnTo>
                  <a:pt x="1443297" y="2069242"/>
                </a:lnTo>
                <a:lnTo>
                  <a:pt x="0" y="20692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/>
          <p:cNvSpPr/>
          <p:nvPr/>
        </p:nvSpPr>
        <p:spPr>
          <a:xfrm>
            <a:off x="14113920" y="6856667"/>
            <a:ext cx="3539744" cy="3430333"/>
          </a:xfrm>
          <a:custGeom>
            <a:avLst/>
            <a:gdLst/>
            <a:ahLst/>
            <a:cxnLst/>
            <a:rect l="l" t="t" r="r" b="b"/>
            <a:pathLst>
              <a:path w="3539744" h="3430333">
                <a:moveTo>
                  <a:pt x="0" y="0"/>
                </a:moveTo>
                <a:lnTo>
                  <a:pt x="3539743" y="0"/>
                </a:lnTo>
                <a:lnTo>
                  <a:pt x="3539743" y="3430333"/>
                </a:lnTo>
                <a:lnTo>
                  <a:pt x="0" y="343033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Freeform 7"/>
          <p:cNvSpPr/>
          <p:nvPr/>
        </p:nvSpPr>
        <p:spPr>
          <a:xfrm rot="240727">
            <a:off x="3193661" y="857481"/>
            <a:ext cx="1162426" cy="1666560"/>
          </a:xfrm>
          <a:custGeom>
            <a:avLst/>
            <a:gdLst/>
            <a:ahLst/>
            <a:cxnLst/>
            <a:rect l="l" t="t" r="r" b="b"/>
            <a:pathLst>
              <a:path w="1162426" h="1666560">
                <a:moveTo>
                  <a:pt x="0" y="0"/>
                </a:moveTo>
                <a:lnTo>
                  <a:pt x="1162426" y="0"/>
                </a:lnTo>
                <a:lnTo>
                  <a:pt x="1162426" y="1666560"/>
                </a:lnTo>
                <a:lnTo>
                  <a:pt x="0" y="16665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" name="TextBox 8"/>
          <p:cNvSpPr txBox="1"/>
          <p:nvPr/>
        </p:nvSpPr>
        <p:spPr>
          <a:xfrm>
            <a:off x="4726000" y="2850174"/>
            <a:ext cx="8836000" cy="1736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138"/>
              </a:lnSpc>
              <a:spcBef>
                <a:spcPct val="0"/>
              </a:spcBef>
            </a:pPr>
            <a:r>
              <a:rPr lang="en-US" sz="10098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SQCF Level 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922939" y="178744"/>
            <a:ext cx="4336361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6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90411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4085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technological, economic and societal reasons for the growth of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085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how individuals, organisations and society extract value from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4085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types of bias and the impact of misuse of data on individuals and society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085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rights and responsibilities of </a:t>
                      </a:r>
                      <a:r>
                        <a:rPr lang="en-US" sz="2000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organisations that use personal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4085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types of ethical risks that can be introduced through the use of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9986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f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methods of data security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90409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8202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technological, economic and societal reasons for the growth of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8202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how data is used and misused by individuals, organisations and society.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1335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types of bias and its impact on individuals and society.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1335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types and sources of large datasets and the philosophy of open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1335"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80"/>
                        </a:lnSpc>
                        <a:defRPr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rights and responsibilities of </a:t>
                      </a:r>
                      <a:r>
                        <a:rPr lang="en-US" sz="22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data subjects and data owners</a:t>
                      </a:r>
                      <a:r>
                        <a:rPr lang="en-US" sz="22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283555" y="1915846"/>
            <a:ext cx="7314057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EXPLAIN THE USE OF DATA IN SOCIETY. </a:t>
            </a:r>
          </a:p>
        </p:txBody>
      </p:sp>
      <p:sp>
        <p:nvSpPr>
          <p:cNvPr id="19" name="AutoShape 19"/>
          <p:cNvSpPr/>
          <p:nvPr/>
        </p:nvSpPr>
        <p:spPr>
          <a:xfrm>
            <a:off x="8586578" y="3422594"/>
            <a:ext cx="1138447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AutoShape 20"/>
          <p:cNvSpPr/>
          <p:nvPr/>
        </p:nvSpPr>
        <p:spPr>
          <a:xfrm flipV="1">
            <a:off x="8586578" y="6864406"/>
            <a:ext cx="1138447" cy="1940355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1" name="AutoShape 21"/>
          <p:cNvSpPr/>
          <p:nvPr/>
        </p:nvSpPr>
        <p:spPr>
          <a:xfrm>
            <a:off x="8586578" y="5823431"/>
            <a:ext cx="1138447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2" name="TextBox 22"/>
          <p:cNvSpPr txBox="1"/>
          <p:nvPr/>
        </p:nvSpPr>
        <p:spPr>
          <a:xfrm>
            <a:off x="9669608" y="1930248"/>
            <a:ext cx="7487443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EXPLAIN THE USE OF DATA IN SOCIETY. 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9725025" y="27735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6447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ways of measuring data quality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447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ways that data can be visualised to tell a story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5259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</a:t>
                      </a:r>
                      <a:r>
                        <a:rPr lang="en-US" sz="2799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importance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of domain knowledge when solving problems using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6447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data generated from AI in terms of quality, trust and bias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3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2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2287274" y="178744"/>
            <a:ext cx="4972026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6</a:t>
            </a:r>
          </a:p>
        </p:txBody>
      </p:sp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82445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5208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concepts of data volume, variety, velocity, veracity and value.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6599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how data can be analysed and the tools that can be used to perform analysis.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720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data visualisations and data storytelling.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6599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methods of data management and data security.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6599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</a:t>
                      </a:r>
                      <a:r>
                        <a:rPr lang="en-US" sz="23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role </a:t>
                      </a: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of domain knowledge within data science.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3720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f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Explain the concept of data ethics.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465197" y="1901108"/>
            <a:ext cx="6684882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EXPLAIN DATA LITERACY CONCEPTS. </a:t>
            </a:r>
          </a:p>
        </p:txBody>
      </p:sp>
      <p:sp>
        <p:nvSpPr>
          <p:cNvPr id="19" name="AutoShape 19"/>
          <p:cNvSpPr/>
          <p:nvPr/>
        </p:nvSpPr>
        <p:spPr>
          <a:xfrm flipV="1">
            <a:off x="8586578" y="6864406"/>
            <a:ext cx="1138447" cy="1056254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TextBox 20"/>
          <p:cNvSpPr txBox="1"/>
          <p:nvPr/>
        </p:nvSpPr>
        <p:spPr>
          <a:xfrm>
            <a:off x="10060208" y="1901108"/>
            <a:ext cx="6863690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EXPLAIN DATA LITERACY CONCEPTS. 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8" name="TextBox 8"/>
          <p:cNvSpPr txBox="1"/>
          <p:nvPr/>
        </p:nvSpPr>
        <p:spPr>
          <a:xfrm>
            <a:off x="1028748" y="571650"/>
            <a:ext cx="6816888" cy="8579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930"/>
              </a:lnSpc>
              <a:spcBef>
                <a:spcPct val="0"/>
              </a:spcBef>
            </a:pPr>
            <a:r>
              <a:rPr lang="en-US" sz="495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3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2641576" y="178744"/>
            <a:ext cx="461772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6</a:t>
            </a:r>
          </a:p>
        </p:txBody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028700" y="2773506"/>
          <a:ext cx="7557878" cy="67710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723"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Extract information from data visualisations and dashboards.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723"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Evaluate a dataset in terms of its quality including potential bias.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723"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Interpret data to identify patterns and trends and draw conclusions.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4108"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Create appropriate visualisations from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723"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40"/>
                        </a:lnSpc>
                        <a:defRPr/>
                      </a:pPr>
                      <a:r>
                        <a:rPr lang="en-US" sz="26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Communicate findings and make recommendations based on conclusions.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1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2" name="TextBox 12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136858" y="1904588"/>
            <a:ext cx="5341560" cy="612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INTERPRET COMPLEX DATA. 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9954894" y="1697162"/>
            <a:ext cx="7534057" cy="7847344"/>
            <a:chOff x="0" y="0"/>
            <a:chExt cx="10263319" cy="10690097"/>
          </a:xfrm>
        </p:grpSpPr>
        <p:sp>
          <p:nvSpPr>
            <p:cNvPr id="15" name="Freeform 15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AutoShape 17"/>
          <p:cNvSpPr/>
          <p:nvPr/>
        </p:nvSpPr>
        <p:spPr>
          <a:xfrm flipH="1">
            <a:off x="9954894" y="28104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18" name="Table 18"/>
          <p:cNvGraphicFramePr>
            <a:graphicFrameLocks noGrp="1"/>
          </p:cNvGraphicFramePr>
          <p:nvPr/>
        </p:nvGraphicFramePr>
        <p:xfrm>
          <a:off x="9954894" y="27799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Interpret </a:t>
                      </a:r>
                      <a:r>
                        <a:rPr lang="en-US" sz="2500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complex data visualisations</a:t>
                      </a: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 to interpret patterns and trends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Evaluate data visualisations in terms of quality, trust and bias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Evaluate data generated from AI in terms of quality, trust and bias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Draw conclusions from data to investigate a problem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2920"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defRPr/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Make recommendations based on conclusions and communicate findings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TextBox 19"/>
          <p:cNvSpPr txBox="1"/>
          <p:nvPr/>
        </p:nvSpPr>
        <p:spPr>
          <a:xfrm>
            <a:off x="11151275" y="1889227"/>
            <a:ext cx="5141293" cy="583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INTERPRET COMPLEX DATA.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9954894" y="667745"/>
            <a:ext cx="6816888" cy="8579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930"/>
              </a:lnSpc>
              <a:spcBef>
                <a:spcPct val="0"/>
              </a:spcBef>
            </a:pPr>
            <a:r>
              <a:rPr lang="en-US" sz="495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4</a:t>
            </a:r>
          </a:p>
        </p:txBody>
      </p:sp>
      <p:sp>
        <p:nvSpPr>
          <p:cNvPr id="21" name="AutoShape 21"/>
          <p:cNvSpPr/>
          <p:nvPr/>
        </p:nvSpPr>
        <p:spPr>
          <a:xfrm>
            <a:off x="8586578" y="4904258"/>
            <a:ext cx="1368316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2" name="AutoShape 22"/>
          <p:cNvSpPr/>
          <p:nvPr/>
        </p:nvSpPr>
        <p:spPr>
          <a:xfrm flipV="1">
            <a:off x="8586578" y="3422594"/>
            <a:ext cx="1368316" cy="2758663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3" name="AutoShape 23"/>
          <p:cNvSpPr/>
          <p:nvPr/>
        </p:nvSpPr>
        <p:spPr>
          <a:xfrm>
            <a:off x="8586578" y="6159006"/>
            <a:ext cx="1368316" cy="1278786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4" name="AutoShape 24"/>
          <p:cNvSpPr/>
          <p:nvPr/>
        </p:nvSpPr>
        <p:spPr>
          <a:xfrm>
            <a:off x="8586578" y="8804762"/>
            <a:ext cx="1368316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4" name="TextBox 4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3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2641576" y="178744"/>
            <a:ext cx="461772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Citizenship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6</a:t>
            </a:r>
          </a:p>
        </p:txBody>
      </p:sp>
      <p:sp>
        <p:nvSpPr>
          <p:cNvPr id="6" name="TextBox 6"/>
          <p:cNvSpPr txBox="1"/>
          <p:nvPr/>
        </p:nvSpPr>
        <p:spPr>
          <a:xfrm rot="5400000">
            <a:off x="12035012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6544722" y="3699182"/>
            <a:ext cx="2742416" cy="676413"/>
            <a:chOff x="0" y="0"/>
            <a:chExt cx="722282" cy="17815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722282" cy="178150"/>
            </a:xfrm>
            <a:custGeom>
              <a:avLst/>
              <a:gdLst/>
              <a:ahLst/>
              <a:cxnLst/>
              <a:rect l="l" t="t" r="r" b="b"/>
              <a:pathLst>
                <a:path w="722282" h="178150">
                  <a:moveTo>
                    <a:pt x="89075" y="0"/>
                  </a:moveTo>
                  <a:lnTo>
                    <a:pt x="633208" y="0"/>
                  </a:lnTo>
                  <a:cubicBezTo>
                    <a:pt x="656832" y="0"/>
                    <a:pt x="679488" y="9385"/>
                    <a:pt x="696193" y="26089"/>
                  </a:cubicBezTo>
                  <a:cubicBezTo>
                    <a:pt x="712898" y="42794"/>
                    <a:pt x="722282" y="65451"/>
                    <a:pt x="722282" y="89075"/>
                  </a:cubicBezTo>
                  <a:lnTo>
                    <a:pt x="722282" y="89075"/>
                  </a:lnTo>
                  <a:cubicBezTo>
                    <a:pt x="722282" y="138270"/>
                    <a:pt x="682402" y="178150"/>
                    <a:pt x="633208" y="178150"/>
                  </a:cubicBezTo>
                  <a:lnTo>
                    <a:pt x="89075" y="178150"/>
                  </a:lnTo>
                  <a:cubicBezTo>
                    <a:pt x="65451" y="178150"/>
                    <a:pt x="42794" y="168765"/>
                    <a:pt x="26089" y="152060"/>
                  </a:cubicBezTo>
                  <a:cubicBezTo>
                    <a:pt x="9385" y="135356"/>
                    <a:pt x="0" y="112699"/>
                    <a:pt x="0" y="89075"/>
                  </a:cubicBezTo>
                  <a:lnTo>
                    <a:pt x="0" y="89075"/>
                  </a:lnTo>
                  <a:cubicBezTo>
                    <a:pt x="0" y="65451"/>
                    <a:pt x="9385" y="42794"/>
                    <a:pt x="26089" y="26089"/>
                  </a:cubicBezTo>
                  <a:cubicBezTo>
                    <a:pt x="42794" y="9385"/>
                    <a:pt x="65451" y="0"/>
                    <a:pt x="89075" y="0"/>
                  </a:cubicBezTo>
                  <a:close/>
                </a:path>
              </a:pathLst>
            </a:custGeom>
            <a:solidFill>
              <a:srgbClr val="FBC04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47625"/>
              <a:ext cx="722282" cy="225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01"/>
                </a:lnSpc>
              </a:pPr>
              <a:r>
                <a:rPr lang="en-US" sz="1929">
                  <a:solidFill>
                    <a:srgbClr val="000000"/>
                  </a:solidFill>
                  <a:latin typeface="Krabuler"/>
                  <a:ea typeface="Krabuler"/>
                  <a:cs typeface="Krabuler"/>
                  <a:sym typeface="Krabuler"/>
                </a:rPr>
                <a:t>MOVED FROM OUTCOME 3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535209" y="1690761"/>
            <a:ext cx="7534057" cy="7847344"/>
            <a:chOff x="0" y="0"/>
            <a:chExt cx="10263319" cy="10690097"/>
          </a:xfrm>
        </p:grpSpPr>
        <p:sp>
          <p:nvSpPr>
            <p:cNvPr id="11" name="Freeform 11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" name="AutoShape 13"/>
          <p:cNvSpPr/>
          <p:nvPr/>
        </p:nvSpPr>
        <p:spPr>
          <a:xfrm flipH="1">
            <a:off x="5535209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5535209" y="2773506"/>
          <a:ext cx="7534275" cy="6764803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812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methods to gather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12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best practices in survey design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1263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ways to minimise bias when gathering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7284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Design and carry out a survey to investigate a problem, ensuring bias is minimised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Box 15"/>
          <p:cNvSpPr txBox="1"/>
          <p:nvPr/>
        </p:nvSpPr>
        <p:spPr>
          <a:xfrm>
            <a:off x="5968569" y="1943100"/>
            <a:ext cx="6673007" cy="572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1"/>
              </a:lnSpc>
              <a:spcBef>
                <a:spcPct val="0"/>
              </a:spcBef>
            </a:pPr>
            <a:r>
              <a:rPr lang="en-US" sz="33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GATHER DATA TO INVESTIGATE A PROBLEM.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 flipH="1">
            <a:off x="9223231" y="8895219"/>
            <a:ext cx="11552272" cy="1596314"/>
          </a:xfrm>
          <a:custGeom>
            <a:avLst/>
            <a:gdLst/>
            <a:ahLst/>
            <a:cxnLst/>
            <a:rect l="l" t="t" r="r" b="b"/>
            <a:pathLst>
              <a:path w="11552272" h="1596314">
                <a:moveTo>
                  <a:pt x="11552272" y="0"/>
                </a:moveTo>
                <a:lnTo>
                  <a:pt x="0" y="0"/>
                </a:lnTo>
                <a:lnTo>
                  <a:pt x="0" y="1596314"/>
                </a:lnTo>
                <a:lnTo>
                  <a:pt x="11552272" y="1596314"/>
                </a:lnTo>
                <a:lnTo>
                  <a:pt x="1155227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flipH="1">
            <a:off x="-2649686" y="-149539"/>
            <a:ext cx="11546413" cy="1595504"/>
          </a:xfrm>
          <a:custGeom>
            <a:avLst/>
            <a:gdLst/>
            <a:ahLst/>
            <a:cxnLst/>
            <a:rect l="l" t="t" r="r" b="b"/>
            <a:pathLst>
              <a:path w="11546413" h="1595504">
                <a:moveTo>
                  <a:pt x="11546413" y="0"/>
                </a:moveTo>
                <a:lnTo>
                  <a:pt x="0" y="0"/>
                </a:lnTo>
                <a:lnTo>
                  <a:pt x="0" y="1595505"/>
                </a:lnTo>
                <a:lnTo>
                  <a:pt x="11546413" y="1595505"/>
                </a:lnTo>
                <a:lnTo>
                  <a:pt x="115464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491967">
            <a:off x="4366081" y="1559751"/>
            <a:ext cx="1707111" cy="1555022"/>
          </a:xfrm>
          <a:custGeom>
            <a:avLst/>
            <a:gdLst/>
            <a:ahLst/>
            <a:cxnLst/>
            <a:rect l="l" t="t" r="r" b="b"/>
            <a:pathLst>
              <a:path w="1707111" h="1555022">
                <a:moveTo>
                  <a:pt x="0" y="0"/>
                </a:moveTo>
                <a:lnTo>
                  <a:pt x="1707110" y="0"/>
                </a:lnTo>
                <a:lnTo>
                  <a:pt x="1707110" y="1555023"/>
                </a:lnTo>
                <a:lnTo>
                  <a:pt x="0" y="155502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>
            <a:off x="12512426" y="1028700"/>
            <a:ext cx="3634128" cy="4158041"/>
          </a:xfrm>
          <a:custGeom>
            <a:avLst/>
            <a:gdLst/>
            <a:ahLst/>
            <a:cxnLst/>
            <a:rect l="l" t="t" r="r" b="b"/>
            <a:pathLst>
              <a:path w="3634128" h="4158041">
                <a:moveTo>
                  <a:pt x="0" y="0"/>
                </a:moveTo>
                <a:lnTo>
                  <a:pt x="3634128" y="0"/>
                </a:lnTo>
                <a:lnTo>
                  <a:pt x="3634128" y="4158041"/>
                </a:lnTo>
                <a:lnTo>
                  <a:pt x="0" y="415804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/>
          <p:cNvSpPr/>
          <p:nvPr/>
        </p:nvSpPr>
        <p:spPr>
          <a:xfrm rot="1129629" flipV="1">
            <a:off x="1530356" y="4116826"/>
            <a:ext cx="3895386" cy="4128059"/>
          </a:xfrm>
          <a:custGeom>
            <a:avLst/>
            <a:gdLst/>
            <a:ahLst/>
            <a:cxnLst/>
            <a:rect l="l" t="t" r="r" b="b"/>
            <a:pathLst>
              <a:path w="3895386" h="4128059">
                <a:moveTo>
                  <a:pt x="0" y="4128058"/>
                </a:moveTo>
                <a:lnTo>
                  <a:pt x="3895386" y="4128058"/>
                </a:lnTo>
                <a:lnTo>
                  <a:pt x="3895386" y="0"/>
                </a:lnTo>
                <a:lnTo>
                  <a:pt x="0" y="0"/>
                </a:lnTo>
                <a:lnTo>
                  <a:pt x="0" y="4128058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Freeform 7"/>
          <p:cNvSpPr/>
          <p:nvPr/>
        </p:nvSpPr>
        <p:spPr>
          <a:xfrm rot="-1568932">
            <a:off x="15591427" y="5685088"/>
            <a:ext cx="1480813" cy="2123030"/>
          </a:xfrm>
          <a:custGeom>
            <a:avLst/>
            <a:gdLst/>
            <a:ahLst/>
            <a:cxnLst/>
            <a:rect l="l" t="t" r="r" b="b"/>
            <a:pathLst>
              <a:path w="1480813" h="2123030">
                <a:moveTo>
                  <a:pt x="0" y="0"/>
                </a:moveTo>
                <a:lnTo>
                  <a:pt x="1480813" y="0"/>
                </a:lnTo>
                <a:lnTo>
                  <a:pt x="1480813" y="2123030"/>
                </a:lnTo>
                <a:lnTo>
                  <a:pt x="0" y="212303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" name="TextBox 8"/>
          <p:cNvSpPr txBox="1"/>
          <p:nvPr/>
        </p:nvSpPr>
        <p:spPr>
          <a:xfrm>
            <a:off x="4955707" y="2879051"/>
            <a:ext cx="8376587" cy="5499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650"/>
              </a:lnSpc>
            </a:pPr>
            <a:r>
              <a:rPr lang="en-US" sz="18504" spc="407">
                <a:solidFill>
                  <a:srgbClr val="000000"/>
                </a:solidFill>
                <a:latin typeface="Pompiere"/>
                <a:ea typeface="Pompiere"/>
                <a:cs typeface="Pompiere"/>
                <a:sym typeface="Pompiere"/>
              </a:rPr>
              <a:t>THANK</a:t>
            </a:r>
          </a:p>
          <a:p>
            <a:pPr algn="ctr">
              <a:lnSpc>
                <a:spcPts val="21650"/>
              </a:lnSpc>
            </a:pPr>
            <a:r>
              <a:rPr lang="en-US" sz="18504" spc="407">
                <a:solidFill>
                  <a:srgbClr val="000000"/>
                </a:solidFill>
                <a:latin typeface="Pompiere"/>
                <a:ea typeface="Pompiere"/>
                <a:cs typeface="Pompiere"/>
                <a:sym typeface="Pompiere"/>
              </a:rPr>
              <a:t>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00" y="1690761"/>
            <a:ext cx="7557878" cy="7847344"/>
            <a:chOff x="0" y="0"/>
            <a:chExt cx="10077170" cy="10463126"/>
          </a:xfrm>
        </p:grpSpPr>
        <p:grpSp>
          <p:nvGrpSpPr>
            <p:cNvPr id="5" name="Group 5"/>
            <p:cNvGrpSpPr/>
            <p:nvPr/>
          </p:nvGrpSpPr>
          <p:grpSpPr>
            <a:xfrm>
              <a:off x="64" y="0"/>
              <a:ext cx="10077042" cy="10463126"/>
              <a:chOff x="0" y="0"/>
              <a:chExt cx="10295638" cy="10690097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31750" y="31750"/>
                <a:ext cx="10232137" cy="10626596"/>
              </a:xfrm>
              <a:custGeom>
                <a:avLst/>
                <a:gdLst/>
                <a:ahLst/>
                <a:cxnLst/>
                <a:rect l="l" t="t" r="r" b="b"/>
                <a:pathLst>
                  <a:path w="10232137" h="10626596">
                    <a:moveTo>
                      <a:pt x="10139428" y="10626596"/>
                    </a:moveTo>
                    <a:lnTo>
                      <a:pt x="92710" y="10626596"/>
                    </a:lnTo>
                    <a:cubicBezTo>
                      <a:pt x="41910" y="10626596"/>
                      <a:pt x="0" y="10584686"/>
                      <a:pt x="0" y="10533886"/>
                    </a:cubicBezTo>
                    <a:lnTo>
                      <a:pt x="0" y="92710"/>
                    </a:lnTo>
                    <a:cubicBezTo>
                      <a:pt x="0" y="41910"/>
                      <a:pt x="41910" y="0"/>
                      <a:pt x="92710" y="0"/>
                    </a:cubicBezTo>
                    <a:lnTo>
                      <a:pt x="10138158" y="0"/>
                    </a:lnTo>
                    <a:cubicBezTo>
                      <a:pt x="10188958" y="0"/>
                      <a:pt x="10230868" y="41910"/>
                      <a:pt x="10230868" y="92710"/>
                    </a:cubicBezTo>
                    <a:lnTo>
                      <a:pt x="10230868" y="10532617"/>
                    </a:lnTo>
                    <a:cubicBezTo>
                      <a:pt x="10232137" y="10584686"/>
                      <a:pt x="10190228" y="10626596"/>
                      <a:pt x="10139428" y="10626596"/>
                    </a:cubicBezTo>
                    <a:close/>
                  </a:path>
                </a:pathLst>
              </a:custGeom>
              <a:solidFill>
                <a:srgbClr val="FFFEF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0" y="0"/>
                <a:ext cx="10295637" cy="10690096"/>
              </a:xfrm>
              <a:custGeom>
                <a:avLst/>
                <a:gdLst/>
                <a:ahLst/>
                <a:cxnLst/>
                <a:rect l="l" t="t" r="r" b="b"/>
                <a:pathLst>
                  <a:path w="10295637" h="10690096">
                    <a:moveTo>
                      <a:pt x="10171178" y="59690"/>
                    </a:moveTo>
                    <a:cubicBezTo>
                      <a:pt x="10206737" y="59690"/>
                      <a:pt x="10235947" y="88900"/>
                      <a:pt x="10235947" y="124460"/>
                    </a:cubicBezTo>
                    <a:lnTo>
                      <a:pt x="10235947" y="10565636"/>
                    </a:lnTo>
                    <a:cubicBezTo>
                      <a:pt x="10235947" y="10601196"/>
                      <a:pt x="10206737" y="10630406"/>
                      <a:pt x="10171178" y="10630406"/>
                    </a:cubicBezTo>
                    <a:lnTo>
                      <a:pt x="124460" y="10630406"/>
                    </a:lnTo>
                    <a:cubicBezTo>
                      <a:pt x="88900" y="10630406"/>
                      <a:pt x="59690" y="10601196"/>
                      <a:pt x="59690" y="10565636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10171178" y="59690"/>
                    </a:lnTo>
                    <a:moveTo>
                      <a:pt x="10171178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0565636"/>
                    </a:lnTo>
                    <a:cubicBezTo>
                      <a:pt x="0" y="10634217"/>
                      <a:pt x="55880" y="10690096"/>
                      <a:pt x="124460" y="10690096"/>
                    </a:cubicBezTo>
                    <a:lnTo>
                      <a:pt x="10171178" y="10690096"/>
                    </a:lnTo>
                    <a:cubicBezTo>
                      <a:pt x="10239758" y="10690096"/>
                      <a:pt x="10295637" y="10634217"/>
                      <a:pt x="10295637" y="10565636"/>
                    </a:cubicBezTo>
                    <a:lnTo>
                      <a:pt x="10295637" y="124460"/>
                    </a:lnTo>
                    <a:cubicBezTo>
                      <a:pt x="10295637" y="55880"/>
                      <a:pt x="10239758" y="0"/>
                      <a:pt x="10171178" y="0"/>
                    </a:cubicBezTo>
                    <a:close/>
                  </a:path>
                </a:pathLst>
              </a:custGeom>
              <a:solidFill>
                <a:srgbClr val="191919"/>
              </a:solidFill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AutoShape 8"/>
            <p:cNvSpPr/>
            <p:nvPr/>
          </p:nvSpPr>
          <p:spPr>
            <a:xfrm>
              <a:off x="64" y="1458919"/>
              <a:ext cx="10077042" cy="25400"/>
            </a:xfrm>
            <a:prstGeom prst="line">
              <a:avLst/>
            </a:prstGeom>
            <a:ln w="508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10" name="Freeform 10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AutoShape 12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3" name="TextBox 13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1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4452456" y="178744"/>
            <a:ext cx="280684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 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4</a:t>
            </a:r>
          </a:p>
        </p:txBody>
      </p:sp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9725025" y="27735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applications of data science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benefits of data science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29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the steps in solving a problem using data science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Table 16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76533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the reasons for the development of data science.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533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</a:t>
                      </a:r>
                      <a:r>
                        <a:rPr lang="en-US" sz="2799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contemporary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applications of data science.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966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the steps in solving a problem using data science.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866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Identify sources of bias in data science including historical bias.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AutoShape 17"/>
          <p:cNvSpPr/>
          <p:nvPr/>
        </p:nvSpPr>
        <p:spPr>
          <a:xfrm flipV="1">
            <a:off x="8586578" y="3993444"/>
            <a:ext cx="1138447" cy="845952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AutoShape 18"/>
          <p:cNvSpPr/>
          <p:nvPr/>
        </p:nvSpPr>
        <p:spPr>
          <a:xfrm>
            <a:off x="8574776" y="7017048"/>
            <a:ext cx="1150249" cy="1254151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9" name="TextBox 19"/>
          <p:cNvSpPr txBox="1"/>
          <p:nvPr/>
        </p:nvSpPr>
        <p:spPr>
          <a:xfrm>
            <a:off x="2448876" y="1902175"/>
            <a:ext cx="4717523" cy="5364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DATA SCIENCE. 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1096329" y="1902175"/>
            <a:ext cx="4791447" cy="5364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DATA SCIENCE. </a:t>
            </a:r>
          </a:p>
        </p:txBody>
      </p:sp>
      <p:sp>
        <p:nvSpPr>
          <p:cNvPr id="21" name="TextBox 21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22" name="TextBox 22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TextBox 7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8" name="AutoShape 8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9" name="Group 9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10" name="Freeform 10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AutoShape 12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3" name="TextBox 13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2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4452456" y="178744"/>
            <a:ext cx="280684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 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4</a:t>
            </a:r>
          </a:p>
        </p:txBody>
      </p:sp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9725025" y="27735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968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common data types and data formats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968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simple methods of cleaning and transforming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261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State basic descriptive statistics used to summarise a dataset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261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Identify types of simple data visualisations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6"/>
          <p:cNvGraphicFramePr>
            <a:graphicFrameLocks noGrp="1"/>
          </p:cNvGraphicFramePr>
          <p:nvPr/>
        </p:nvGraphicFramePr>
        <p:xfrm>
          <a:off x="1028700" y="2773506"/>
          <a:ext cx="7557878" cy="676723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10099"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</a:t>
                      </a: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common data types and data formats.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717"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structured and unstructured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0099"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</a:t>
                      </a: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simple methods of cleaning and transforming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099"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</a:t>
                      </a: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basic descriptive statistics used to summarise a dataset.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9216"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779"/>
                        </a:lnSpc>
                        <a:defRPr/>
                      </a:pPr>
                      <a:r>
                        <a:rPr lang="en-US" sz="27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simple data visualisations.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AutoShape 17"/>
          <p:cNvSpPr/>
          <p:nvPr/>
        </p:nvSpPr>
        <p:spPr>
          <a:xfrm>
            <a:off x="8586578" y="3568423"/>
            <a:ext cx="1138447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AutoShape 18"/>
          <p:cNvSpPr/>
          <p:nvPr/>
        </p:nvSpPr>
        <p:spPr>
          <a:xfrm flipV="1">
            <a:off x="8586578" y="5143500"/>
            <a:ext cx="1138447" cy="993256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9" name="AutoShape 19"/>
          <p:cNvSpPr/>
          <p:nvPr/>
        </p:nvSpPr>
        <p:spPr>
          <a:xfrm flipV="1">
            <a:off x="8574054" y="7020984"/>
            <a:ext cx="1150971" cy="518233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TextBox 20"/>
          <p:cNvSpPr txBox="1"/>
          <p:nvPr/>
        </p:nvSpPr>
        <p:spPr>
          <a:xfrm>
            <a:off x="915929" y="1941805"/>
            <a:ext cx="7783418" cy="5364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SIMPLE WAYS OF ANALYSING DATA. 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0243508" y="1952099"/>
            <a:ext cx="6497092" cy="5734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>
                <a:solidFill>
                  <a:srgbClr val="004AAD"/>
                </a:solidFill>
                <a:latin typeface="Krabuler"/>
                <a:ea typeface="Krabuler"/>
                <a:cs typeface="Krabuler"/>
                <a:sym typeface="Krabuler"/>
              </a:rPr>
              <a:t>STATE </a:t>
            </a:r>
            <a:r>
              <a:rPr lang="en-US" sz="330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SIMPLE WAYS OF ANALYSING DATA.</a:t>
            </a:r>
          </a:p>
        </p:txBody>
      </p:sp>
      <p:sp>
        <p:nvSpPr>
          <p:cNvPr id="22" name="TextBox 22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3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452456" y="178744"/>
            <a:ext cx="280684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 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4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simple data cleaning and structuring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basic analyses including sort, filter and summarise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29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Visualise data to communicate basic insights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958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simple data cleaning and structuring.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958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basic analyses including sort, filter, </a:t>
                      </a:r>
                      <a:r>
                        <a:rPr lang="en-US" sz="2799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group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and summarise.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271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Visualise the data to provide basic insights.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271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Create a simple report to communicate insights.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AutoShape 16"/>
          <p:cNvSpPr/>
          <p:nvPr/>
        </p:nvSpPr>
        <p:spPr>
          <a:xfrm>
            <a:off x="8586578" y="3568423"/>
            <a:ext cx="1138447" cy="298459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7" name="AutoShape 17"/>
          <p:cNvSpPr/>
          <p:nvPr/>
        </p:nvSpPr>
        <p:spPr>
          <a:xfrm>
            <a:off x="8586578" y="5257287"/>
            <a:ext cx="1138447" cy="898519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AutoShape 18"/>
          <p:cNvSpPr/>
          <p:nvPr/>
        </p:nvSpPr>
        <p:spPr>
          <a:xfrm>
            <a:off x="8586578" y="7018591"/>
            <a:ext cx="1138447" cy="1275062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9" name="TextBox 19"/>
          <p:cNvSpPr txBox="1"/>
          <p:nvPr/>
        </p:nvSpPr>
        <p:spPr>
          <a:xfrm>
            <a:off x="1028530" y="2024388"/>
            <a:ext cx="7511167" cy="4549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ANALYSE A SMALL DATASET TO IDENTIFY PATTERNS. </a:t>
            </a:r>
          </a:p>
        </p:txBody>
      </p:sp>
      <p:sp>
        <p:nvSpPr>
          <p:cNvPr id="20" name="TextBox 20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21" name="TextBox 21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9539537" y="2023515"/>
            <a:ext cx="7905032" cy="4129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40"/>
              </a:lnSpc>
              <a:spcBef>
                <a:spcPct val="0"/>
              </a:spcBef>
            </a:pPr>
            <a:r>
              <a:rPr lang="en-US" sz="2600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ANALYSE </a:t>
            </a:r>
            <a:r>
              <a:rPr lang="en-US" sz="2600" dirty="0">
                <a:solidFill>
                  <a:srgbClr val="004AAD"/>
                </a:solidFill>
                <a:latin typeface="Krabuler"/>
                <a:ea typeface="Krabuler"/>
                <a:cs typeface="Krabuler"/>
                <a:sym typeface="Krabuler"/>
              </a:rPr>
              <a:t>SIMPLE DATA</a:t>
            </a:r>
            <a:r>
              <a:rPr lang="en-US" sz="2600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 TO </a:t>
            </a:r>
            <a:r>
              <a:rPr lang="en-US" sz="2600" dirty="0">
                <a:solidFill>
                  <a:srgbClr val="004AAD"/>
                </a:solidFill>
                <a:latin typeface="Krabuler"/>
                <a:ea typeface="Krabuler"/>
                <a:cs typeface="Krabuler"/>
                <a:sym typeface="Krabuler"/>
              </a:rPr>
              <a:t>COMMUNICATE BASIC INSIGHTS</a:t>
            </a:r>
            <a:r>
              <a:rPr lang="en-US" sz="2600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852510" y="4575989"/>
            <a:ext cx="10582980" cy="20779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33"/>
              </a:lnSpc>
              <a:spcBef>
                <a:spcPct val="0"/>
              </a:spcBef>
            </a:pPr>
            <a:r>
              <a:rPr lang="en-US" sz="12095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</a:t>
            </a:r>
          </a:p>
        </p:txBody>
      </p:sp>
      <p:sp>
        <p:nvSpPr>
          <p:cNvPr id="3" name="Freeform 3"/>
          <p:cNvSpPr/>
          <p:nvPr/>
        </p:nvSpPr>
        <p:spPr>
          <a:xfrm>
            <a:off x="7051433" y="-68578"/>
            <a:ext cx="10083238" cy="1393320"/>
          </a:xfrm>
          <a:custGeom>
            <a:avLst/>
            <a:gdLst/>
            <a:ahLst/>
            <a:cxnLst/>
            <a:rect l="l" t="t" r="r" b="b"/>
            <a:pathLst>
              <a:path w="10083238" h="1393320">
                <a:moveTo>
                  <a:pt x="0" y="0"/>
                </a:moveTo>
                <a:lnTo>
                  <a:pt x="10083238" y="0"/>
                </a:lnTo>
                <a:lnTo>
                  <a:pt x="10083238" y="1393320"/>
                </a:lnTo>
                <a:lnTo>
                  <a:pt x="0" y="1393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10800000">
            <a:off x="-4098675" y="8905418"/>
            <a:ext cx="9279203" cy="2078243"/>
          </a:xfrm>
          <a:custGeom>
            <a:avLst/>
            <a:gdLst/>
            <a:ahLst/>
            <a:cxnLst/>
            <a:rect l="l" t="t" r="r" b="b"/>
            <a:pathLst>
              <a:path w="9279203" h="2078243">
                <a:moveTo>
                  <a:pt x="0" y="0"/>
                </a:moveTo>
                <a:lnTo>
                  <a:pt x="9279203" y="0"/>
                </a:lnTo>
                <a:lnTo>
                  <a:pt x="9279203" y="2078242"/>
                </a:lnTo>
                <a:lnTo>
                  <a:pt x="0" y="20782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2081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 rot="-1568932">
            <a:off x="1485922" y="1536885"/>
            <a:ext cx="1443297" cy="2069242"/>
          </a:xfrm>
          <a:custGeom>
            <a:avLst/>
            <a:gdLst/>
            <a:ahLst/>
            <a:cxnLst/>
            <a:rect l="l" t="t" r="r" b="b"/>
            <a:pathLst>
              <a:path w="1443297" h="2069242">
                <a:moveTo>
                  <a:pt x="0" y="0"/>
                </a:moveTo>
                <a:lnTo>
                  <a:pt x="1443297" y="0"/>
                </a:lnTo>
                <a:lnTo>
                  <a:pt x="1443297" y="2069242"/>
                </a:lnTo>
                <a:lnTo>
                  <a:pt x="0" y="20692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/>
          <p:cNvSpPr/>
          <p:nvPr/>
        </p:nvSpPr>
        <p:spPr>
          <a:xfrm>
            <a:off x="14113920" y="6856667"/>
            <a:ext cx="3539744" cy="3430333"/>
          </a:xfrm>
          <a:custGeom>
            <a:avLst/>
            <a:gdLst/>
            <a:ahLst/>
            <a:cxnLst/>
            <a:rect l="l" t="t" r="r" b="b"/>
            <a:pathLst>
              <a:path w="3539744" h="3430333">
                <a:moveTo>
                  <a:pt x="0" y="0"/>
                </a:moveTo>
                <a:lnTo>
                  <a:pt x="3539743" y="0"/>
                </a:lnTo>
                <a:lnTo>
                  <a:pt x="3539743" y="3430333"/>
                </a:lnTo>
                <a:lnTo>
                  <a:pt x="0" y="343033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Freeform 7"/>
          <p:cNvSpPr/>
          <p:nvPr/>
        </p:nvSpPr>
        <p:spPr>
          <a:xfrm rot="240727">
            <a:off x="3193661" y="857481"/>
            <a:ext cx="1162426" cy="1666560"/>
          </a:xfrm>
          <a:custGeom>
            <a:avLst/>
            <a:gdLst/>
            <a:ahLst/>
            <a:cxnLst/>
            <a:rect l="l" t="t" r="r" b="b"/>
            <a:pathLst>
              <a:path w="1162426" h="1666560">
                <a:moveTo>
                  <a:pt x="0" y="0"/>
                </a:moveTo>
                <a:lnTo>
                  <a:pt x="1162426" y="0"/>
                </a:lnTo>
                <a:lnTo>
                  <a:pt x="1162426" y="1666560"/>
                </a:lnTo>
                <a:lnTo>
                  <a:pt x="0" y="16665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" name="TextBox 8"/>
          <p:cNvSpPr txBox="1"/>
          <p:nvPr/>
        </p:nvSpPr>
        <p:spPr>
          <a:xfrm>
            <a:off x="4726000" y="2850174"/>
            <a:ext cx="8836000" cy="1736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138"/>
              </a:lnSpc>
              <a:spcBef>
                <a:spcPct val="0"/>
              </a:spcBef>
            </a:pPr>
            <a:r>
              <a:rPr lang="en-US" sz="10098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SQCF Level 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452456" y="178744"/>
            <a:ext cx="280684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 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5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64600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applications, </a:t>
                      </a:r>
                      <a:r>
                        <a:rPr lang="en-US" sz="2799">
                          <a:solidFill>
                            <a:srgbClr val="5E17EB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benefits and challenges </a:t>
                      </a: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of data science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7155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steps in solving a problem using data science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290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Identify sources of public and private datasets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847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reasons for the development and growth of data science.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6606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contemporary applications of data science.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7847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data science life cycle including the potential for bias at each stage.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7847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tools that can be used at each stage in the life cycle.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6606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Identify sources of public and private datasets.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7847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f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role of domain knowledge and subject matter experts in data science.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73314" y="1965865"/>
            <a:ext cx="7868648" cy="4475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81"/>
              </a:lnSpc>
              <a:spcBef>
                <a:spcPct val="0"/>
              </a:spcBef>
            </a:pPr>
            <a:r>
              <a:rPr lang="en-US" sz="2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</a:t>
            </a:r>
            <a:r>
              <a:rPr lang="en-US" sz="2629" dirty="0">
                <a:solidFill>
                  <a:srgbClr val="EB04A3"/>
                </a:solidFill>
                <a:latin typeface="Krabuler"/>
                <a:ea typeface="Krabuler"/>
                <a:cs typeface="Krabuler"/>
                <a:sym typeface="Krabuler"/>
              </a:rPr>
              <a:t>THE TOOLS AND TECHNIQUES OF</a:t>
            </a:r>
            <a:r>
              <a:rPr lang="en-US" sz="2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 DATA SCIENCE. </a:t>
            </a:r>
          </a:p>
        </p:txBody>
      </p:sp>
      <p:sp>
        <p:nvSpPr>
          <p:cNvPr id="19" name="AutoShape 19"/>
          <p:cNvSpPr/>
          <p:nvPr/>
        </p:nvSpPr>
        <p:spPr>
          <a:xfrm flipV="1">
            <a:off x="8586530" y="3866882"/>
            <a:ext cx="1138495" cy="576584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AutoShape 20"/>
          <p:cNvSpPr/>
          <p:nvPr/>
        </p:nvSpPr>
        <p:spPr>
          <a:xfrm>
            <a:off x="8586530" y="5614433"/>
            <a:ext cx="113849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1" name="AutoShape 21"/>
          <p:cNvSpPr/>
          <p:nvPr/>
        </p:nvSpPr>
        <p:spPr>
          <a:xfrm>
            <a:off x="8586578" y="6864406"/>
            <a:ext cx="1138447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2" name="AutoShape 22"/>
          <p:cNvSpPr/>
          <p:nvPr/>
        </p:nvSpPr>
        <p:spPr>
          <a:xfrm>
            <a:off x="8574776" y="7852711"/>
            <a:ext cx="1150249" cy="54146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3" name="TextBox 23"/>
          <p:cNvSpPr txBox="1"/>
          <p:nvPr/>
        </p:nvSpPr>
        <p:spPr>
          <a:xfrm>
            <a:off x="11374710" y="1888663"/>
            <a:ext cx="4234904" cy="6126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DATA SCIENCE.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2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452456" y="178744"/>
            <a:ext cx="280684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 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5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807020"/>
          <a:ext cx="7534275" cy="6731087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826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common data types and data formats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826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composition of a structured dataset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038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methods of cleaning and transforming data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2951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methods of keeping data secure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038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descriptive statistics used to summarise a dataset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4408"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f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commonly used data visualisations and </a:t>
                      </a:r>
                      <a:r>
                        <a:rPr lang="en-US" sz="2400">
                          <a:solidFill>
                            <a:srgbClr val="004AAD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give examples of appropriate use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82445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3720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common data types and data formats.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329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composition of a structured dataset.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6599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methods of cleaning and transforming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720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methods of securing and</a:t>
                      </a:r>
                      <a:r>
                        <a:rPr lang="en-US" sz="23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 managing data</a:t>
                      </a: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9478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descriptive statistics used to summarise a dataset</a:t>
                      </a:r>
                      <a:r>
                        <a:rPr lang="en-US" sz="2300">
                          <a:solidFill>
                            <a:srgbClr val="BE50AF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 </a:t>
                      </a:r>
                      <a:r>
                        <a:rPr lang="en-US" sz="2300">
                          <a:solidFill>
                            <a:srgbClr val="EB04A3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including measures of central tendency and dispersion</a:t>
                      </a: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6599"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f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20"/>
                        </a:lnSpc>
                        <a:defRPr/>
                      </a:pPr>
                      <a:r>
                        <a:rPr lang="en-US" sz="2300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the selection of data visualisations to illustrate different types of data.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39721" y="1991838"/>
            <a:ext cx="8335833" cy="5301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81"/>
              </a:lnSpc>
              <a:spcBef>
                <a:spcPct val="0"/>
              </a:spcBef>
            </a:pPr>
            <a:r>
              <a:rPr lang="en-US" sz="31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METHODS OF </a:t>
            </a:r>
            <a:r>
              <a:rPr lang="en-US" sz="3129" dirty="0">
                <a:solidFill>
                  <a:srgbClr val="EB04A3"/>
                </a:solidFill>
                <a:latin typeface="Krabuler"/>
                <a:ea typeface="Krabuler"/>
                <a:cs typeface="Krabuler"/>
                <a:sym typeface="Krabuler"/>
              </a:rPr>
              <a:t>ROUTINE </a:t>
            </a:r>
            <a:r>
              <a:rPr lang="en-US" sz="31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ANALYSIS. </a:t>
            </a:r>
          </a:p>
        </p:txBody>
      </p:sp>
      <p:sp>
        <p:nvSpPr>
          <p:cNvPr id="19" name="AutoShape 19"/>
          <p:cNvSpPr/>
          <p:nvPr/>
        </p:nvSpPr>
        <p:spPr>
          <a:xfrm>
            <a:off x="8586578" y="3403544"/>
            <a:ext cx="113849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AutoShape 20"/>
          <p:cNvSpPr/>
          <p:nvPr/>
        </p:nvSpPr>
        <p:spPr>
          <a:xfrm>
            <a:off x="8586578" y="4180974"/>
            <a:ext cx="113849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1" name="AutoShape 21"/>
          <p:cNvSpPr/>
          <p:nvPr/>
        </p:nvSpPr>
        <p:spPr>
          <a:xfrm>
            <a:off x="8586578" y="5257287"/>
            <a:ext cx="113849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2" name="AutoShape 22"/>
          <p:cNvSpPr/>
          <p:nvPr/>
        </p:nvSpPr>
        <p:spPr>
          <a:xfrm>
            <a:off x="8586578" y="6333612"/>
            <a:ext cx="113849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3" name="AutoShape 23"/>
          <p:cNvSpPr/>
          <p:nvPr/>
        </p:nvSpPr>
        <p:spPr>
          <a:xfrm>
            <a:off x="8586578" y="7409937"/>
            <a:ext cx="113849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4" name="AutoShape 24"/>
          <p:cNvSpPr/>
          <p:nvPr/>
        </p:nvSpPr>
        <p:spPr>
          <a:xfrm>
            <a:off x="8586578" y="8804762"/>
            <a:ext cx="113849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5" name="TextBox 25"/>
          <p:cNvSpPr txBox="1"/>
          <p:nvPr/>
        </p:nvSpPr>
        <p:spPr>
          <a:xfrm>
            <a:off x="10129763" y="1872153"/>
            <a:ext cx="6724799" cy="6126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81"/>
              </a:lnSpc>
              <a:spcBef>
                <a:spcPct val="0"/>
              </a:spcBef>
            </a:pPr>
            <a:r>
              <a:rPr lang="en-US" sz="3629" dirty="0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DESCRIBE METHODS OF DATA ANALYSIS.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4146330" y="-145721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0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0" y="1836482"/>
                </a:lnTo>
                <a:lnTo>
                  <a:pt x="1329033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H="1">
            <a:off x="8209465" y="8823812"/>
            <a:ext cx="13290330" cy="1836482"/>
          </a:xfrm>
          <a:custGeom>
            <a:avLst/>
            <a:gdLst/>
            <a:ahLst/>
            <a:cxnLst/>
            <a:rect l="l" t="t" r="r" b="b"/>
            <a:pathLst>
              <a:path w="13290330" h="1836482">
                <a:moveTo>
                  <a:pt x="13290331" y="0"/>
                </a:moveTo>
                <a:lnTo>
                  <a:pt x="0" y="0"/>
                </a:lnTo>
                <a:lnTo>
                  <a:pt x="0" y="1836482"/>
                </a:lnTo>
                <a:lnTo>
                  <a:pt x="13290331" y="1836482"/>
                </a:lnTo>
                <a:lnTo>
                  <a:pt x="1329033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1028748" y="1690761"/>
            <a:ext cx="7557782" cy="7847344"/>
            <a:chOff x="0" y="0"/>
            <a:chExt cx="10295638" cy="10690097"/>
          </a:xfrm>
        </p:grpSpPr>
        <p:sp>
          <p:nvSpPr>
            <p:cNvPr id="5" name="Freeform 5"/>
            <p:cNvSpPr/>
            <p:nvPr/>
          </p:nvSpPr>
          <p:spPr>
            <a:xfrm>
              <a:off x="31750" y="31750"/>
              <a:ext cx="10232137" cy="10626596"/>
            </a:xfrm>
            <a:custGeom>
              <a:avLst/>
              <a:gdLst/>
              <a:ahLst/>
              <a:cxnLst/>
              <a:rect l="l" t="t" r="r" b="b"/>
              <a:pathLst>
                <a:path w="10232137" h="10626596">
                  <a:moveTo>
                    <a:pt x="10139428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38158" y="0"/>
                  </a:lnTo>
                  <a:cubicBezTo>
                    <a:pt x="10188958" y="0"/>
                    <a:pt x="10230868" y="41910"/>
                    <a:pt x="10230868" y="92710"/>
                  </a:cubicBezTo>
                  <a:lnTo>
                    <a:pt x="10230868" y="10532617"/>
                  </a:lnTo>
                  <a:cubicBezTo>
                    <a:pt x="10232137" y="10584686"/>
                    <a:pt x="10190228" y="10626596"/>
                    <a:pt x="10139428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6"/>
            <p:cNvSpPr/>
            <p:nvPr/>
          </p:nvSpPr>
          <p:spPr>
            <a:xfrm>
              <a:off x="0" y="0"/>
              <a:ext cx="10295637" cy="10690096"/>
            </a:xfrm>
            <a:custGeom>
              <a:avLst/>
              <a:gdLst/>
              <a:ahLst/>
              <a:cxnLst/>
              <a:rect l="l" t="t" r="r" b="b"/>
              <a:pathLst>
                <a:path w="10295637" h="10690096">
                  <a:moveTo>
                    <a:pt x="10171178" y="59690"/>
                  </a:moveTo>
                  <a:cubicBezTo>
                    <a:pt x="10206737" y="59690"/>
                    <a:pt x="10235947" y="88900"/>
                    <a:pt x="10235947" y="124460"/>
                  </a:cubicBezTo>
                  <a:lnTo>
                    <a:pt x="10235947" y="10565636"/>
                  </a:lnTo>
                  <a:cubicBezTo>
                    <a:pt x="10235947" y="10601196"/>
                    <a:pt x="10206737" y="10630406"/>
                    <a:pt x="10171178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71178" y="59690"/>
                  </a:lnTo>
                  <a:moveTo>
                    <a:pt x="1017117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71178" y="10690096"/>
                  </a:lnTo>
                  <a:cubicBezTo>
                    <a:pt x="10239758" y="10690096"/>
                    <a:pt x="10295637" y="10634217"/>
                    <a:pt x="10295637" y="10565636"/>
                  </a:cubicBezTo>
                  <a:lnTo>
                    <a:pt x="10295637" y="124460"/>
                  </a:lnTo>
                  <a:cubicBezTo>
                    <a:pt x="10295637" y="55880"/>
                    <a:pt x="10239758" y="0"/>
                    <a:pt x="10171178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AutoShape 7"/>
          <p:cNvSpPr/>
          <p:nvPr/>
        </p:nvSpPr>
        <p:spPr>
          <a:xfrm>
            <a:off x="1028748" y="2784951"/>
            <a:ext cx="7557782" cy="1905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9725025" y="1690761"/>
            <a:ext cx="7534057" cy="7847344"/>
            <a:chOff x="0" y="0"/>
            <a:chExt cx="10263319" cy="10690097"/>
          </a:xfrm>
        </p:grpSpPr>
        <p:sp>
          <p:nvSpPr>
            <p:cNvPr id="9" name="Freeform 9"/>
            <p:cNvSpPr/>
            <p:nvPr/>
          </p:nvSpPr>
          <p:spPr>
            <a:xfrm>
              <a:off x="31750" y="31750"/>
              <a:ext cx="10199819" cy="10626596"/>
            </a:xfrm>
            <a:custGeom>
              <a:avLst/>
              <a:gdLst/>
              <a:ahLst/>
              <a:cxnLst/>
              <a:rect l="l" t="t" r="r" b="b"/>
              <a:pathLst>
                <a:path w="10199819" h="10626596">
                  <a:moveTo>
                    <a:pt x="10107109" y="10626596"/>
                  </a:moveTo>
                  <a:lnTo>
                    <a:pt x="92710" y="10626596"/>
                  </a:lnTo>
                  <a:cubicBezTo>
                    <a:pt x="41910" y="10626596"/>
                    <a:pt x="0" y="10584686"/>
                    <a:pt x="0" y="10533886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0105839" y="0"/>
                  </a:lnTo>
                  <a:cubicBezTo>
                    <a:pt x="10156639" y="0"/>
                    <a:pt x="10198549" y="41910"/>
                    <a:pt x="10198549" y="92710"/>
                  </a:cubicBezTo>
                  <a:lnTo>
                    <a:pt x="10198549" y="10532617"/>
                  </a:lnTo>
                  <a:cubicBezTo>
                    <a:pt x="10199819" y="10584686"/>
                    <a:pt x="10157909" y="10626596"/>
                    <a:pt x="10107109" y="10626596"/>
                  </a:cubicBezTo>
                  <a:close/>
                </a:path>
              </a:pathLst>
            </a:custGeom>
            <a:solidFill>
              <a:srgbClr val="FFFEF7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10263319" cy="10690096"/>
            </a:xfrm>
            <a:custGeom>
              <a:avLst/>
              <a:gdLst/>
              <a:ahLst/>
              <a:cxnLst/>
              <a:rect l="l" t="t" r="r" b="b"/>
              <a:pathLst>
                <a:path w="10263319" h="10690096">
                  <a:moveTo>
                    <a:pt x="10138859" y="59690"/>
                  </a:moveTo>
                  <a:cubicBezTo>
                    <a:pt x="10174419" y="59690"/>
                    <a:pt x="10203629" y="88900"/>
                    <a:pt x="10203629" y="124460"/>
                  </a:cubicBezTo>
                  <a:lnTo>
                    <a:pt x="10203629" y="10565636"/>
                  </a:lnTo>
                  <a:cubicBezTo>
                    <a:pt x="10203629" y="10601196"/>
                    <a:pt x="10174419" y="10630406"/>
                    <a:pt x="10138859" y="10630406"/>
                  </a:cubicBezTo>
                  <a:lnTo>
                    <a:pt x="124460" y="10630406"/>
                  </a:lnTo>
                  <a:cubicBezTo>
                    <a:pt x="88900" y="10630406"/>
                    <a:pt x="59690" y="10601196"/>
                    <a:pt x="59690" y="1056563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0138859" y="59690"/>
                  </a:lnTo>
                  <a:moveTo>
                    <a:pt x="1013885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565636"/>
                  </a:lnTo>
                  <a:cubicBezTo>
                    <a:pt x="0" y="10634217"/>
                    <a:pt x="55880" y="10690096"/>
                    <a:pt x="124460" y="10690096"/>
                  </a:cubicBezTo>
                  <a:lnTo>
                    <a:pt x="10138859" y="10690096"/>
                  </a:lnTo>
                  <a:cubicBezTo>
                    <a:pt x="10207439" y="10690096"/>
                    <a:pt x="10263319" y="10634217"/>
                    <a:pt x="10263319" y="10565636"/>
                  </a:cubicBezTo>
                  <a:lnTo>
                    <a:pt x="10263319" y="124460"/>
                  </a:lnTo>
                  <a:cubicBezTo>
                    <a:pt x="10263319" y="55880"/>
                    <a:pt x="10207439" y="0"/>
                    <a:pt x="10138859" y="0"/>
                  </a:cubicBezTo>
                  <a:close/>
                </a:path>
              </a:pathLst>
            </a:custGeom>
            <a:solidFill>
              <a:srgbClr val="191919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" name="AutoShape 11"/>
          <p:cNvSpPr/>
          <p:nvPr/>
        </p:nvSpPr>
        <p:spPr>
          <a:xfrm flipH="1">
            <a:off x="9725025" y="2804001"/>
            <a:ext cx="7534275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1028700" y="-46465"/>
            <a:ext cx="11894239" cy="147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93"/>
              </a:lnSpc>
              <a:spcBef>
                <a:spcPct val="0"/>
              </a:spcBef>
            </a:pPr>
            <a:r>
              <a:rPr lang="en-US" sz="8637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Learning Outcome 3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452456" y="178744"/>
            <a:ext cx="2806844" cy="1250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1"/>
              </a:lnSpc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Data Science </a:t>
            </a:r>
          </a:p>
          <a:p>
            <a:pPr algn="r">
              <a:lnSpc>
                <a:spcPts val="5081"/>
              </a:lnSpc>
              <a:spcBef>
                <a:spcPct val="0"/>
              </a:spcBef>
            </a:pPr>
            <a:r>
              <a:rPr lang="en-US" sz="36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Level 5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9725025" y="2773506"/>
          <a:ext cx="7534275" cy="6765006"/>
        </p:xfrm>
        <a:graphic>
          <a:graphicData uri="http://schemas.openxmlformats.org/drawingml/2006/table">
            <a:tbl>
              <a:tblPr/>
              <a:tblGrid>
                <a:gridCol w="112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6164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Import data from an external source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164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Describe a dataset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4778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data cleaning and transforming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847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analyses including sort, filter, consolidate, group and summarise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8472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Use data visualisation to convey insights on patterns and trends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1028700" y="2773506"/>
          <a:ext cx="7557878" cy="6764600"/>
        </p:xfrm>
        <a:graphic>
          <a:graphicData uri="http://schemas.openxmlformats.org/drawingml/2006/table">
            <a:tbl>
              <a:tblPr/>
              <a:tblGrid>
                <a:gridCol w="112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6954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Define the required analyses.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954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b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Capture data from an external source.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0299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c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routine data cleaning and structuring.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0299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Perform analyses including query, sort, filter, consolidate, group and summarise.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0094"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919"/>
                        </a:lnSpc>
                        <a:defRPr/>
                      </a:pPr>
                      <a:r>
                        <a:rPr lang="en-US" sz="2799">
                          <a:solidFill>
                            <a:srgbClr val="000000"/>
                          </a:solidFill>
                          <a:latin typeface="Krabuler"/>
                          <a:ea typeface="Krabuler"/>
                          <a:cs typeface="Krabuler"/>
                          <a:sym typeface="Krabuler"/>
                        </a:rPr>
                        <a:t>Visualise the data to provide insights.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TextBox 16"/>
          <p:cNvSpPr txBox="1"/>
          <p:nvPr/>
        </p:nvSpPr>
        <p:spPr>
          <a:xfrm rot="-5400000">
            <a:off x="-1378641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OLD</a:t>
            </a:r>
          </a:p>
        </p:txBody>
      </p:sp>
      <p:sp>
        <p:nvSpPr>
          <p:cNvPr id="17" name="TextBox 17"/>
          <p:cNvSpPr txBox="1"/>
          <p:nvPr/>
        </p:nvSpPr>
        <p:spPr>
          <a:xfrm rot="5400000">
            <a:off x="16224828" y="4686934"/>
            <a:ext cx="3441813" cy="913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419"/>
              </a:lnSpc>
              <a:spcBef>
                <a:spcPct val="0"/>
              </a:spcBef>
            </a:pPr>
            <a:r>
              <a:rPr lang="en-US" sz="529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NEW</a:t>
            </a:r>
          </a:p>
        </p:txBody>
      </p:sp>
      <p:sp>
        <p:nvSpPr>
          <p:cNvPr id="18" name="AutoShape 18"/>
          <p:cNvSpPr/>
          <p:nvPr/>
        </p:nvSpPr>
        <p:spPr>
          <a:xfrm>
            <a:off x="8586578" y="5614433"/>
            <a:ext cx="1138447" cy="541575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19" name="AutoShape 19"/>
          <p:cNvSpPr/>
          <p:nvPr/>
        </p:nvSpPr>
        <p:spPr>
          <a:xfrm>
            <a:off x="8574776" y="6881609"/>
            <a:ext cx="1138447" cy="541575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0" name="AutoShape 20"/>
          <p:cNvSpPr/>
          <p:nvPr/>
        </p:nvSpPr>
        <p:spPr>
          <a:xfrm>
            <a:off x="8594761" y="8699522"/>
            <a:ext cx="1118462" cy="12429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1" name="AutoShape 21"/>
          <p:cNvSpPr/>
          <p:nvPr/>
        </p:nvSpPr>
        <p:spPr>
          <a:xfrm flipV="1">
            <a:off x="8566593" y="3422594"/>
            <a:ext cx="1146631" cy="920534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22" name="TextBox 22"/>
          <p:cNvSpPr txBox="1"/>
          <p:nvPr/>
        </p:nvSpPr>
        <p:spPr>
          <a:xfrm>
            <a:off x="1362268" y="1977246"/>
            <a:ext cx="6890742" cy="4310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41"/>
              </a:lnSpc>
              <a:spcBef>
                <a:spcPct val="0"/>
              </a:spcBef>
            </a:pPr>
            <a:r>
              <a:rPr lang="en-US" sz="25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ANALYSE A DATASET TO IDENTIFY PATTERNS AND TRENDS. 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0046683" y="1977246"/>
            <a:ext cx="6890742" cy="4310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41"/>
              </a:lnSpc>
              <a:spcBef>
                <a:spcPct val="0"/>
              </a:spcBef>
            </a:pPr>
            <a:r>
              <a:rPr lang="en-US" sz="2529">
                <a:solidFill>
                  <a:srgbClr val="000000"/>
                </a:solidFill>
                <a:latin typeface="Krabuler"/>
                <a:ea typeface="Krabuler"/>
                <a:cs typeface="Krabuler"/>
                <a:sym typeface="Krabuler"/>
              </a:rPr>
              <a:t>ANALYSE A DATASET TO IDENTIFY PATTERNS AND TRENDS.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5ced86-acf9-4106-9bfe-b7f58564dbb7">
      <Terms xmlns="http://schemas.microsoft.com/office/infopath/2007/PartnerControls"/>
    </lcf76f155ced4ddcb4097134ff3c332f>
    <TaxCatchAll xmlns="415d1151-ba9d-4af3-8064-fbed8c171f1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911B640723674A88567F1D0A6A478D" ma:contentTypeVersion="18" ma:contentTypeDescription="Create a new document." ma:contentTypeScope="" ma:versionID="a428845fe3d4881e0a198dc7c9b0561f">
  <xsd:schema xmlns:xsd="http://www.w3.org/2001/XMLSchema" xmlns:xs="http://www.w3.org/2001/XMLSchema" xmlns:p="http://schemas.microsoft.com/office/2006/metadata/properties" xmlns:ns2="3f5ced86-acf9-4106-9bfe-b7f58564dbb7" xmlns:ns3="415d1151-ba9d-4af3-8064-fbed8c171f14" targetNamespace="http://schemas.microsoft.com/office/2006/metadata/properties" ma:root="true" ma:fieldsID="5d227dac0b4a3bc91bd0b5f386a95fd7" ns2:_="" ns3:_="">
    <xsd:import namespace="3f5ced86-acf9-4106-9bfe-b7f58564dbb7"/>
    <xsd:import namespace="415d1151-ba9d-4af3-8064-fbed8c171f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ced86-acf9-4106-9bfe-b7f58564db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54eff52-6b6d-4e5f-a3b0-187f185b1d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d1151-ba9d-4af3-8064-fbed8c171f1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6471a26-5622-4910-a32f-9ed81c64676f}" ma:internalName="TaxCatchAll" ma:showField="CatchAllData" ma:web="415d1151-ba9d-4af3-8064-fbed8c171f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B47BC6-51A4-466A-9285-8EE44D6DD001}">
  <ds:schemaRefs>
    <ds:schemaRef ds:uri="http://schemas.microsoft.com/office/2006/metadata/properties"/>
    <ds:schemaRef ds:uri="http://schemas.microsoft.com/office/infopath/2007/PartnerControls"/>
    <ds:schemaRef ds:uri="3f5ced86-acf9-4106-9bfe-b7f58564dbb7"/>
    <ds:schemaRef ds:uri="415d1151-ba9d-4af3-8064-fbed8c171f14"/>
  </ds:schemaRefs>
</ds:datastoreItem>
</file>

<file path=customXml/itemProps2.xml><?xml version="1.0" encoding="utf-8"?>
<ds:datastoreItem xmlns:ds="http://schemas.openxmlformats.org/officeDocument/2006/customXml" ds:itemID="{D3A49F71-A383-4459-A5CF-2E6CF0F17B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0270CF-74DF-483B-AFD5-BADF30800D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5ced86-acf9-4106-9bfe-b7f58564dbb7"/>
    <ds:schemaRef ds:uri="415d1151-ba9d-4af3-8064-fbed8c171f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2298</Words>
  <Application>Microsoft Office PowerPoint</Application>
  <PresentationFormat>Custom</PresentationFormat>
  <Paragraphs>496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Pompiere</vt:lpstr>
      <vt:lpstr>Arial</vt:lpstr>
      <vt:lpstr>Krabuler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NPA Data Science and Citizenship Units</dc:title>
  <cp:lastModifiedBy>Antonia Sewell</cp:lastModifiedBy>
  <cp:revision>1</cp:revision>
  <dcterms:created xsi:type="dcterms:W3CDTF">2006-08-16T00:00:00Z</dcterms:created>
  <dcterms:modified xsi:type="dcterms:W3CDTF">2025-01-20T09:49:50Z</dcterms:modified>
  <dc:identifier>DAGZkBOfZWE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0x01010008911B640723674A88567F1D0A6A478D</vt:lpwstr>
  </property>
  <property fmtid="{D5CDD505-2E9C-101B-9397-08002B2CF9AE}" pid="3" name="MediaServiceImageTags">
    <vt:lpwstr/>
  </property>
</Properties>
</file>