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</p:sldMasterIdLst>
  <p:notesMasterIdLst>
    <p:notesMasterId r:id="rId34"/>
  </p:notesMasterIdLst>
  <p:sldIdLst>
    <p:sldId id="256" r:id="rId5"/>
    <p:sldId id="257" r:id="rId6"/>
    <p:sldId id="268" r:id="rId7"/>
    <p:sldId id="284" r:id="rId8"/>
    <p:sldId id="285" r:id="rId9"/>
    <p:sldId id="266" r:id="rId10"/>
    <p:sldId id="258" r:id="rId11"/>
    <p:sldId id="260" r:id="rId12"/>
    <p:sldId id="259" r:id="rId13"/>
    <p:sldId id="267" r:id="rId14"/>
    <p:sldId id="261" r:id="rId15"/>
    <p:sldId id="262" r:id="rId16"/>
    <p:sldId id="263" r:id="rId17"/>
    <p:sldId id="269" r:id="rId18"/>
    <p:sldId id="264" r:id="rId19"/>
    <p:sldId id="265" r:id="rId20"/>
    <p:sldId id="278" r:id="rId21"/>
    <p:sldId id="270" r:id="rId22"/>
    <p:sldId id="286" r:id="rId23"/>
    <p:sldId id="271" r:id="rId24"/>
    <p:sldId id="287" r:id="rId25"/>
    <p:sldId id="273" r:id="rId26"/>
    <p:sldId id="274" r:id="rId27"/>
    <p:sldId id="288" r:id="rId28"/>
    <p:sldId id="282" r:id="rId29"/>
    <p:sldId id="289" r:id="rId30"/>
    <p:sldId id="281" r:id="rId31"/>
    <p:sldId id="272" r:id="rId32"/>
    <p:sldId id="27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ia Sewell" initials="AS" lastIdx="1" clrIdx="0">
    <p:extLst>
      <p:ext uri="{19B8F6BF-5375-455C-9EA6-DF929625EA0E}">
        <p15:presenceInfo xmlns:p15="http://schemas.microsoft.com/office/powerpoint/2012/main" userId="S::asewell3@ed.ac.uk::866fcaf1-a8c1-4c4e-a2a7-8ac41c1bdb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247" autoAdjust="0"/>
  </p:normalViewPr>
  <p:slideViewPr>
    <p:cSldViewPr snapToGrid="0">
      <p:cViewPr varScale="1">
        <p:scale>
          <a:sx n="52" d="100"/>
          <a:sy n="52" d="100"/>
        </p:scale>
        <p:origin x="120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E8276-9E05-4022-B8C1-F357845CE131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DACDB-EA0E-4144-A212-E863F706E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84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126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300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016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55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268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015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Now we will try some activities with the cards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802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157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are two options for activity here:</a:t>
            </a:r>
          </a:p>
          <a:p>
            <a:pPr marL="228600" indent="-228600">
              <a:buAutoNum type="arabicPeriod"/>
            </a:pPr>
            <a:r>
              <a:rPr lang="en-GB" dirty="0"/>
              <a:t>Give each student 1 robot card and have them order themselves in a line.</a:t>
            </a:r>
          </a:p>
          <a:p>
            <a:pPr marL="228600" indent="-228600">
              <a:buAutoNum type="arabicPeriod"/>
            </a:pPr>
            <a:r>
              <a:rPr lang="en-GB" dirty="0"/>
              <a:t>Give each pair or group of students some robot cards (at least 10 cards per group) and have them order the cards by size</a:t>
            </a:r>
          </a:p>
          <a:p>
            <a:pPr marL="228600" indent="-228600"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/>
              <a:t>Students might notice that robots that are bigger seem to have certain classes (space, underwater), or that robots that are larger seem to have a higher cost. If students notice this, see if they might suggest why that’s the case.</a:t>
            </a:r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828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are two options for activity here:</a:t>
            </a:r>
          </a:p>
          <a:p>
            <a:pPr marL="228600" indent="-228600">
              <a:buAutoNum type="arabicPeriod"/>
            </a:pPr>
            <a:r>
              <a:rPr lang="en-GB" dirty="0"/>
              <a:t>Give each student 1 robot card and have them order themselves in a line.</a:t>
            </a:r>
          </a:p>
          <a:p>
            <a:pPr marL="228600" indent="-228600">
              <a:buAutoNum type="arabicPeriod"/>
            </a:pPr>
            <a:r>
              <a:rPr lang="en-GB" dirty="0"/>
              <a:t>Give each pair or group of students some robot cards (at least 10 cards per group) and have them order the cards by size</a:t>
            </a:r>
          </a:p>
          <a:p>
            <a:pPr marL="228600" indent="-228600"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/>
              <a:t>Students might notice that robots that are bigger seem to have certain classes (space, underwater), or that robots that are larger seem to have a higher cost. If students notice this, see if they might suggest why that’s the case.</a:t>
            </a:r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83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are two options for activity here:</a:t>
            </a:r>
          </a:p>
          <a:p>
            <a:pPr marL="228600" indent="-228600">
              <a:buAutoNum type="arabicPeriod"/>
            </a:pPr>
            <a:r>
              <a:rPr lang="en-GB" dirty="0"/>
              <a:t>Give each student 1 robot card and have them order themselves in a line.</a:t>
            </a:r>
          </a:p>
          <a:p>
            <a:pPr marL="228600" indent="-228600">
              <a:buAutoNum type="arabicPeriod"/>
            </a:pPr>
            <a:r>
              <a:rPr lang="en-GB" dirty="0"/>
              <a:t>Give each pair or group of students some robot cards (at least 10 cards per group) and have them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3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Bahnschrift SemiLight" panose="020B0502040204020203" pitchFamily="34" charset="0"/>
              </a:rPr>
              <a:t>The Robot Cards have been created for use in a Primary School classroom to give students an introduction to simple concepts in statistics and data analysis.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Students can go from using the cards to learn about early mathematical concepts such as ordering, to creating simple graphs such as bar charts and scatterplots with the cards.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961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sz="2400" dirty="0">
                <a:latin typeface="Bahnschrift SemiLight" panose="020B0502040204020203" pitchFamily="34" charset="0"/>
              </a:rPr>
              <a:t>For example, are certain attributes more common among some groups than others?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883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919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6136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5929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443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074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283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First of all, ask the students if they know what a sample is.</a:t>
            </a:r>
          </a:p>
          <a:p>
            <a:r>
              <a:rPr lang="en-GB" dirty="0"/>
              <a:t>How does this relate to the robot cards?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299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First of all, ask the students if they know what a sample is. </a:t>
            </a:r>
          </a:p>
          <a:p>
            <a:endParaRPr lang="en-GB" dirty="0"/>
          </a:p>
          <a:p>
            <a:r>
              <a:rPr lang="en-GB" dirty="0"/>
              <a:t>Ask the students if we can use the cards to find out about the wider robot cards population.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160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Bahnschrift SemiLight" panose="020B0502040204020203" pitchFamily="34" charset="0"/>
              </a:rPr>
              <a:t>“Robot” refers to real-life AND fictional robots. What kind of robot are the ones on the cards?</a:t>
            </a:r>
          </a:p>
          <a:p>
            <a:endParaRPr lang="en-GB" dirty="0">
              <a:latin typeface="Bahnschrift SemiLight" panose="020B0502040204020203" pitchFamily="34" charset="0"/>
            </a:endParaRPr>
          </a:p>
          <a:p>
            <a:r>
              <a:rPr lang="en-GB" dirty="0">
                <a:latin typeface="Bahnschrift SemiLight" panose="020B0502040204020203" pitchFamily="34" charset="0"/>
              </a:rPr>
              <a:t>Fictional.</a:t>
            </a:r>
          </a:p>
          <a:p>
            <a:endParaRPr lang="en-GB" dirty="0">
              <a:latin typeface="Bahnschrift SemiLight" panose="020B0502040204020203" pitchFamily="34" charset="0"/>
            </a:endParaRPr>
          </a:p>
          <a:p>
            <a:r>
              <a:rPr lang="en-GB" dirty="0">
                <a:latin typeface="Bahnschrift SemiLight" panose="020B0502040204020203" pitchFamily="34" charset="0"/>
              </a:rPr>
              <a:t>Yes, because they aren’t actually present in the real world. These cards also don’t represent any real-life robots.</a:t>
            </a:r>
          </a:p>
          <a:p>
            <a:endParaRPr lang="en-GB" dirty="0">
              <a:latin typeface="Bahnschrift SemiLight" panose="020B0502040204020203" pitchFamily="34" charset="0"/>
            </a:endParaRPr>
          </a:p>
          <a:p>
            <a:r>
              <a:rPr lang="en-GB" dirty="0">
                <a:latin typeface="Bahnschrift SemiLight" panose="020B0502040204020203" pitchFamily="34" charset="0"/>
              </a:rPr>
              <a:t>Although there is a difference between real-life and fictional robots, we can use similar attributes to describe them. The attributes that we’ve used for these robot cards can be used to describe real-life robots too.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659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81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837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22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328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49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24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623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3557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13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69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413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70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18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3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2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2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5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39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5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21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4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8997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5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33.png"/><Relationship Id="rId5" Type="http://schemas.openxmlformats.org/officeDocument/2006/relationships/image" Target="../media/image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20.png"/><Relationship Id="rId1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10" Type="http://schemas.openxmlformats.org/officeDocument/2006/relationships/image" Target="../media/image33.png"/><Relationship Id="rId4" Type="http://schemas.openxmlformats.org/officeDocument/2006/relationships/image" Target="../media/image7.png"/><Relationship Id="rId9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8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8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7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8.sv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5820AF-B312-4B76-9808-7077A7A3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783" y="261066"/>
            <a:ext cx="2196906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8EEB90-2D87-4038-BDFD-722EC91A4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349" y="261066"/>
            <a:ext cx="2196907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332D95-4DB1-408D-91FA-A512EDA69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5343" y="2334246"/>
            <a:ext cx="2196907" cy="3428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52DFA7-81B7-482C-86CD-8331D1B46E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2291" y="2334246"/>
            <a:ext cx="2196906" cy="3428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Graphic 15" descr="Stars with solid fill">
            <a:extLst>
              <a:ext uri="{FF2B5EF4-FFF2-40B4-BE49-F238E27FC236}">
                <a16:creationId xmlns:a16="http://schemas.microsoft.com/office/drawing/2014/main" id="{E7D65CCE-6F52-4036-9514-4EE1BF6A51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762349">
            <a:off x="3325325" y="2431044"/>
            <a:ext cx="914400" cy="914400"/>
          </a:xfrm>
          <a:prstGeom prst="rect">
            <a:avLst/>
          </a:prstGeom>
        </p:spPr>
      </p:pic>
      <p:pic>
        <p:nvPicPr>
          <p:cNvPr id="17" name="Graphic 16" descr="Stars with solid fill">
            <a:extLst>
              <a:ext uri="{FF2B5EF4-FFF2-40B4-BE49-F238E27FC236}">
                <a16:creationId xmlns:a16="http://schemas.microsoft.com/office/drawing/2014/main" id="{EB8E0D58-2308-4455-86F9-5A2702F632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168553">
            <a:off x="9271676" y="1333191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5771478-662D-466D-AA92-39FF0D0D2A23}"/>
              </a:ext>
            </a:extLst>
          </p:cNvPr>
          <p:cNvSpPr txBox="1"/>
          <p:nvPr/>
        </p:nvSpPr>
        <p:spPr>
          <a:xfrm>
            <a:off x="458663" y="3331505"/>
            <a:ext cx="41159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2"/>
                </a:solidFill>
                <a:latin typeface="Arial Rounded MT Bold" panose="020F0704030504030204" pitchFamily="34" charset="0"/>
              </a:rPr>
              <a:t>An introduction to </a:t>
            </a:r>
            <a:endParaRPr lang="en-GB" sz="3200" dirty="0">
              <a:solidFill>
                <a:schemeClr val="bg2"/>
              </a:solidFill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22E0551-99AF-49C6-AC5B-76E0F758A9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656" y="5492338"/>
            <a:ext cx="2079876" cy="11767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F4506F-1BB5-401E-8AE0-7FED0C4BC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491" y="2289629"/>
            <a:ext cx="5102852" cy="4307305"/>
          </a:xfrm>
        </p:spPr>
        <p:txBody>
          <a:bodyPr>
            <a:normAutofit/>
          </a:bodyPr>
          <a:lstStyle/>
          <a:p>
            <a:br>
              <a:rPr lang="en-GB" sz="9600" dirty="0">
                <a:solidFill>
                  <a:srgbClr val="7030A0"/>
                </a:solidFill>
                <a:latin typeface="Arial Rounded MT Bold" panose="020F0704030504030204" pitchFamily="34" charset="0"/>
              </a:rPr>
            </a:br>
            <a:r>
              <a:rPr lang="en-GB" sz="9600" b="1" dirty="0">
                <a:latin typeface="Arial Rounded MT Bold" panose="020F0704030504030204" pitchFamily="34" charset="0"/>
              </a:rPr>
              <a:t>Robot Cards</a:t>
            </a:r>
            <a:endParaRPr lang="en-GB" sz="9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51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862" y="209464"/>
            <a:ext cx="6066211" cy="1478570"/>
          </a:xfrm>
        </p:spPr>
        <p:txBody>
          <a:bodyPr>
            <a:normAutofit/>
          </a:bodyPr>
          <a:lstStyle/>
          <a:p>
            <a:r>
              <a:rPr lang="en-GB" sz="6000" dirty="0"/>
              <a:t>location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B22D3-27A3-4935-95A0-EEC8557CB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401" y="2432243"/>
            <a:ext cx="1793795" cy="2799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E6085-8F04-42F1-9A97-478A7A47C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064" y="1184216"/>
            <a:ext cx="6228379" cy="777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There are 5 locations: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EAD5F22-60D8-4BDF-BA42-B49E1FFC4BFA}"/>
              </a:ext>
            </a:extLst>
          </p:cNvPr>
          <p:cNvSpPr txBox="1">
            <a:spLocks/>
          </p:cNvSpPr>
          <p:nvPr/>
        </p:nvSpPr>
        <p:spPr>
          <a:xfrm>
            <a:off x="1141413" y="5668378"/>
            <a:ext cx="1830387" cy="77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/>
              <a:t>On Land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DC9F973-5209-4915-A7A0-5DDAD470AB07}"/>
              </a:ext>
            </a:extLst>
          </p:cNvPr>
          <p:cNvSpPr txBox="1">
            <a:spLocks/>
          </p:cNvSpPr>
          <p:nvPr/>
        </p:nvSpPr>
        <p:spPr>
          <a:xfrm>
            <a:off x="3310061" y="5668378"/>
            <a:ext cx="1830387" cy="77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/>
              <a:t>In Air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FE7D862-B6AF-4EC2-A296-64A6460F2579}"/>
              </a:ext>
            </a:extLst>
          </p:cNvPr>
          <p:cNvSpPr txBox="1">
            <a:spLocks/>
          </p:cNvSpPr>
          <p:nvPr/>
        </p:nvSpPr>
        <p:spPr>
          <a:xfrm>
            <a:off x="5225014" y="5668378"/>
            <a:ext cx="1830387" cy="77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/>
              <a:t>In Space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A972454-0DBE-4111-A8C1-74FEDDA379CC}"/>
              </a:ext>
            </a:extLst>
          </p:cNvPr>
          <p:cNvSpPr txBox="1">
            <a:spLocks/>
          </p:cNvSpPr>
          <p:nvPr/>
        </p:nvSpPr>
        <p:spPr>
          <a:xfrm>
            <a:off x="7224532" y="5668378"/>
            <a:ext cx="1830387" cy="77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/>
              <a:t>In Water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004A0982-9690-4B53-821B-A06FDB85529A}"/>
              </a:ext>
            </a:extLst>
          </p:cNvPr>
          <p:cNvSpPr txBox="1">
            <a:spLocks/>
          </p:cNvSpPr>
          <p:nvPr/>
        </p:nvSpPr>
        <p:spPr>
          <a:xfrm>
            <a:off x="9393180" y="5668378"/>
            <a:ext cx="1830387" cy="77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/>
              <a:t>On Water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D809D3-D63C-4969-AB3E-3B4116D44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77" y="2432243"/>
            <a:ext cx="1793795" cy="2799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F932CF-91ED-4C97-92E7-7F4A6FA5C6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17" y="2432244"/>
            <a:ext cx="1793794" cy="2799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2F4D2E-1D3B-46CC-841C-9D31360CF6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059" y="2432243"/>
            <a:ext cx="1793794" cy="2799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993DB2-4157-4D42-B385-A1EEC8FF77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40" y="2432242"/>
            <a:ext cx="1793794" cy="2799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49630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066211" cy="1478570"/>
          </a:xfrm>
        </p:spPr>
        <p:txBody>
          <a:bodyPr>
            <a:normAutofit/>
          </a:bodyPr>
          <a:lstStyle/>
          <a:p>
            <a:r>
              <a:rPr lang="en-GB" sz="6000" dirty="0"/>
              <a:t>Height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B22D3-27A3-4935-95A0-EEC8557CB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198" y="519907"/>
            <a:ext cx="3503611" cy="5468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E6085-8F04-42F1-9A97-478A7A47C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6066212" cy="3541714"/>
          </a:xfrm>
        </p:spPr>
        <p:txBody>
          <a:bodyPr>
            <a:normAutofit/>
          </a:bodyPr>
          <a:lstStyle/>
          <a:p>
            <a:r>
              <a:rPr lang="en-GB" sz="2800" dirty="0"/>
              <a:t>The height of a robot is shown by the green ruler on the left side of the card.</a:t>
            </a:r>
          </a:p>
          <a:p>
            <a:r>
              <a:rPr lang="en-GB" sz="2800" dirty="0"/>
              <a:t>There is also a height comparison scale showing how big the robot is compared to a human (you can see the tiny human and child here!)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0778D4-C783-4681-B003-A2668837BE0A}"/>
              </a:ext>
            </a:extLst>
          </p:cNvPr>
          <p:cNvCxnSpPr>
            <a:cxnSpLocks/>
          </p:cNvCxnSpPr>
          <p:nvPr/>
        </p:nvCxnSpPr>
        <p:spPr>
          <a:xfrm>
            <a:off x="6870700" y="4584700"/>
            <a:ext cx="1587500" cy="9017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983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066211" cy="1478570"/>
          </a:xfrm>
        </p:spPr>
        <p:txBody>
          <a:bodyPr>
            <a:normAutofit/>
          </a:bodyPr>
          <a:lstStyle/>
          <a:p>
            <a:r>
              <a:rPr lang="en-GB" sz="6000" dirty="0"/>
              <a:t>Cost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E6085-8F04-42F1-9A97-478A7A47C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5932487" cy="3541714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Cost is shown on the right-hand side in BOTCOINS.</a:t>
            </a:r>
          </a:p>
          <a:p>
            <a:r>
              <a:rPr lang="en-GB" sz="2800" dirty="0"/>
              <a:t>The more BOTCOINS that there are, the higher the cost. </a:t>
            </a:r>
          </a:p>
          <a:p>
            <a:r>
              <a:rPr lang="en-GB" sz="2800" dirty="0"/>
              <a:t>This is based on how expensive it was to manufacture this robot. What factors do you think contribute to this amount?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960475-6122-4DA1-A2B5-F94064482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125" y="506626"/>
            <a:ext cx="3586302" cy="5597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1135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066211" cy="1478570"/>
          </a:xfrm>
        </p:spPr>
        <p:txBody>
          <a:bodyPr>
            <a:normAutofit/>
          </a:bodyPr>
          <a:lstStyle/>
          <a:p>
            <a:r>
              <a:rPr lang="en-GB" sz="6000" dirty="0"/>
              <a:t>Function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B22D3-27A3-4935-95A0-EEC8557CB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198" y="519907"/>
            <a:ext cx="3503611" cy="5468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E6085-8F04-42F1-9A97-478A7A47C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6275388" cy="3541714"/>
          </a:xfrm>
        </p:spPr>
        <p:txBody>
          <a:bodyPr>
            <a:normAutofit/>
          </a:bodyPr>
          <a:lstStyle/>
          <a:p>
            <a:r>
              <a:rPr lang="en-GB" sz="2800" dirty="0"/>
              <a:t>The function of a robot is the main use it has to humans.</a:t>
            </a:r>
          </a:p>
          <a:p>
            <a:r>
              <a:rPr lang="en-GB" sz="2800" dirty="0"/>
              <a:t>This is represented by the symbol on the bottom right.</a:t>
            </a:r>
          </a:p>
          <a:p>
            <a:r>
              <a:rPr lang="en-GB" sz="2800" dirty="0"/>
              <a:t>This robot’s function is exploration.</a:t>
            </a:r>
          </a:p>
        </p:txBody>
      </p:sp>
    </p:spTree>
    <p:extLst>
      <p:ext uri="{BB962C8B-B14F-4D97-AF65-F5344CB8AC3E}">
        <p14:creationId xmlns:p14="http://schemas.microsoft.com/office/powerpoint/2010/main" val="1001287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066211" cy="1478570"/>
          </a:xfrm>
        </p:spPr>
        <p:txBody>
          <a:bodyPr>
            <a:normAutofit/>
          </a:bodyPr>
          <a:lstStyle/>
          <a:p>
            <a:r>
              <a:rPr lang="en-GB" sz="6000" dirty="0"/>
              <a:t>Function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E6085-8F04-42F1-9A97-478A7A47C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615" y="1995420"/>
            <a:ext cx="8216914" cy="1655967"/>
          </a:xfrm>
        </p:spPr>
        <p:txBody>
          <a:bodyPr>
            <a:normAutofit fontScale="77500" lnSpcReduction="20000"/>
          </a:bodyPr>
          <a:lstStyle/>
          <a:p>
            <a:r>
              <a:rPr lang="en-GB" sz="3600" dirty="0"/>
              <a:t>Each robot card has one of these 5 functions.</a:t>
            </a:r>
          </a:p>
          <a:p>
            <a:r>
              <a:rPr lang="en-GB" sz="3600" dirty="0"/>
              <a:t>The function specifies what task the robot focuses on.</a:t>
            </a:r>
          </a:p>
          <a:p>
            <a:r>
              <a:rPr lang="en-GB" sz="3600" dirty="0"/>
              <a:t>How might function relate to other attributes?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6BFD8C-8E9C-417D-96FD-491CD3090C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2" t="76449"/>
          <a:stretch/>
        </p:blipFill>
        <p:spPr>
          <a:xfrm>
            <a:off x="9186529" y="3948278"/>
            <a:ext cx="3104779" cy="2694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EADFA9-DDC0-42AB-A0D8-99D74A3734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9" t="81527" r="16410" b="5658"/>
          <a:stretch/>
        </p:blipFill>
        <p:spPr>
          <a:xfrm>
            <a:off x="7699870" y="4572000"/>
            <a:ext cx="1486659" cy="142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FD1EB8-1ED3-4F54-B8A6-91C7B076B1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2383"/>
          <a:stretch/>
        </p:blipFill>
        <p:spPr>
          <a:xfrm>
            <a:off x="5176329" y="3756891"/>
            <a:ext cx="3125336" cy="26944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046739-D893-48DB-B48D-A8D88F88E4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7" t="79696" r="14129" b="4473"/>
          <a:stretch/>
        </p:blipFill>
        <p:spPr>
          <a:xfrm>
            <a:off x="3891515" y="4357519"/>
            <a:ext cx="1786271" cy="17969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C03396-EE43-498A-BFC0-98E85FC43A3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0" t="79039" r="16400" b="4812"/>
          <a:stretch/>
        </p:blipFill>
        <p:spPr>
          <a:xfrm>
            <a:off x="1869431" y="4163578"/>
            <a:ext cx="1786271" cy="2075904"/>
          </a:xfrm>
          <a:prstGeom prst="rect">
            <a:avLst/>
          </a:prstGeom>
        </p:spPr>
      </p:pic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436F056C-92B0-4956-ABB2-CC47A5075B44}"/>
              </a:ext>
            </a:extLst>
          </p:cNvPr>
          <p:cNvSpPr txBox="1">
            <a:spLocks/>
          </p:cNvSpPr>
          <p:nvPr/>
        </p:nvSpPr>
        <p:spPr>
          <a:xfrm>
            <a:off x="1869431" y="3893259"/>
            <a:ext cx="1962018" cy="678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Exploration</a:t>
            </a:r>
            <a:endParaRPr lang="en-GB" sz="900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DC2870CE-B437-4DBD-B936-5D0DC4DDDE36}"/>
              </a:ext>
            </a:extLst>
          </p:cNvPr>
          <p:cNvSpPr txBox="1">
            <a:spLocks/>
          </p:cNvSpPr>
          <p:nvPr/>
        </p:nvSpPr>
        <p:spPr>
          <a:xfrm>
            <a:off x="4084347" y="3916267"/>
            <a:ext cx="1962018" cy="678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Medical</a:t>
            </a:r>
            <a:endParaRPr lang="en-GB" sz="900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71FA0483-1E65-41CE-B40C-D3E925B9645C}"/>
              </a:ext>
            </a:extLst>
          </p:cNvPr>
          <p:cNvSpPr txBox="1">
            <a:spLocks/>
          </p:cNvSpPr>
          <p:nvPr/>
        </p:nvSpPr>
        <p:spPr>
          <a:xfrm>
            <a:off x="5960855" y="3939275"/>
            <a:ext cx="1486659" cy="655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Service</a:t>
            </a:r>
            <a:endParaRPr lang="en-GB" sz="900" dirty="0"/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5D8B7184-6BD5-4387-8BFD-FA02EA504A09}"/>
              </a:ext>
            </a:extLst>
          </p:cNvPr>
          <p:cNvSpPr txBox="1">
            <a:spLocks/>
          </p:cNvSpPr>
          <p:nvPr/>
        </p:nvSpPr>
        <p:spPr>
          <a:xfrm>
            <a:off x="7669033" y="3904762"/>
            <a:ext cx="1962018" cy="678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Production</a:t>
            </a:r>
            <a:endParaRPr lang="en-GB" sz="900" dirty="0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603DAECF-950D-4E57-82C8-66F779FFC8AD}"/>
              </a:ext>
            </a:extLst>
          </p:cNvPr>
          <p:cNvSpPr txBox="1">
            <a:spLocks/>
          </p:cNvSpPr>
          <p:nvPr/>
        </p:nvSpPr>
        <p:spPr>
          <a:xfrm>
            <a:off x="9661888" y="3481961"/>
            <a:ext cx="1739015" cy="1113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Search and Rescue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254518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066211" cy="1478570"/>
          </a:xfrm>
        </p:spPr>
        <p:txBody>
          <a:bodyPr>
            <a:normAutofit/>
          </a:bodyPr>
          <a:lstStyle/>
          <a:p>
            <a:r>
              <a:rPr lang="en-GB" sz="6000" dirty="0"/>
              <a:t>Power Type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B22D3-27A3-4935-95A0-EEC8557CB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198" y="519907"/>
            <a:ext cx="3503611" cy="5468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E6085-8F04-42F1-9A97-478A7A47C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6211888" cy="3541714"/>
          </a:xfrm>
        </p:spPr>
        <p:txBody>
          <a:bodyPr/>
          <a:lstStyle/>
          <a:p>
            <a:r>
              <a:rPr lang="en-GB" dirty="0"/>
              <a:t>We can also see the power type of a robot, this is whether they operate through being connected to another power supply, or they have their own internal battery, which might be charged through solar power, for example.</a:t>
            </a:r>
          </a:p>
          <a:p>
            <a:r>
              <a:rPr lang="en-GB" dirty="0"/>
              <a:t>The two power symbols are: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F47963-4D05-4769-AD15-817B7FBDD9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0" t="77725" r="33309" b="3660"/>
          <a:stretch/>
        </p:blipFill>
        <p:spPr>
          <a:xfrm>
            <a:off x="4174518" y="4799974"/>
            <a:ext cx="1473200" cy="1822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E9AA6B-C391-47D3-B873-D80F803222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6" t="77329" r="31454" b="1283"/>
          <a:stretch/>
        </p:blipFill>
        <p:spPr>
          <a:xfrm>
            <a:off x="1179512" y="4719807"/>
            <a:ext cx="1835603" cy="19824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3677BF4-251E-474D-A469-7644514A6A08}"/>
              </a:ext>
            </a:extLst>
          </p:cNvPr>
          <p:cNvSpPr txBox="1">
            <a:spLocks/>
          </p:cNvSpPr>
          <p:nvPr/>
        </p:nvSpPr>
        <p:spPr>
          <a:xfrm>
            <a:off x="2620169" y="5302260"/>
            <a:ext cx="1554349" cy="817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Battery</a:t>
            </a:r>
            <a:endParaRPr lang="en-GB" sz="6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97A88D3-D51C-494E-BC87-B86E14F3F0C6}"/>
              </a:ext>
            </a:extLst>
          </p:cNvPr>
          <p:cNvSpPr txBox="1">
            <a:spLocks/>
          </p:cNvSpPr>
          <p:nvPr/>
        </p:nvSpPr>
        <p:spPr>
          <a:xfrm>
            <a:off x="5403117" y="5302260"/>
            <a:ext cx="1804507" cy="817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Plugged in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733724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066211" cy="1478570"/>
          </a:xfrm>
        </p:spPr>
        <p:txBody>
          <a:bodyPr>
            <a:normAutofit/>
          </a:bodyPr>
          <a:lstStyle/>
          <a:p>
            <a:r>
              <a:rPr lang="en-GB" sz="6000" dirty="0"/>
              <a:t>Robot Parts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B22D3-27A3-4935-95A0-EEC8557CB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198" y="519907"/>
            <a:ext cx="3503611" cy="5468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E6085-8F04-42F1-9A97-478A7A47C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6272400" cy="3541714"/>
          </a:xfrm>
        </p:spPr>
        <p:txBody>
          <a:bodyPr>
            <a:normAutofit/>
          </a:bodyPr>
          <a:lstStyle/>
          <a:p>
            <a:r>
              <a:rPr lang="en-GB" sz="2800" dirty="0"/>
              <a:t>We can see the different components of the robot by the picture of the robot in the middle.</a:t>
            </a:r>
          </a:p>
          <a:p>
            <a:r>
              <a:rPr lang="en-GB" sz="2800" dirty="0"/>
              <a:t>How do you think these components might relate to other attributes the robot has?</a:t>
            </a:r>
          </a:p>
        </p:txBody>
      </p:sp>
    </p:spTree>
    <p:extLst>
      <p:ext uri="{BB962C8B-B14F-4D97-AF65-F5344CB8AC3E}">
        <p14:creationId xmlns:p14="http://schemas.microsoft.com/office/powerpoint/2010/main" val="2448959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DB62-008E-43CB-A003-4BBFF3B34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64" y="143364"/>
            <a:ext cx="8024189" cy="636493"/>
          </a:xfrm>
        </p:spPr>
        <p:txBody>
          <a:bodyPr>
            <a:normAutofit/>
          </a:bodyPr>
          <a:lstStyle/>
          <a:p>
            <a:r>
              <a:rPr lang="en-GB" dirty="0"/>
              <a:t>What’s on the card? </a:t>
            </a:r>
            <a:r>
              <a:rPr lang="en-GB" sz="3200" dirty="0"/>
              <a:t>🤔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262F0D-8C7E-4C97-9C17-7B5753FCE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268" y="972635"/>
            <a:ext cx="2969461" cy="4634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E197F06-64E2-4B09-9482-80E56D1ECF36}"/>
              </a:ext>
            </a:extLst>
          </p:cNvPr>
          <p:cNvSpPr txBox="1">
            <a:spLocks/>
          </p:cNvSpPr>
          <p:nvPr/>
        </p:nvSpPr>
        <p:spPr>
          <a:xfrm>
            <a:off x="1409852" y="3290046"/>
            <a:ext cx="1449890" cy="6364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Height</a:t>
            </a:r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9D234FF0-A5BC-4C4B-9B0C-E3B3E8EAEEC6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859742" y="2231057"/>
            <a:ext cx="1855646" cy="1377236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E3D04F81-DB80-46B7-9878-F92C93C3B2DD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859742" y="3608293"/>
            <a:ext cx="2241176" cy="144328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9C140EB3-B213-4615-BA0A-70B6EA356EA8}"/>
              </a:ext>
            </a:extLst>
          </p:cNvPr>
          <p:cNvSpPr txBox="1">
            <a:spLocks/>
          </p:cNvSpPr>
          <p:nvPr/>
        </p:nvSpPr>
        <p:spPr>
          <a:xfrm>
            <a:off x="7807482" y="5719518"/>
            <a:ext cx="2770871" cy="6364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Power Type</a:t>
            </a:r>
          </a:p>
        </p:txBody>
      </p: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C32AAEEE-AFAF-4D3A-83EC-117FF34650EA}"/>
              </a:ext>
            </a:extLst>
          </p:cNvPr>
          <p:cNvCxnSpPr>
            <a:cxnSpLocks/>
            <a:stCxn id="20" idx="1"/>
          </p:cNvCxnSpPr>
          <p:nvPr/>
        </p:nvCxnSpPr>
        <p:spPr>
          <a:xfrm rot="10800000">
            <a:off x="6400800" y="5244353"/>
            <a:ext cx="1406682" cy="79341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56937181-31EB-4035-8CEF-6AE43FBC1623}"/>
              </a:ext>
            </a:extLst>
          </p:cNvPr>
          <p:cNvSpPr txBox="1">
            <a:spLocks/>
          </p:cNvSpPr>
          <p:nvPr/>
        </p:nvSpPr>
        <p:spPr>
          <a:xfrm>
            <a:off x="8836028" y="4018415"/>
            <a:ext cx="2770871" cy="6364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Function</a:t>
            </a:r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118BC5EE-0B3E-4BDA-8F38-91E0D5AD00F0}"/>
              </a:ext>
            </a:extLst>
          </p:cNvPr>
          <p:cNvCxnSpPr>
            <a:cxnSpLocks/>
            <a:stCxn id="31" idx="1"/>
          </p:cNvCxnSpPr>
          <p:nvPr/>
        </p:nvCxnSpPr>
        <p:spPr>
          <a:xfrm rot="10800000" flipV="1">
            <a:off x="7055226" y="4336661"/>
            <a:ext cx="1780803" cy="714913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>
            <a:extLst>
              <a:ext uri="{FF2B5EF4-FFF2-40B4-BE49-F238E27FC236}">
                <a16:creationId xmlns:a16="http://schemas.microsoft.com/office/drawing/2014/main" id="{D8E6DAED-3F24-4B95-9C72-F56EAA2A01D9}"/>
              </a:ext>
            </a:extLst>
          </p:cNvPr>
          <p:cNvSpPr txBox="1">
            <a:spLocks/>
          </p:cNvSpPr>
          <p:nvPr/>
        </p:nvSpPr>
        <p:spPr>
          <a:xfrm>
            <a:off x="8818099" y="2319538"/>
            <a:ext cx="2770871" cy="6364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COST</a:t>
            </a:r>
          </a:p>
        </p:txBody>
      </p: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A1EABCE4-B6E9-41E2-8099-2215E6A80487}"/>
              </a:ext>
            </a:extLst>
          </p:cNvPr>
          <p:cNvCxnSpPr>
            <a:cxnSpLocks/>
            <a:stCxn id="39" idx="1"/>
          </p:cNvCxnSpPr>
          <p:nvPr/>
        </p:nvCxnSpPr>
        <p:spPr>
          <a:xfrm rot="10800000">
            <a:off x="7486259" y="1548583"/>
            <a:ext cx="1331840" cy="108920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1">
            <a:extLst>
              <a:ext uri="{FF2B5EF4-FFF2-40B4-BE49-F238E27FC236}">
                <a16:creationId xmlns:a16="http://schemas.microsoft.com/office/drawing/2014/main" id="{70468EA7-FB44-4386-A7AF-2B150727800D}"/>
              </a:ext>
            </a:extLst>
          </p:cNvPr>
          <p:cNvSpPr txBox="1">
            <a:spLocks/>
          </p:cNvSpPr>
          <p:nvPr/>
        </p:nvSpPr>
        <p:spPr>
          <a:xfrm>
            <a:off x="8695765" y="501989"/>
            <a:ext cx="2770871" cy="6364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Name</a:t>
            </a:r>
          </a:p>
        </p:txBody>
      </p: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0A58B842-6F16-40E8-8FA8-FE129414C17C}"/>
              </a:ext>
            </a:extLst>
          </p:cNvPr>
          <p:cNvCxnSpPr>
            <a:cxnSpLocks/>
            <a:stCxn id="45" idx="1"/>
          </p:cNvCxnSpPr>
          <p:nvPr/>
        </p:nvCxnSpPr>
        <p:spPr>
          <a:xfrm rot="10800000" flipV="1">
            <a:off x="7435643" y="820236"/>
            <a:ext cx="1260122" cy="29804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le 1">
            <a:extLst>
              <a:ext uri="{FF2B5EF4-FFF2-40B4-BE49-F238E27FC236}">
                <a16:creationId xmlns:a16="http://schemas.microsoft.com/office/drawing/2014/main" id="{3A8AEBA0-B321-423F-92E7-40AFEF156A4D}"/>
              </a:ext>
            </a:extLst>
          </p:cNvPr>
          <p:cNvSpPr txBox="1">
            <a:spLocks/>
          </p:cNvSpPr>
          <p:nvPr/>
        </p:nvSpPr>
        <p:spPr>
          <a:xfrm>
            <a:off x="647409" y="1224193"/>
            <a:ext cx="2770871" cy="6364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Location</a:t>
            </a:r>
          </a:p>
        </p:txBody>
      </p: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F6E1C976-8FFD-46D9-B049-E74580078C08}"/>
              </a:ext>
            </a:extLst>
          </p:cNvPr>
          <p:cNvCxnSpPr>
            <a:cxnSpLocks/>
          </p:cNvCxnSpPr>
          <p:nvPr/>
        </p:nvCxnSpPr>
        <p:spPr>
          <a:xfrm flipV="1">
            <a:off x="2644588" y="1264023"/>
            <a:ext cx="2357718" cy="28456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26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5820AF-B312-4B76-9808-7077A7A3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783" y="261066"/>
            <a:ext cx="2196906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8EEB90-2D87-4038-BDFD-722EC91A4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879" y="261065"/>
            <a:ext cx="2196907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332D95-4DB1-408D-91FA-A512EDA69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446" y="268133"/>
            <a:ext cx="2196907" cy="3428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52DFA7-81B7-482C-86CD-8331D1B46E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7686" y="261066"/>
            <a:ext cx="2196906" cy="3428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Graphic 15" descr="Stars with solid fill">
            <a:extLst>
              <a:ext uri="{FF2B5EF4-FFF2-40B4-BE49-F238E27FC236}">
                <a16:creationId xmlns:a16="http://schemas.microsoft.com/office/drawing/2014/main" id="{E7D65CCE-6F52-4036-9514-4EE1BF6A51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762349">
            <a:off x="3482542" y="2320308"/>
            <a:ext cx="914400" cy="914400"/>
          </a:xfrm>
          <a:prstGeom prst="rect">
            <a:avLst/>
          </a:prstGeom>
        </p:spPr>
      </p:pic>
      <p:pic>
        <p:nvPicPr>
          <p:cNvPr id="17" name="Graphic 16" descr="Stars with solid fill">
            <a:extLst>
              <a:ext uri="{FF2B5EF4-FFF2-40B4-BE49-F238E27FC236}">
                <a16:creationId xmlns:a16="http://schemas.microsoft.com/office/drawing/2014/main" id="{EB8E0D58-2308-4455-86F9-5A2702F632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168553">
            <a:off x="9271676" y="1333191"/>
            <a:ext cx="914400" cy="9144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22E0551-99AF-49C6-AC5B-76E0F758A9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656" y="5492338"/>
            <a:ext cx="2079876" cy="11767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F4506F-1BB5-401E-8AE0-7FED0C4BC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4350" y="4139850"/>
            <a:ext cx="9949051" cy="1603541"/>
          </a:xfrm>
        </p:spPr>
        <p:txBody>
          <a:bodyPr>
            <a:normAutofit/>
          </a:bodyPr>
          <a:lstStyle/>
          <a:p>
            <a:r>
              <a:rPr lang="en-GB" sz="9600" dirty="0">
                <a:latin typeface="Arial Rounded MT Bold" panose="020F0704030504030204" pitchFamily="34" charset="0"/>
              </a:rPr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4234123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DC80B7-87E8-44F0-84F3-0CD32DA03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624" y="976355"/>
            <a:ext cx="2196906" cy="3428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066211" cy="1478570"/>
          </a:xfrm>
        </p:spPr>
        <p:txBody>
          <a:bodyPr>
            <a:normAutofit/>
          </a:bodyPr>
          <a:lstStyle/>
          <a:p>
            <a:r>
              <a:rPr lang="en-GB" sz="4800" dirty="0"/>
              <a:t>Let’s have a look at the cards!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5F3C8-12F7-4744-8206-47327DB5D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377823"/>
            <a:ext cx="5740650" cy="3541714"/>
          </a:xfrm>
        </p:spPr>
        <p:txBody>
          <a:bodyPr>
            <a:normAutofit/>
          </a:bodyPr>
          <a:lstStyle/>
          <a:p>
            <a:r>
              <a:rPr lang="en-GB" dirty="0">
                <a:latin typeface="Bahnschrift SemiLight" panose="020B0502040204020203" pitchFamily="34" charset="0"/>
              </a:rPr>
              <a:t>Have a look at the cards!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What do you notice about them?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Do you have any questions or wonder about anything about the cards or patterns in the cards?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B22D3-27A3-4935-95A0-EEC8557CB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5631" y="2179052"/>
            <a:ext cx="2211283" cy="345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raphic 5" descr="Stars with solid fill">
            <a:extLst>
              <a:ext uri="{FF2B5EF4-FFF2-40B4-BE49-F238E27FC236}">
                <a16:creationId xmlns:a16="http://schemas.microsoft.com/office/drawing/2014/main" id="{5006219C-2836-4DF3-AF7D-1B69DB16E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168553">
            <a:off x="10082078" y="9006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9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066211" cy="1478570"/>
          </a:xfrm>
        </p:spPr>
        <p:txBody>
          <a:bodyPr>
            <a:normAutofit/>
          </a:bodyPr>
          <a:lstStyle/>
          <a:p>
            <a:r>
              <a:rPr lang="en-GB" dirty="0"/>
              <a:t>What are Robot Cards?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5F3C8-12F7-4744-8206-47327DB5D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08855"/>
            <a:ext cx="5740650" cy="3541714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Bahnschrift SemiLight" panose="020B0502040204020203" pitchFamily="34" charset="0"/>
              </a:rPr>
              <a:t>You will be introduced to the robot cards! 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Each card holds data about a fictional robot.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In your class, you will be able to play games with these cards, and discover more about them. Do you wonder anything?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Let’s learn about what’s on the card!</a:t>
            </a:r>
          </a:p>
          <a:p>
            <a:endParaRPr lang="en-GB" dirty="0">
              <a:latin typeface="Bahnschrift SemiLight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B22D3-27A3-4935-95A0-EEC8557CB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6619" y="2636252"/>
            <a:ext cx="2211283" cy="345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DC80B7-87E8-44F0-84F3-0CD32DA03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888" y="350713"/>
            <a:ext cx="2196906" cy="3428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raphic 5" descr="Stars with solid fill">
            <a:extLst>
              <a:ext uri="{FF2B5EF4-FFF2-40B4-BE49-F238E27FC236}">
                <a16:creationId xmlns:a16="http://schemas.microsoft.com/office/drawing/2014/main" id="{5006219C-2836-4DF3-AF7D-1B69DB16E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168553">
            <a:off x="9606604" y="16080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97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DC80B7-87E8-44F0-84F3-0CD32DA03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877" y="4073401"/>
            <a:ext cx="1444182" cy="2254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066211" cy="1478570"/>
          </a:xfrm>
        </p:spPr>
        <p:txBody>
          <a:bodyPr>
            <a:normAutofit/>
          </a:bodyPr>
          <a:lstStyle/>
          <a:p>
            <a:r>
              <a:rPr lang="en-GB" sz="4800" dirty="0"/>
              <a:t>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5F3C8-12F7-4744-8206-47327DB5D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19277"/>
            <a:ext cx="10376819" cy="2254123"/>
          </a:xfrm>
        </p:spPr>
        <p:txBody>
          <a:bodyPr>
            <a:normAutofit/>
          </a:bodyPr>
          <a:lstStyle/>
          <a:p>
            <a:r>
              <a:rPr lang="en-GB" dirty="0">
                <a:latin typeface="Bahnschrift SemiLight" panose="020B0502040204020203" pitchFamily="34" charset="0"/>
              </a:rPr>
              <a:t>Let’s start by ordering some cards by height!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In your groups, order the cards by size, which is shown on the left hand side shown by the green scale.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B22D3-27A3-4935-95A0-EEC8557CB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313" y="4073402"/>
            <a:ext cx="1444182" cy="2254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raphic 5" descr="Stars with solid fill">
            <a:extLst>
              <a:ext uri="{FF2B5EF4-FFF2-40B4-BE49-F238E27FC236}">
                <a16:creationId xmlns:a16="http://schemas.microsoft.com/office/drawing/2014/main" id="{5006219C-2836-4DF3-AF7D-1B69DB16E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168553">
            <a:off x="10082078" y="900602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1117FF-C3FB-444F-A2CC-326F23DB0B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6749" y="4073400"/>
            <a:ext cx="1444182" cy="2254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8FAC83-95E8-42B6-A4FF-58539741F1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1999" y="4073400"/>
            <a:ext cx="1444183" cy="2254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70765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DC80B7-87E8-44F0-84F3-0CD32DA03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877" y="4073401"/>
            <a:ext cx="1444182" cy="2254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066211" cy="1478570"/>
          </a:xfrm>
        </p:spPr>
        <p:txBody>
          <a:bodyPr>
            <a:normAutofit/>
          </a:bodyPr>
          <a:lstStyle/>
          <a:p>
            <a:r>
              <a:rPr lang="en-GB" sz="4800" dirty="0"/>
              <a:t>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5F3C8-12F7-4744-8206-47327DB5D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19277"/>
            <a:ext cx="10376819" cy="225412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Bahnschrift SemiLight" panose="020B0502040204020203" pitchFamily="34" charset="0"/>
              </a:rPr>
              <a:t>Do you notice any patterns in the cards you’ve ordered?</a:t>
            </a:r>
          </a:p>
          <a:p>
            <a:r>
              <a:rPr lang="en-GB" sz="3600" dirty="0">
                <a:latin typeface="Bahnschrift SemiLight" panose="020B0502040204020203" pitchFamily="34" charset="0"/>
              </a:rPr>
              <a:t>Does this make you wonder anything?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B22D3-27A3-4935-95A0-EEC8557CB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313" y="4073402"/>
            <a:ext cx="1444182" cy="2254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raphic 5" descr="Stars with solid fill">
            <a:extLst>
              <a:ext uri="{FF2B5EF4-FFF2-40B4-BE49-F238E27FC236}">
                <a16:creationId xmlns:a16="http://schemas.microsoft.com/office/drawing/2014/main" id="{5006219C-2836-4DF3-AF7D-1B69DB16E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168553">
            <a:off x="10082078" y="900602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1117FF-C3FB-444F-A2CC-326F23DB0B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6749" y="4073400"/>
            <a:ext cx="1444182" cy="2254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8FAC83-95E8-42B6-A4FF-58539741F1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1999" y="4073400"/>
            <a:ext cx="1444183" cy="2254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1100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DC80B7-87E8-44F0-84F3-0CD32DA03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1645" y="4771919"/>
            <a:ext cx="940245" cy="1467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14" y="272714"/>
            <a:ext cx="6410551" cy="1478570"/>
          </a:xfrm>
        </p:spPr>
        <p:txBody>
          <a:bodyPr>
            <a:normAutofit/>
          </a:bodyPr>
          <a:lstStyle/>
          <a:p>
            <a:r>
              <a:rPr lang="en-GB" sz="4800" dirty="0"/>
              <a:t>Grouping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5F3C8-12F7-4744-8206-47327DB5D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256" y="1544576"/>
            <a:ext cx="4312903" cy="4488198"/>
          </a:xfrm>
        </p:spPr>
        <p:txBody>
          <a:bodyPr>
            <a:normAutofit/>
          </a:bodyPr>
          <a:lstStyle/>
          <a:p>
            <a:r>
              <a:rPr lang="en-GB" dirty="0">
                <a:latin typeface="Bahnschrift SemiLight" panose="020B0502040204020203" pitchFamily="34" charset="0"/>
              </a:rPr>
              <a:t>Now let’s group robots together based on some of their attributes. 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First, let’s group by location (the background on the cards).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Organise your cards in these groups by stacking them on top of each other.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B22D3-27A3-4935-95A0-EEC8557CB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2774" y="4761893"/>
            <a:ext cx="940245" cy="1467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raphic 5" descr="Stars with solid fill">
            <a:extLst>
              <a:ext uri="{FF2B5EF4-FFF2-40B4-BE49-F238E27FC236}">
                <a16:creationId xmlns:a16="http://schemas.microsoft.com/office/drawing/2014/main" id="{5006219C-2836-4DF3-AF7D-1B69DB16E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168553">
            <a:off x="10952759" y="540190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4A10D2-623B-4844-BF81-D1F42F9E6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4093" y="4761893"/>
            <a:ext cx="946668" cy="1477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FE6922-7C09-4094-81C5-E4020D9E45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2965" y="4771919"/>
            <a:ext cx="940245" cy="1467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CF4CEF-5E4E-4F9A-8FAC-3EDF706074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22" y="4771919"/>
            <a:ext cx="940245" cy="1467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2E06DC-FB1F-472D-BB0F-808A5552EB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773" y="3304354"/>
            <a:ext cx="940246" cy="1467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113AAC-285D-497A-8B44-1643954818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645" y="3304355"/>
            <a:ext cx="940245" cy="14675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805CBC-11C3-4D9F-BCF3-662F39C8F9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22" y="3381982"/>
            <a:ext cx="940246" cy="14675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9A7221-5E51-4F16-B570-E6F69B0A12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22" y="1919980"/>
            <a:ext cx="940246" cy="14675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4BB347-6CE6-4180-A4D5-1DB328AF91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645" y="1821752"/>
            <a:ext cx="946669" cy="14775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4302FB-2FC5-432C-89C0-31D8FB23E8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21" y="488448"/>
            <a:ext cx="940246" cy="146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3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DC80B7-87E8-44F0-84F3-0CD32DA03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546" y="770311"/>
            <a:ext cx="2196906" cy="3428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410551" cy="1478570"/>
          </a:xfrm>
        </p:spPr>
        <p:txBody>
          <a:bodyPr>
            <a:normAutofit/>
          </a:bodyPr>
          <a:lstStyle/>
          <a:p>
            <a:r>
              <a:rPr lang="en-GB" sz="4800" dirty="0"/>
              <a:t>Grouping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5F3C8-12F7-4744-8206-47327DB5D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08855"/>
            <a:ext cx="5740650" cy="3541714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Bahnschrift SemiLight" panose="020B0502040204020203" pitchFamily="34" charset="0"/>
              </a:rPr>
              <a:t>Which group has the most cards in it?</a:t>
            </a:r>
          </a:p>
          <a:p>
            <a:r>
              <a:rPr lang="en-GB" sz="2800" dirty="0">
                <a:latin typeface="Bahnschrift SemiLight" panose="020B0502040204020203" pitchFamily="34" charset="0"/>
              </a:rPr>
              <a:t>Which group has the least?</a:t>
            </a:r>
          </a:p>
          <a:p>
            <a:r>
              <a:rPr lang="en-GB" sz="2800" dirty="0">
                <a:latin typeface="Bahnschrift SemiLight" panose="020B0502040204020203" pitchFamily="34" charset="0"/>
              </a:rPr>
              <a:t>Do you notice any patterns in the groups?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B22D3-27A3-4935-95A0-EEC8557CB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8319" y="2636252"/>
            <a:ext cx="2211283" cy="345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raphic 5" descr="Stars with solid fill">
            <a:extLst>
              <a:ext uri="{FF2B5EF4-FFF2-40B4-BE49-F238E27FC236}">
                <a16:creationId xmlns:a16="http://schemas.microsoft.com/office/drawing/2014/main" id="{5006219C-2836-4DF3-AF7D-1B69DB16E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168553">
            <a:off x="10641876" y="16318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0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DC80B7-87E8-44F0-84F3-0CD32DA03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4719" y="1454063"/>
            <a:ext cx="1561966" cy="2437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14" y="272714"/>
            <a:ext cx="6410551" cy="1478570"/>
          </a:xfrm>
        </p:spPr>
        <p:txBody>
          <a:bodyPr>
            <a:normAutofit/>
          </a:bodyPr>
          <a:lstStyle/>
          <a:p>
            <a:r>
              <a:rPr lang="en-GB" sz="4800" dirty="0"/>
              <a:t>Grouping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5F3C8-12F7-4744-8206-47327DB5D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256" y="1544576"/>
            <a:ext cx="3358733" cy="4488198"/>
          </a:xfrm>
        </p:spPr>
        <p:txBody>
          <a:bodyPr>
            <a:normAutofit/>
          </a:bodyPr>
          <a:lstStyle/>
          <a:p>
            <a:r>
              <a:rPr lang="en-GB" dirty="0">
                <a:latin typeface="Bahnschrift SemiLight" panose="020B0502040204020203" pitchFamily="34" charset="0"/>
              </a:rPr>
              <a:t>Let’s do the same thing, but this time for cost!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What do you spot?</a:t>
            </a:r>
          </a:p>
        </p:txBody>
      </p:sp>
      <p:pic>
        <p:nvPicPr>
          <p:cNvPr id="6" name="Graphic 5" descr="Stars with solid fill">
            <a:extLst>
              <a:ext uri="{FF2B5EF4-FFF2-40B4-BE49-F238E27FC236}">
                <a16:creationId xmlns:a16="http://schemas.microsoft.com/office/drawing/2014/main" id="{5006219C-2836-4DF3-AF7D-1B69DB16E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168553">
            <a:off x="10952759" y="540190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FE6922-7C09-4094-81C5-E4020D9E45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4719" y="3883283"/>
            <a:ext cx="1561966" cy="2437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CF4CEF-5E4E-4F9A-8FAC-3EDF706074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514" y="3892029"/>
            <a:ext cx="1561966" cy="2437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D712F0-4396-41F9-BB1F-7173AD0F68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82" y="3883282"/>
            <a:ext cx="1561966" cy="2437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483F70-7631-47E1-BF9D-B293CADEEA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51" y="3892029"/>
            <a:ext cx="1561966" cy="2437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CD4E8BA-86FF-4481-8BEE-6B5729F46E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179" y="3892029"/>
            <a:ext cx="1561966" cy="2437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212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805" y="249678"/>
            <a:ext cx="4794166" cy="1478570"/>
          </a:xfrm>
        </p:spPr>
        <p:txBody>
          <a:bodyPr>
            <a:normAutofit/>
          </a:bodyPr>
          <a:lstStyle/>
          <a:p>
            <a:r>
              <a:rPr lang="en-GB" sz="4800" dirty="0"/>
              <a:t>BAR CHARTS and dot plots</a:t>
            </a:r>
          </a:p>
        </p:txBody>
      </p:sp>
      <p:pic>
        <p:nvPicPr>
          <p:cNvPr id="6" name="Graphic 5" descr="Stars with solid fill">
            <a:extLst>
              <a:ext uri="{FF2B5EF4-FFF2-40B4-BE49-F238E27FC236}">
                <a16:creationId xmlns:a16="http://schemas.microsoft.com/office/drawing/2014/main" id="{5006219C-2836-4DF3-AF7D-1B69DB16E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168553">
            <a:off x="10750181" y="255689"/>
            <a:ext cx="914400" cy="914400"/>
          </a:xfrm>
          <a:prstGeom prst="rect">
            <a:avLst/>
          </a:prstGeom>
        </p:spPr>
      </p:pic>
      <p:pic>
        <p:nvPicPr>
          <p:cNvPr id="2050" name="Picture 2" descr="Dot Plots | Types, Wilkinson, Cleveland, How To Make, Uses, Examples">
            <a:extLst>
              <a:ext uri="{FF2B5EF4-FFF2-40B4-BE49-F238E27FC236}">
                <a16:creationId xmlns:a16="http://schemas.microsoft.com/office/drawing/2014/main" id="{F7EA51CB-EB17-4CA0-BB3F-3296E0A72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805" y="2097088"/>
            <a:ext cx="5097074" cy="350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at is a Bar Chart? - Twinkl">
            <a:extLst>
              <a:ext uri="{FF2B5EF4-FFF2-40B4-BE49-F238E27FC236}">
                <a16:creationId xmlns:a16="http://schemas.microsoft.com/office/drawing/2014/main" id="{F5263D5C-A4CB-419A-BA7E-B1934FA83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178" y="2097088"/>
            <a:ext cx="4099494" cy="350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D67174B-F726-4EBF-A8F3-056FA4B86978}"/>
              </a:ext>
            </a:extLst>
          </p:cNvPr>
          <p:cNvSpPr txBox="1">
            <a:spLocks/>
          </p:cNvSpPr>
          <p:nvPr/>
        </p:nvSpPr>
        <p:spPr>
          <a:xfrm>
            <a:off x="3069059" y="5454316"/>
            <a:ext cx="3906469" cy="1251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A dot plot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FB1E236-8222-4423-BBA2-D3AB05B1B4C5}"/>
              </a:ext>
            </a:extLst>
          </p:cNvPr>
          <p:cNvSpPr txBox="1">
            <a:spLocks/>
          </p:cNvSpPr>
          <p:nvPr/>
        </p:nvSpPr>
        <p:spPr>
          <a:xfrm>
            <a:off x="8374065" y="5429869"/>
            <a:ext cx="3906469" cy="1251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A bar chart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9D1905E-814D-4D0B-8358-978E31E6D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2178" y="249678"/>
            <a:ext cx="3358733" cy="1679887"/>
          </a:xfrm>
        </p:spPr>
        <p:txBody>
          <a:bodyPr>
            <a:normAutofit/>
          </a:bodyPr>
          <a:lstStyle/>
          <a:p>
            <a:r>
              <a:rPr lang="en-GB" dirty="0">
                <a:latin typeface="Bahnschrift SemiLight" panose="020B0502040204020203" pitchFamily="34" charset="0"/>
              </a:rPr>
              <a:t>What’s the point of creating these charts?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57D08C-60B8-4E44-A61F-7ADAAF337CC3}"/>
              </a:ext>
            </a:extLst>
          </p:cNvPr>
          <p:cNvSpPr txBox="1"/>
          <p:nvPr/>
        </p:nvSpPr>
        <p:spPr>
          <a:xfrm>
            <a:off x="9583471" y="606126"/>
            <a:ext cx="14397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0" dirty="0"/>
              <a:t>🤔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729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4" y="618518"/>
            <a:ext cx="4794166" cy="1478570"/>
          </a:xfrm>
        </p:spPr>
        <p:txBody>
          <a:bodyPr>
            <a:normAutofit/>
          </a:bodyPr>
          <a:lstStyle/>
          <a:p>
            <a:r>
              <a:rPr lang="en-GB" sz="4800" dirty="0"/>
              <a:t>BAR CHARTS and dot plots</a:t>
            </a:r>
          </a:p>
        </p:txBody>
      </p:sp>
      <p:pic>
        <p:nvPicPr>
          <p:cNvPr id="6" name="Graphic 5" descr="Stars with solid fill">
            <a:extLst>
              <a:ext uri="{FF2B5EF4-FFF2-40B4-BE49-F238E27FC236}">
                <a16:creationId xmlns:a16="http://schemas.microsoft.com/office/drawing/2014/main" id="{5006219C-2836-4DF3-AF7D-1B69DB16E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168553">
            <a:off x="10417286" y="161319"/>
            <a:ext cx="914400" cy="9144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E4AC3E-6514-4EDF-9F46-307FD84CE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50" y="2441992"/>
            <a:ext cx="4954588" cy="3541714"/>
          </a:xfrm>
        </p:spPr>
        <p:txBody>
          <a:bodyPr>
            <a:normAutofit/>
          </a:bodyPr>
          <a:lstStyle/>
          <a:p>
            <a:r>
              <a:rPr lang="en-GB" sz="2800" dirty="0"/>
              <a:t>What you’ve created is approximately a bar chart (or a dot plot)!</a:t>
            </a:r>
          </a:p>
          <a:p>
            <a:r>
              <a:rPr lang="en-GB" sz="2800" dirty="0"/>
              <a:t>How has laying out the cards like this helped you understand the robots more? </a:t>
            </a:r>
          </a:p>
        </p:txBody>
      </p:sp>
      <p:pic>
        <p:nvPicPr>
          <p:cNvPr id="2050" name="Picture 2" descr="Dot Plots | Types, Wilkinson, Cleveland, How To Make, Uses, Examples">
            <a:extLst>
              <a:ext uri="{FF2B5EF4-FFF2-40B4-BE49-F238E27FC236}">
                <a16:creationId xmlns:a16="http://schemas.microsoft.com/office/drawing/2014/main" id="{F7EA51CB-EB17-4CA0-BB3F-3296E0A72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758" y="242721"/>
            <a:ext cx="4280736" cy="294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at is a Bar Chart? - Twinkl">
            <a:extLst>
              <a:ext uri="{FF2B5EF4-FFF2-40B4-BE49-F238E27FC236}">
                <a16:creationId xmlns:a16="http://schemas.microsoft.com/office/drawing/2014/main" id="{F5263D5C-A4CB-419A-BA7E-B1934FA83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67" y="3386343"/>
            <a:ext cx="3442927" cy="294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02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410551" cy="1478570"/>
          </a:xfrm>
        </p:spPr>
        <p:txBody>
          <a:bodyPr>
            <a:normAutofit/>
          </a:bodyPr>
          <a:lstStyle/>
          <a:p>
            <a:r>
              <a:rPr lang="en-GB" sz="4800" dirty="0"/>
              <a:t>Scatter 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5F3C8-12F7-4744-8206-47327DB5D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08855"/>
            <a:ext cx="4954587" cy="3541714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Bahnschrift SemiLight" panose="020B0502040204020203" pitchFamily="34" charset="0"/>
              </a:rPr>
              <a:t>How can we visua</a:t>
            </a:r>
            <a:r>
              <a:rPr lang="en-GB" dirty="0">
                <a:latin typeface="Bahnschrift SemiLight" panose="020B0502040204020203" pitchFamily="34" charset="0"/>
              </a:rPr>
              <a:t>lise whether 2 variables are related?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Can we make a scatter plot of the cost and the size using the robot cards?</a:t>
            </a:r>
          </a:p>
          <a:p>
            <a:endParaRPr lang="en-GB" sz="2400" dirty="0">
              <a:latin typeface="Bahnschrift SemiLight" panose="020B0502040204020203" pitchFamily="34" charset="0"/>
            </a:endParaRPr>
          </a:p>
        </p:txBody>
      </p:sp>
      <p:pic>
        <p:nvPicPr>
          <p:cNvPr id="6" name="Graphic 5" descr="Stars with solid fill">
            <a:extLst>
              <a:ext uri="{FF2B5EF4-FFF2-40B4-BE49-F238E27FC236}">
                <a16:creationId xmlns:a16="http://schemas.microsoft.com/office/drawing/2014/main" id="{5006219C-2836-4DF3-AF7D-1B69DB16E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168553">
            <a:off x="10641876" y="1631867"/>
            <a:ext cx="914400" cy="914400"/>
          </a:xfrm>
          <a:prstGeom prst="rect">
            <a:avLst/>
          </a:prstGeom>
        </p:spPr>
      </p:pic>
      <p:pic>
        <p:nvPicPr>
          <p:cNvPr id="3074" name="Picture 2" descr="Scatter Plot - Definition, Uses, Examples, Challenges">
            <a:extLst>
              <a:ext uri="{FF2B5EF4-FFF2-40B4-BE49-F238E27FC236}">
                <a16:creationId xmlns:a16="http://schemas.microsoft.com/office/drawing/2014/main" id="{EC9A34EB-D8A7-4FA2-8801-F95E4427E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92" y="701574"/>
            <a:ext cx="4978612" cy="553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093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DC80B7-87E8-44F0-84F3-0CD32DA03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546" y="770311"/>
            <a:ext cx="2196906" cy="3428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066211" cy="1478570"/>
          </a:xfrm>
        </p:spPr>
        <p:txBody>
          <a:bodyPr>
            <a:normAutofit/>
          </a:bodyPr>
          <a:lstStyle/>
          <a:p>
            <a:r>
              <a:rPr lang="en-GB" sz="4800" dirty="0"/>
              <a:t>Averages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5F3C8-12F7-4744-8206-47327DB5D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08854"/>
            <a:ext cx="6876473" cy="3942909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Bahnschrift SemiLight" panose="020B0502040204020203" pitchFamily="34" charset="0"/>
              </a:rPr>
              <a:t>In this activity, you will work out the average height of robots of different classes.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Plan your investigation and carry this task out.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What results did you get?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How do your results compare with other groups?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What is the tallest and shortest location group on average?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How could your investigation be improved next time?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B22D3-27A3-4935-95A0-EEC8557CB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8319" y="2636252"/>
            <a:ext cx="2211283" cy="345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raphic 5" descr="Stars with solid fill">
            <a:extLst>
              <a:ext uri="{FF2B5EF4-FFF2-40B4-BE49-F238E27FC236}">
                <a16:creationId xmlns:a16="http://schemas.microsoft.com/office/drawing/2014/main" id="{5006219C-2836-4DF3-AF7D-1B69DB16E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168553">
            <a:off x="10641876" y="16318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10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DC80B7-87E8-44F0-84F3-0CD32DA03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546" y="770311"/>
            <a:ext cx="2196906" cy="3428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066211" cy="1478570"/>
          </a:xfrm>
        </p:spPr>
        <p:txBody>
          <a:bodyPr>
            <a:normAutofit/>
          </a:bodyPr>
          <a:lstStyle/>
          <a:p>
            <a:r>
              <a:rPr lang="en-GB" sz="4800" dirty="0"/>
              <a:t>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5F3C8-12F7-4744-8206-47327DB5D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08854"/>
            <a:ext cx="6876473" cy="3942909"/>
          </a:xfrm>
        </p:spPr>
        <p:txBody>
          <a:bodyPr>
            <a:normAutofit fontScale="77500" lnSpcReduction="20000"/>
          </a:bodyPr>
          <a:lstStyle/>
          <a:p>
            <a:r>
              <a:rPr lang="en-GB" sz="2800" dirty="0">
                <a:latin typeface="Bahnschrift SemiLight" panose="020B0502040204020203" pitchFamily="34" charset="0"/>
              </a:rPr>
              <a:t>Do you wonder anything about the robots?</a:t>
            </a:r>
          </a:p>
          <a:p>
            <a:r>
              <a:rPr lang="en-GB" sz="2800" dirty="0">
                <a:latin typeface="Bahnschrift SemiLight" panose="020B0502040204020203" pitchFamily="34" charset="0"/>
              </a:rPr>
              <a:t>How might different attributes relate to each other?</a:t>
            </a:r>
          </a:p>
          <a:p>
            <a:r>
              <a:rPr lang="en-GB" sz="2800" dirty="0">
                <a:latin typeface="Bahnschrift SemiLight" panose="020B0502040204020203" pitchFamily="34" charset="0"/>
              </a:rPr>
              <a:t>Decide on a theory you have about the robot cards, and investigate it. Some examples of hypothesis you might have are:</a:t>
            </a:r>
          </a:p>
          <a:p>
            <a:pPr lvl="1"/>
            <a:r>
              <a:rPr lang="en-GB" sz="2100" dirty="0">
                <a:latin typeface="Bahnschrift SemiLight" panose="020B0502040204020203" pitchFamily="34" charset="0"/>
              </a:rPr>
              <a:t>Hypothesis: space robots tend to be more expensive.	</a:t>
            </a:r>
          </a:p>
          <a:p>
            <a:pPr lvl="1"/>
            <a:r>
              <a:rPr lang="en-GB" sz="2100" dirty="0">
                <a:latin typeface="Bahnschrift SemiLight" panose="020B0502040204020203" pitchFamily="34" charset="0"/>
              </a:rPr>
              <a:t>Hypothesis: land robots are more likely to have the function of production than air robots.</a:t>
            </a:r>
          </a:p>
          <a:p>
            <a:pPr lvl="1"/>
            <a:r>
              <a:rPr lang="en-GB" sz="2100" dirty="0">
                <a:latin typeface="Bahnschrift SemiLight" panose="020B0502040204020203" pitchFamily="34" charset="0"/>
              </a:rPr>
              <a:t>Hypothesis: robots with more moving parts are move expensive.</a:t>
            </a:r>
          </a:p>
          <a:p>
            <a:r>
              <a:rPr lang="en-GB" sz="2800" dirty="0">
                <a:latin typeface="Bahnschrift SemiLight" panose="020B0502040204020203" pitchFamily="34" charset="0"/>
              </a:rPr>
              <a:t>What did you discover?</a:t>
            </a:r>
          </a:p>
          <a:p>
            <a:endParaRPr lang="en-GB" dirty="0">
              <a:latin typeface="Bahnschrift SemiLight" panose="020B0502040204020203" pitchFamily="34" charset="0"/>
            </a:endParaRPr>
          </a:p>
          <a:p>
            <a:endParaRPr lang="en-GB" dirty="0">
              <a:latin typeface="Bahnschrift SemiLight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B22D3-27A3-4935-95A0-EEC8557CB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8319" y="2636252"/>
            <a:ext cx="2211283" cy="345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raphic 5" descr="Stars with solid fill">
            <a:extLst>
              <a:ext uri="{FF2B5EF4-FFF2-40B4-BE49-F238E27FC236}">
                <a16:creationId xmlns:a16="http://schemas.microsoft.com/office/drawing/2014/main" id="{5006219C-2836-4DF3-AF7D-1B69DB16E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168553">
            <a:off x="10641876" y="16318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23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69FC-5766-4B51-B5B2-C44D064F9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World of Robots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D5C2D-BC0D-4994-80BB-80871BC2A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The robots on the robot cards exist in THE WORLD OF ROBOTS, a fictional world that is similar to our own.</a:t>
            </a:r>
          </a:p>
          <a:p>
            <a:r>
              <a:rPr lang="en-GB" sz="3200" dirty="0"/>
              <a:t>In this world, robots help humans with many tasks from production to healthcare.</a:t>
            </a:r>
          </a:p>
        </p:txBody>
      </p:sp>
    </p:spTree>
    <p:extLst>
      <p:ext uri="{BB962C8B-B14F-4D97-AF65-F5344CB8AC3E}">
        <p14:creationId xmlns:p14="http://schemas.microsoft.com/office/powerpoint/2010/main" val="716718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98" y="794832"/>
            <a:ext cx="2291598" cy="965672"/>
          </a:xfrm>
        </p:spPr>
        <p:txBody>
          <a:bodyPr>
            <a:normAutofit/>
          </a:bodyPr>
          <a:lstStyle/>
          <a:p>
            <a:r>
              <a:rPr lang="en-GB" sz="4800" dirty="0"/>
              <a:t>Sample</a:t>
            </a:r>
          </a:p>
        </p:txBody>
      </p:sp>
      <p:pic>
        <p:nvPicPr>
          <p:cNvPr id="6" name="Graphic 5" descr="Stars with solid fill">
            <a:extLst>
              <a:ext uri="{FF2B5EF4-FFF2-40B4-BE49-F238E27FC236}">
                <a16:creationId xmlns:a16="http://schemas.microsoft.com/office/drawing/2014/main" id="{5006219C-2836-4DF3-AF7D-1B69DB16E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168553">
            <a:off x="10834686" y="617812"/>
            <a:ext cx="914400" cy="9144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2B0820-43B2-4318-98F3-EE2D62A9D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995" y="1891761"/>
            <a:ext cx="5740650" cy="703158"/>
          </a:xfrm>
        </p:spPr>
        <p:txBody>
          <a:bodyPr>
            <a:normAutofit/>
          </a:bodyPr>
          <a:lstStyle/>
          <a:p>
            <a:r>
              <a:rPr lang="en-GB" dirty="0">
                <a:latin typeface="Bahnschrift SemiLight" panose="020B0502040204020203" pitchFamily="34" charset="0"/>
              </a:rPr>
              <a:t>What is a sample?</a:t>
            </a:r>
          </a:p>
          <a:p>
            <a:endParaRPr lang="en-GB" dirty="0">
              <a:latin typeface="Bahnschrift SemiLight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E69D8D-6AA7-4454-A4A5-099BD2423103}"/>
              </a:ext>
            </a:extLst>
          </p:cNvPr>
          <p:cNvSpPr/>
          <p:nvPr/>
        </p:nvSpPr>
        <p:spPr>
          <a:xfrm>
            <a:off x="969200" y="2594919"/>
            <a:ext cx="4584593" cy="21667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nter"/>
              </a:rPr>
              <a:t>A </a:t>
            </a:r>
            <a:r>
              <a:rPr lang="en-GB" sz="24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nter"/>
              </a:rPr>
              <a:t>sample</a:t>
            </a:r>
            <a:r>
              <a:rPr lang="en-GB" sz="2400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nter"/>
              </a:rPr>
              <a:t> is a small part of a bigger group that we study to learn about the whole group.</a:t>
            </a:r>
          </a:p>
          <a:p>
            <a:pPr algn="ctr"/>
            <a:endParaRPr lang="en-GB" dirty="0"/>
          </a:p>
        </p:txBody>
      </p:sp>
      <p:pic>
        <p:nvPicPr>
          <p:cNvPr id="1026" name="Picture 2" descr="Learn Sample vs Population | Basic Concepts">
            <a:extLst>
              <a:ext uri="{FF2B5EF4-FFF2-40B4-BE49-F238E27FC236}">
                <a16:creationId xmlns:a16="http://schemas.microsoft.com/office/drawing/2014/main" id="{E118E92F-D127-4352-8930-F8796C5A7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29" y="2180262"/>
            <a:ext cx="5752543" cy="307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15367EA-8F1D-492E-85AC-A203D551CCF2}"/>
              </a:ext>
            </a:extLst>
          </p:cNvPr>
          <p:cNvSpPr txBox="1">
            <a:spLocks/>
          </p:cNvSpPr>
          <p:nvPr/>
        </p:nvSpPr>
        <p:spPr>
          <a:xfrm>
            <a:off x="952995" y="4838515"/>
            <a:ext cx="3823465" cy="2457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ahnschrift SemiLight" panose="020B0502040204020203" pitchFamily="34" charset="0"/>
              </a:rPr>
              <a:t>The cards we have today are a sample of the total robot world population.</a:t>
            </a:r>
          </a:p>
          <a:p>
            <a:endParaRPr lang="en-GB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55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410551" cy="1478570"/>
          </a:xfrm>
        </p:spPr>
        <p:txBody>
          <a:bodyPr>
            <a:normAutofit/>
          </a:bodyPr>
          <a:lstStyle/>
          <a:p>
            <a:r>
              <a:rPr lang="en-GB" sz="4800" dirty="0"/>
              <a:t>Sample</a:t>
            </a:r>
          </a:p>
        </p:txBody>
      </p:sp>
      <p:pic>
        <p:nvPicPr>
          <p:cNvPr id="6" name="Graphic 5" descr="Stars with solid fill">
            <a:extLst>
              <a:ext uri="{FF2B5EF4-FFF2-40B4-BE49-F238E27FC236}">
                <a16:creationId xmlns:a16="http://schemas.microsoft.com/office/drawing/2014/main" id="{5006219C-2836-4DF3-AF7D-1B69DB16E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168553">
            <a:off x="10641876" y="1631867"/>
            <a:ext cx="914400" cy="91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E69D8D-6AA7-4454-A4A5-099BD2423103}"/>
              </a:ext>
            </a:extLst>
          </p:cNvPr>
          <p:cNvSpPr/>
          <p:nvPr/>
        </p:nvSpPr>
        <p:spPr>
          <a:xfrm>
            <a:off x="2237874" y="2351557"/>
            <a:ext cx="7716252" cy="10943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nter"/>
              </a:rPr>
              <a:t>A </a:t>
            </a:r>
            <a:r>
              <a:rPr lang="en-GB" sz="24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nter"/>
              </a:rPr>
              <a:t>sample</a:t>
            </a:r>
            <a:r>
              <a:rPr lang="en-GB" sz="2400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nter"/>
              </a:rPr>
              <a:t> is a small part of a bigger group that we study to learn about the whole group.</a:t>
            </a:r>
          </a:p>
          <a:p>
            <a:pPr algn="ctr"/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6E7CC6-C205-467B-A7C1-9332587A094D}"/>
              </a:ext>
            </a:extLst>
          </p:cNvPr>
          <p:cNvSpPr txBox="1">
            <a:spLocks/>
          </p:cNvSpPr>
          <p:nvPr/>
        </p:nvSpPr>
        <p:spPr>
          <a:xfrm>
            <a:off x="1076033" y="3959257"/>
            <a:ext cx="10039934" cy="14785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ahnschrift SemiLight" panose="020B0502040204020203" pitchFamily="34" charset="0"/>
              </a:rPr>
              <a:t>The robot cards we have are a set of all the robots that live in the robot world.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Can we use the cards we have to find out the wider robot population?</a:t>
            </a:r>
          </a:p>
          <a:p>
            <a:endParaRPr lang="en-GB" dirty="0">
              <a:latin typeface="Bahnschrift SemiLight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922556-3627-43BF-94DB-F46CB60FEFCB}"/>
              </a:ext>
            </a:extLst>
          </p:cNvPr>
          <p:cNvSpPr txBox="1"/>
          <p:nvPr/>
        </p:nvSpPr>
        <p:spPr>
          <a:xfrm>
            <a:off x="10551890" y="5289435"/>
            <a:ext cx="14397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0" dirty="0"/>
              <a:t>🤔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268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060" y="215106"/>
            <a:ext cx="6066211" cy="739285"/>
          </a:xfrm>
        </p:spPr>
        <p:txBody>
          <a:bodyPr>
            <a:normAutofit fontScale="90000"/>
          </a:bodyPr>
          <a:lstStyle/>
          <a:p>
            <a:r>
              <a:rPr lang="en-GB" sz="4800" dirty="0"/>
              <a:t>What is a </a:t>
            </a:r>
            <a:r>
              <a:rPr lang="en-GB" sz="4800" u="sng" dirty="0"/>
              <a:t>robot</a:t>
            </a:r>
            <a:r>
              <a:rPr lang="en-GB" sz="4800" dirty="0"/>
              <a:t>?</a:t>
            </a:r>
          </a:p>
        </p:txBody>
      </p:sp>
      <p:pic>
        <p:nvPicPr>
          <p:cNvPr id="6" name="Graphic 5" descr="Stars with solid fill">
            <a:extLst>
              <a:ext uri="{FF2B5EF4-FFF2-40B4-BE49-F238E27FC236}">
                <a16:creationId xmlns:a16="http://schemas.microsoft.com/office/drawing/2014/main" id="{5006219C-2836-4DF3-AF7D-1B69DB16E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168553">
            <a:off x="10046201" y="1447789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8A337B-1385-4DF2-B853-BC5D4701F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297" y="1075979"/>
            <a:ext cx="6790974" cy="2335520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DF36A72A-3D20-4947-B88F-FC8FC541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BDC1453-A9D9-44B6-880D-1343243B7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621" y="310962"/>
            <a:ext cx="2061562" cy="274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AF16463-42C3-47BA-B85C-2C7C158EA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60" y="4058750"/>
            <a:ext cx="2003907" cy="239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CA510A5-3D4D-41FD-897A-F0A3D2852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725" y="2907010"/>
            <a:ext cx="1812054" cy="166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aymax-Big Hero 6 Minecraft Skin">
            <a:extLst>
              <a:ext uri="{FF2B5EF4-FFF2-40B4-BE49-F238E27FC236}">
                <a16:creationId xmlns:a16="http://schemas.microsoft.com/office/drawing/2014/main" id="{6D9590B9-8BE9-4B7C-BAE0-EF44DA12B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307" y="609100"/>
            <a:ext cx="3011851" cy="330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xar spotlight series | the disney food blog">
            <a:extLst>
              <a:ext uri="{FF2B5EF4-FFF2-40B4-BE49-F238E27FC236}">
                <a16:creationId xmlns:a16="http://schemas.microsoft.com/office/drawing/2014/main" id="{AC893B69-379F-4ECC-951E-875C0A8DC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804" y="4486898"/>
            <a:ext cx="3499598" cy="196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Japan Trend Shop | Paro Robot Seal Healing Pet">
            <a:extLst>
              <a:ext uri="{FF2B5EF4-FFF2-40B4-BE49-F238E27FC236}">
                <a16:creationId xmlns:a16="http://schemas.microsoft.com/office/drawing/2014/main" id="{F6CEB8BA-4865-4E90-8497-A71E55C09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32" y="3911097"/>
            <a:ext cx="2193601" cy="115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2-D2 Droid Star Robot Wars Sphero Bb-8 Transparent HQ PNG Download ...">
            <a:extLst>
              <a:ext uri="{FF2B5EF4-FFF2-40B4-BE49-F238E27FC236}">
                <a16:creationId xmlns:a16="http://schemas.microsoft.com/office/drawing/2014/main" id="{1E590518-C8C2-4F1A-A314-AB272808B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24" y="4587737"/>
            <a:ext cx="2258780" cy="225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The robot Pepper standing in a retail environment">
            <a:extLst>
              <a:ext uri="{FF2B5EF4-FFF2-40B4-BE49-F238E27FC236}">
                <a16:creationId xmlns:a16="http://schemas.microsoft.com/office/drawing/2014/main" id="{83306B41-64A2-4559-9C65-48624E3A9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817" y="3891814"/>
            <a:ext cx="1994576" cy="265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195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DB62-008E-43CB-A003-4BBFF3B34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64" y="143364"/>
            <a:ext cx="8024189" cy="636493"/>
          </a:xfrm>
        </p:spPr>
        <p:txBody>
          <a:bodyPr>
            <a:normAutofit/>
          </a:bodyPr>
          <a:lstStyle/>
          <a:p>
            <a:r>
              <a:rPr lang="en-GB" dirty="0"/>
              <a:t>What’s on the card? </a:t>
            </a:r>
            <a:r>
              <a:rPr lang="en-GB" sz="3200" dirty="0"/>
              <a:t>🤔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262F0D-8C7E-4C97-9C17-7B5753FCE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268" y="972635"/>
            <a:ext cx="2969461" cy="4634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E197F06-64E2-4B09-9482-80E56D1ECF36}"/>
              </a:ext>
            </a:extLst>
          </p:cNvPr>
          <p:cNvSpPr txBox="1">
            <a:spLocks/>
          </p:cNvSpPr>
          <p:nvPr/>
        </p:nvSpPr>
        <p:spPr>
          <a:xfrm>
            <a:off x="1409852" y="3290046"/>
            <a:ext cx="1449890" cy="6364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Height</a:t>
            </a:r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9D234FF0-A5BC-4C4B-9B0C-E3B3E8EAEEC6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859742" y="2231057"/>
            <a:ext cx="1855646" cy="1377236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E3D04F81-DB80-46B7-9878-F92C93C3B2DD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859742" y="3608293"/>
            <a:ext cx="2241176" cy="144328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9C140EB3-B213-4615-BA0A-70B6EA356EA8}"/>
              </a:ext>
            </a:extLst>
          </p:cNvPr>
          <p:cNvSpPr txBox="1">
            <a:spLocks/>
          </p:cNvSpPr>
          <p:nvPr/>
        </p:nvSpPr>
        <p:spPr>
          <a:xfrm>
            <a:off x="7807482" y="5719518"/>
            <a:ext cx="2770871" cy="6364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Power Type</a:t>
            </a:r>
          </a:p>
        </p:txBody>
      </p: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C32AAEEE-AFAF-4D3A-83EC-117FF34650EA}"/>
              </a:ext>
            </a:extLst>
          </p:cNvPr>
          <p:cNvCxnSpPr>
            <a:cxnSpLocks/>
            <a:stCxn id="20" idx="1"/>
          </p:cNvCxnSpPr>
          <p:nvPr/>
        </p:nvCxnSpPr>
        <p:spPr>
          <a:xfrm rot="10800000">
            <a:off x="6400800" y="5244353"/>
            <a:ext cx="1406682" cy="79341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56937181-31EB-4035-8CEF-6AE43FBC1623}"/>
              </a:ext>
            </a:extLst>
          </p:cNvPr>
          <p:cNvSpPr txBox="1">
            <a:spLocks/>
          </p:cNvSpPr>
          <p:nvPr/>
        </p:nvSpPr>
        <p:spPr>
          <a:xfrm>
            <a:off x="8836028" y="4018415"/>
            <a:ext cx="2770871" cy="6364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Function</a:t>
            </a:r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118BC5EE-0B3E-4BDA-8F38-91E0D5AD00F0}"/>
              </a:ext>
            </a:extLst>
          </p:cNvPr>
          <p:cNvCxnSpPr>
            <a:cxnSpLocks/>
            <a:stCxn id="31" idx="1"/>
          </p:cNvCxnSpPr>
          <p:nvPr/>
        </p:nvCxnSpPr>
        <p:spPr>
          <a:xfrm rot="10800000" flipV="1">
            <a:off x="7055226" y="4336661"/>
            <a:ext cx="1780803" cy="714913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>
            <a:extLst>
              <a:ext uri="{FF2B5EF4-FFF2-40B4-BE49-F238E27FC236}">
                <a16:creationId xmlns:a16="http://schemas.microsoft.com/office/drawing/2014/main" id="{D8E6DAED-3F24-4B95-9C72-F56EAA2A01D9}"/>
              </a:ext>
            </a:extLst>
          </p:cNvPr>
          <p:cNvSpPr txBox="1">
            <a:spLocks/>
          </p:cNvSpPr>
          <p:nvPr/>
        </p:nvSpPr>
        <p:spPr>
          <a:xfrm>
            <a:off x="8818099" y="2319538"/>
            <a:ext cx="2770871" cy="6364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COST</a:t>
            </a:r>
          </a:p>
        </p:txBody>
      </p: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A1EABCE4-B6E9-41E2-8099-2215E6A80487}"/>
              </a:ext>
            </a:extLst>
          </p:cNvPr>
          <p:cNvCxnSpPr>
            <a:cxnSpLocks/>
            <a:stCxn id="39" idx="1"/>
          </p:cNvCxnSpPr>
          <p:nvPr/>
        </p:nvCxnSpPr>
        <p:spPr>
          <a:xfrm rot="10800000">
            <a:off x="7486259" y="1548583"/>
            <a:ext cx="1331840" cy="108920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1">
            <a:extLst>
              <a:ext uri="{FF2B5EF4-FFF2-40B4-BE49-F238E27FC236}">
                <a16:creationId xmlns:a16="http://schemas.microsoft.com/office/drawing/2014/main" id="{70468EA7-FB44-4386-A7AF-2B150727800D}"/>
              </a:ext>
            </a:extLst>
          </p:cNvPr>
          <p:cNvSpPr txBox="1">
            <a:spLocks/>
          </p:cNvSpPr>
          <p:nvPr/>
        </p:nvSpPr>
        <p:spPr>
          <a:xfrm>
            <a:off x="8695765" y="501989"/>
            <a:ext cx="2770871" cy="6364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Name</a:t>
            </a:r>
          </a:p>
        </p:txBody>
      </p: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0A58B842-6F16-40E8-8FA8-FE129414C17C}"/>
              </a:ext>
            </a:extLst>
          </p:cNvPr>
          <p:cNvCxnSpPr>
            <a:cxnSpLocks/>
            <a:stCxn id="45" idx="1"/>
          </p:cNvCxnSpPr>
          <p:nvPr/>
        </p:nvCxnSpPr>
        <p:spPr>
          <a:xfrm rot="10800000" flipV="1">
            <a:off x="7435643" y="820236"/>
            <a:ext cx="1260122" cy="29804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le 1">
            <a:extLst>
              <a:ext uri="{FF2B5EF4-FFF2-40B4-BE49-F238E27FC236}">
                <a16:creationId xmlns:a16="http://schemas.microsoft.com/office/drawing/2014/main" id="{3A8AEBA0-B321-423F-92E7-40AFEF156A4D}"/>
              </a:ext>
            </a:extLst>
          </p:cNvPr>
          <p:cNvSpPr txBox="1">
            <a:spLocks/>
          </p:cNvSpPr>
          <p:nvPr/>
        </p:nvSpPr>
        <p:spPr>
          <a:xfrm>
            <a:off x="647409" y="1202353"/>
            <a:ext cx="2770871" cy="6364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Location</a:t>
            </a:r>
          </a:p>
        </p:txBody>
      </p: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F6E1C976-8FFD-46D9-B049-E74580078C08}"/>
              </a:ext>
            </a:extLst>
          </p:cNvPr>
          <p:cNvCxnSpPr>
            <a:cxnSpLocks/>
          </p:cNvCxnSpPr>
          <p:nvPr/>
        </p:nvCxnSpPr>
        <p:spPr>
          <a:xfrm flipV="1">
            <a:off x="2644588" y="1264023"/>
            <a:ext cx="2357718" cy="28456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992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066211" cy="1478570"/>
          </a:xfrm>
        </p:spPr>
        <p:txBody>
          <a:bodyPr>
            <a:normAutofit/>
          </a:bodyPr>
          <a:lstStyle/>
          <a:p>
            <a:r>
              <a:rPr lang="en-GB" sz="6000" dirty="0"/>
              <a:t>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B22D3-27A3-4935-95A0-EEC8557CB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198" y="519907"/>
            <a:ext cx="3503611" cy="5468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E6085-8F04-42F1-9A97-478A7A47C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335153" cy="3541714"/>
          </a:xfrm>
        </p:spPr>
        <p:txBody>
          <a:bodyPr>
            <a:normAutofit/>
          </a:bodyPr>
          <a:lstStyle/>
          <a:p>
            <a:r>
              <a:rPr lang="en-GB" sz="3600" dirty="0"/>
              <a:t>Each robot has a name, shown on the top right of the card! </a:t>
            </a:r>
          </a:p>
          <a:p>
            <a:r>
              <a:rPr lang="en-GB" sz="3600" dirty="0"/>
              <a:t>This attribute can be used to refer to a specific robot, as every name is unique.</a:t>
            </a:r>
          </a:p>
        </p:txBody>
      </p:sp>
    </p:spTree>
    <p:extLst>
      <p:ext uri="{BB962C8B-B14F-4D97-AF65-F5344CB8AC3E}">
        <p14:creationId xmlns:p14="http://schemas.microsoft.com/office/powerpoint/2010/main" val="1132435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066211" cy="1478570"/>
          </a:xfrm>
        </p:spPr>
        <p:txBody>
          <a:bodyPr>
            <a:normAutofit/>
          </a:bodyPr>
          <a:lstStyle/>
          <a:p>
            <a:r>
              <a:rPr lang="en-GB" sz="6000" dirty="0"/>
              <a:t>Location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B22D3-27A3-4935-95A0-EEC8557CB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198" y="519907"/>
            <a:ext cx="3503611" cy="5468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E6085-8F04-42F1-9A97-478A7A47C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228379" cy="3541714"/>
          </a:xfrm>
        </p:spPr>
        <p:txBody>
          <a:bodyPr>
            <a:normAutofit/>
          </a:bodyPr>
          <a:lstStyle/>
          <a:p>
            <a:r>
              <a:rPr lang="en-GB" sz="2800" dirty="0"/>
              <a:t>The location of a robot is where a robot primarily operates and spends its time. </a:t>
            </a:r>
          </a:p>
          <a:p>
            <a:r>
              <a:rPr lang="en-GB" sz="2800" dirty="0"/>
              <a:t>You can tell which location a robot has by the background showing the setting it’s in. </a:t>
            </a:r>
          </a:p>
          <a:p>
            <a:r>
              <a:rPr lang="en-GB" sz="2800" dirty="0"/>
              <a:t>This card is an underwater robot.</a:t>
            </a:r>
          </a:p>
        </p:txBody>
      </p:sp>
    </p:spTree>
    <p:extLst>
      <p:ext uri="{BB962C8B-B14F-4D97-AF65-F5344CB8AC3E}">
        <p14:creationId xmlns:p14="http://schemas.microsoft.com/office/powerpoint/2010/main" val="803397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5ced86-acf9-4106-9bfe-b7f58564dbb7">
      <Terms xmlns="http://schemas.microsoft.com/office/infopath/2007/PartnerControls"/>
    </lcf76f155ced4ddcb4097134ff3c332f>
    <TaxCatchAll xmlns="415d1151-ba9d-4af3-8064-fbed8c171f1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11B640723674A88567F1D0A6A478D" ma:contentTypeVersion="19" ma:contentTypeDescription="Create a new document." ma:contentTypeScope="" ma:versionID="a7885c6c3a418ef80f94613bae00b15c">
  <xsd:schema xmlns:xsd="http://www.w3.org/2001/XMLSchema" xmlns:xs="http://www.w3.org/2001/XMLSchema" xmlns:p="http://schemas.microsoft.com/office/2006/metadata/properties" xmlns:ns2="3f5ced86-acf9-4106-9bfe-b7f58564dbb7" xmlns:ns3="415d1151-ba9d-4af3-8064-fbed8c171f14" targetNamespace="http://schemas.microsoft.com/office/2006/metadata/properties" ma:root="true" ma:fieldsID="6c1a174f908210ab1e38f1a54b11a774" ns2:_="" ns3:_="">
    <xsd:import namespace="3f5ced86-acf9-4106-9bfe-b7f58564dbb7"/>
    <xsd:import namespace="415d1151-ba9d-4af3-8064-fbed8c171f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ced86-acf9-4106-9bfe-b7f58564db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d1151-ba9d-4af3-8064-fbed8c171f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6471a26-5622-4910-a32f-9ed81c64676f}" ma:internalName="TaxCatchAll" ma:showField="CatchAllData" ma:web="415d1151-ba9d-4af3-8064-fbed8c171f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7B61BF-8325-4A19-9164-B28C73091B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5B567B-1273-4158-9FF3-CB5D5B8EBCB3}">
  <ds:schemaRefs>
    <ds:schemaRef ds:uri="http://schemas.microsoft.com/office/2006/metadata/properties"/>
    <ds:schemaRef ds:uri="http://schemas.microsoft.com/office/infopath/2007/PartnerControls"/>
    <ds:schemaRef ds:uri="3f5ced86-acf9-4106-9bfe-b7f58564dbb7"/>
    <ds:schemaRef ds:uri="415d1151-ba9d-4af3-8064-fbed8c171f14"/>
  </ds:schemaRefs>
</ds:datastoreItem>
</file>

<file path=customXml/itemProps3.xml><?xml version="1.0" encoding="utf-8"?>
<ds:datastoreItem xmlns:ds="http://schemas.openxmlformats.org/officeDocument/2006/customXml" ds:itemID="{28854AF1-731A-4C63-81F8-7B7C0CDCA9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5ced86-acf9-4106-9bfe-b7f58564dbb7"/>
    <ds:schemaRef ds:uri="415d1151-ba9d-4af3-8064-fbed8c171f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11081</TotalTime>
  <Words>1467</Words>
  <Application>Microsoft Office PowerPoint</Application>
  <PresentationFormat>Widescreen</PresentationFormat>
  <Paragraphs>179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Rounded MT Bold</vt:lpstr>
      <vt:lpstr>Bahnschrift SemiLight</vt:lpstr>
      <vt:lpstr>Calibri</vt:lpstr>
      <vt:lpstr>Inter</vt:lpstr>
      <vt:lpstr>Tw Cen MT</vt:lpstr>
      <vt:lpstr>Circuit</vt:lpstr>
      <vt:lpstr> Robot Cards</vt:lpstr>
      <vt:lpstr>What are Robot Cards?</vt:lpstr>
      <vt:lpstr>The World of Robots</vt:lpstr>
      <vt:lpstr>Sample</vt:lpstr>
      <vt:lpstr>Sample</vt:lpstr>
      <vt:lpstr>What is a robot?</vt:lpstr>
      <vt:lpstr>What’s on the card? 🤔</vt:lpstr>
      <vt:lpstr>Name</vt:lpstr>
      <vt:lpstr>Location</vt:lpstr>
      <vt:lpstr>location</vt:lpstr>
      <vt:lpstr>Height</vt:lpstr>
      <vt:lpstr>Cost</vt:lpstr>
      <vt:lpstr>Function</vt:lpstr>
      <vt:lpstr>Function</vt:lpstr>
      <vt:lpstr>Power Type</vt:lpstr>
      <vt:lpstr>Robot Parts</vt:lpstr>
      <vt:lpstr>What’s on the card? 🤔</vt:lpstr>
      <vt:lpstr>Activities</vt:lpstr>
      <vt:lpstr>Let’s have a look at the cards!</vt:lpstr>
      <vt:lpstr>ORDERING</vt:lpstr>
      <vt:lpstr>ORDERING</vt:lpstr>
      <vt:lpstr>Grouping</vt:lpstr>
      <vt:lpstr>Grouping</vt:lpstr>
      <vt:lpstr>Grouping</vt:lpstr>
      <vt:lpstr>BAR CHARTS and dot plots</vt:lpstr>
      <vt:lpstr>BAR CHARTS and dot plots</vt:lpstr>
      <vt:lpstr>Scatter Plots</vt:lpstr>
      <vt:lpstr>Averages</vt:lpstr>
      <vt:lpstr>Investigation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 Robot Cards?</dc:title>
  <dc:creator>Antonia Sewell</dc:creator>
  <cp:lastModifiedBy>Antonia Sewell</cp:lastModifiedBy>
  <cp:revision>42</cp:revision>
  <dcterms:created xsi:type="dcterms:W3CDTF">2025-08-26T12:43:03Z</dcterms:created>
  <dcterms:modified xsi:type="dcterms:W3CDTF">2026-03-11T11:18:06Z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0x01010008911B640723674A88567F1D0A6A478D</vt:lpwstr>
  </property>
  <property fmtid="{D5CDD505-2E9C-101B-9397-08002B2CF9AE}" pid="3" name="MediaServiceImageTags">
    <vt:lpwstr/>
  </property>
</Properties>
</file>