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5143500" cx="9144000"/>
  <p:notesSz cx="6858000" cy="9144000"/>
  <p:embeddedFontLst>
    <p:embeddedFont>
      <p:font typeface="Quicksand"/>
      <p:regular r:id="rId28"/>
      <p:bold r:id="rId29"/>
    </p:embeddedFont>
    <p:embeddedFont>
      <p:font typeface="Quicksand Light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1" Type="http://schemas.openxmlformats.org/officeDocument/2006/relationships/slide" Target="slides/slide17.xml"/><Relationship Id="rId3" Type="http://schemas.openxmlformats.org/officeDocument/2006/relationships/slideMaster" Target="slideMasters/slideMaster1.xml"/><Relationship Id="rId34" Type="http://schemas.openxmlformats.org/officeDocument/2006/relationships/customXml" Target="../customXml/item3.xml"/><Relationship Id="rId25" Type="http://schemas.openxmlformats.org/officeDocument/2006/relationships/slide" Target="slides/slide2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customXml" Target="../customXml/item2.xml"/><Relationship Id="rId20" Type="http://schemas.openxmlformats.org/officeDocument/2006/relationships/slide" Target="slides/slide16.xml"/><Relationship Id="rId2" Type="http://schemas.openxmlformats.org/officeDocument/2006/relationships/presProps" Target="presProps.xml"/><Relationship Id="rId29" Type="http://schemas.openxmlformats.org/officeDocument/2006/relationships/font" Target="fonts/Quicksand-bold.fntdata"/><Relationship Id="rId16" Type="http://schemas.openxmlformats.org/officeDocument/2006/relationships/slide" Target="slides/slide12.xml"/><Relationship Id="rId24" Type="http://schemas.openxmlformats.org/officeDocument/2006/relationships/slide" Target="slides/slide20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customXml" Target="../customXml/item1.xml"/><Relationship Id="rId23" Type="http://schemas.openxmlformats.org/officeDocument/2006/relationships/slide" Target="slides/slide19.xml"/><Relationship Id="rId28" Type="http://schemas.openxmlformats.org/officeDocument/2006/relationships/font" Target="fonts/Quicksand-regular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31" Type="http://schemas.openxmlformats.org/officeDocument/2006/relationships/font" Target="fonts/QuicksandLight-bold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22" Type="http://schemas.openxmlformats.org/officeDocument/2006/relationships/slide" Target="slides/slide18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7" Type="http://schemas.openxmlformats.org/officeDocument/2006/relationships/slide" Target="slides/slide23.xml"/><Relationship Id="rId30" Type="http://schemas.openxmlformats.org/officeDocument/2006/relationships/font" Target="fonts/QuicksandLight-regular.fntdata"/><Relationship Id="rId14" Type="http://schemas.openxmlformats.org/officeDocument/2006/relationships/slide" Target="slides/slide10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ncce.io/tcc" TargetMode="External"/><Relationship Id="rId3" Type="http://schemas.openxmlformats.org/officeDocument/2006/relationships/hyperlink" Target="about:blank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rollercoaster-roller-coaster-297308/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rollercoaster-roller-coaster-297308/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carnival-coaster-entertainment-1836998/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carnival-coaster-entertainment-1836998/" TargetMode="Externa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carnival-coaster-entertainment-1836998/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ea948baa0_1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ea948baa0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27-05-21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ncce.io/tcc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ncce.io/ogl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f3c292c37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7f3c292c37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f3c292c37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7f3c292c37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f3c292c37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f3c292c37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f3c292c37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f3c292c37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1b80d627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1b80d627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f400b7647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7f400b764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https://pixabay.com/vectors/rollercoaster-roller-coaster-297308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7f400b7647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7f400b7647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https://pixabay.com/vectors/rollercoaster-roller-coaster-297308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f400b7647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f400b7647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7f400b7647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7f400b7647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7f400b7647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7f400b7647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7f3eb05b0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7f3eb05b0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400b7647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f400b7647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https://pixabay.com/photos/carnival-coaster-entertainment-1836998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f400b7647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f400b7647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https://pixabay.com/photos/carnival-coaster-entertainment-1836998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f400b7647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f400b7647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https://pixabay.com/photos/carnival-coaster-entertainment-1836998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5eb07e6303_5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5eb07e6303_5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ea948baa0_8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ea948baa0_8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7f3eb05b0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7f3eb05b0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f3eb05b08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f3eb05b08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7f7e6b07d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7f7e6b07d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f3eb05b08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f3eb05b0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7f3eb05b08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7f3eb05b08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f3c292c3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f3c292c3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975450" y="4351925"/>
            <a:ext cx="1347978" cy="59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6475" y="4272625"/>
            <a:ext cx="1346231" cy="59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ives / Questions / Lists">
  <p:cSld name="TITLE_4_1_1_1_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3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with heading)">
  <p:cSld name="TITLE_4_1_1_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2" type="body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no heading)">
  <p:cSld name="TITLE_4_1_1_1_4_1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" name="Google Shape;31;p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(no text under)">
  <p:cSld name="TITLE_4_1_1_1_3_2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" type="body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6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r Images side by side">
  <p:cSld name="TITLE_4_1_1_1_3_1_1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text">
  <p:cSld name="TITLE_4_1_1_1_1_1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 sz="360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8"/>
          <p:cNvSpPr txBox="1"/>
          <p:nvPr>
            <p:ph idx="1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1155CC">
            <a:alpha val="559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b="1" sz="2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ocs.google.com/presentation/d/1r22IZku-FDvbLHSlLOqQfXge7R0U_C9AnChtCtDH814/copy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ncce.io/ds3a3" TargetMode="External"/><Relationship Id="rId4" Type="http://schemas.openxmlformats.org/officeDocument/2006/relationships/image" Target="../media/image19.png"/><Relationship Id="rId5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ncce.io/ds3starter" TargetMode="External"/><Relationship Id="rId4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www.tylervigen.com/spurious-correlations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3:</a:t>
            </a:r>
            <a:r>
              <a:rPr lang="en-GB"/>
              <a:t> Statistical state of mind</a:t>
            </a:r>
            <a:endParaRPr/>
          </a:p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9 </a:t>
            </a:r>
            <a:r>
              <a:rPr lang="en-GB"/>
              <a:t>–</a:t>
            </a:r>
            <a:r>
              <a:rPr lang="en-GB"/>
              <a:t> Data science</a:t>
            </a:r>
            <a:endParaRPr/>
          </a:p>
        </p:txBody>
      </p:sp>
      <p:sp>
        <p:nvSpPr>
          <p:cNvPr id="53" name="Google Shape;53;p9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Save a copy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/>
          <p:nvPr>
            <p:ph idx="1" type="body"/>
          </p:nvPr>
        </p:nvSpPr>
        <p:spPr>
          <a:xfrm>
            <a:off x="310900" y="11077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Pose a question that you think the data will help you to answer.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Context is important when framing questions.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“What is the </a:t>
            </a:r>
            <a:r>
              <a:rPr b="1" lang="en-GB"/>
              <a:t>average number of</a:t>
            </a:r>
            <a:r>
              <a:rPr lang="en-GB"/>
              <a:t> </a:t>
            </a:r>
            <a:r>
              <a:rPr b="1" lang="en-GB"/>
              <a:t>goals scored</a:t>
            </a:r>
            <a:r>
              <a:rPr lang="en-GB"/>
              <a:t> in the</a:t>
            </a:r>
            <a:r>
              <a:rPr b="1" lang="en-GB"/>
              <a:t> </a:t>
            </a:r>
            <a:r>
              <a:rPr lang="en-GB"/>
              <a:t>first half for </a:t>
            </a:r>
            <a:r>
              <a:rPr b="1" lang="en-GB"/>
              <a:t>teams</a:t>
            </a:r>
            <a:r>
              <a:rPr lang="en-GB"/>
              <a:t> in the Premier League?”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In this example, the question includes </a:t>
            </a:r>
            <a:r>
              <a:rPr b="1" lang="en-GB"/>
              <a:t>variables </a:t>
            </a:r>
            <a:r>
              <a:rPr lang="en-GB"/>
              <a:t>that can be compared with one another.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8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problem</a:t>
            </a:r>
            <a:endParaRPr/>
          </a:p>
        </p:txBody>
      </p:sp>
      <p:sp>
        <p:nvSpPr>
          <p:cNvPr id="136" name="Google Shape;136;p1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7" name="Google Shape;137;p18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23200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9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plan involves working out: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Where will we get the data from?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How will it be collected (if we are collecting it ourselves)?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Predict an answer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Find a data set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Evaluate the quality of data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Plan how to collect the data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9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plan</a:t>
            </a:r>
            <a:endParaRPr/>
          </a:p>
        </p:txBody>
      </p:sp>
      <p:sp>
        <p:nvSpPr>
          <p:cNvPr id="145" name="Google Shape;145;p19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6" name="Google Shape;146;p19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0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 this step, we gather the data.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Once we have the data we need to help us answer the question, we should l</a:t>
            </a:r>
            <a:r>
              <a:rPr lang="en-GB"/>
              <a:t>ook through the data to see if the data needs </a:t>
            </a:r>
            <a:r>
              <a:rPr b="1" lang="en-GB"/>
              <a:t>cleansing </a:t>
            </a:r>
            <a:r>
              <a:rPr lang="en-GB"/>
              <a:t>(detecting and correcting, or removing, corrupt or inaccurate data).</a:t>
            </a:r>
            <a:endParaRPr/>
          </a:p>
        </p:txBody>
      </p:sp>
      <p:sp>
        <p:nvSpPr>
          <p:cNvPr id="153" name="Google Shape;153;p2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data</a:t>
            </a:r>
            <a:endParaRPr/>
          </a:p>
        </p:txBody>
      </p:sp>
      <p:sp>
        <p:nvSpPr>
          <p:cNvPr id="154" name="Google Shape;154;p2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5" name="Google Shape;155;p2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56" name="Google Shape;15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 txBox="1"/>
          <p:nvPr>
            <p:ph idx="1" type="body"/>
          </p:nvPr>
        </p:nvSpPr>
        <p:spPr>
          <a:xfrm>
            <a:off x="310900" y="1170125"/>
            <a:ext cx="39978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step is all about making sense of the data. To do this you need to: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Visualise the data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Spot any patterns, trends, </a:t>
            </a:r>
            <a:r>
              <a:rPr lang="en-GB"/>
              <a:t>correlations,</a:t>
            </a:r>
            <a:r>
              <a:rPr lang="en-GB"/>
              <a:t> or outliers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Write down your observations of what the data is showing you</a:t>
            </a:r>
            <a:endParaRPr/>
          </a:p>
        </p:txBody>
      </p:sp>
      <p:sp>
        <p:nvSpPr>
          <p:cNvPr id="162" name="Google Shape;162;p21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Analysis</a:t>
            </a:r>
            <a:endParaRPr/>
          </a:p>
        </p:txBody>
      </p:sp>
      <p:sp>
        <p:nvSpPr>
          <p:cNvPr id="163" name="Google Shape;163;p2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4" name="Google Shape;164;p2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65" name="Google Shape;16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11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the answer to your question?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How does the data help prove the answer?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Is the answer reliable?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What can we do with the results?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-GB"/>
              <a:t>Can we use this data to make a case for action, or has it led to </a:t>
            </a:r>
            <a:r>
              <a:rPr b="1" lang="en-GB"/>
              <a:t>further</a:t>
            </a:r>
            <a:r>
              <a:rPr b="1" lang="en-GB"/>
              <a:t> questions that need to be answered?  </a:t>
            </a:r>
            <a:endParaRPr b="1"/>
          </a:p>
        </p:txBody>
      </p:sp>
      <p:sp>
        <p:nvSpPr>
          <p:cNvPr id="171" name="Google Shape;171;p22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Conclusions and recommendations</a:t>
            </a:r>
            <a:endParaRPr/>
          </a:p>
        </p:txBody>
      </p:sp>
      <p:sp>
        <p:nvSpPr>
          <p:cNvPr id="172" name="Google Shape;172;p2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3" name="Google Shape;173;p22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74" name="Google Shape;17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3"/>
          <p:cNvSpPr txBox="1"/>
          <p:nvPr>
            <p:ph idx="1" type="body"/>
          </p:nvPr>
        </p:nvSpPr>
        <p:spPr>
          <a:xfrm>
            <a:off x="310900" y="1170125"/>
            <a:ext cx="42489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River Kingdom is a new theme park that is opening in the UK.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They want you to recommend design considerations that would help make a great experience for their visitors.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One of the main restrictions that they know of is that they can’t build a roller coaster over the height of 350 ft, due to limitations of the site.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23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Roller coasters (River Kingdom)</a:t>
            </a:r>
            <a:endParaRPr/>
          </a:p>
        </p:txBody>
      </p:sp>
      <p:sp>
        <p:nvSpPr>
          <p:cNvPr id="181" name="Google Shape;181;p2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" name="Google Shape;182;p23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83" name="Google Shape;18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800" y="1170100"/>
            <a:ext cx="4431802" cy="2215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4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“What makes a really cool roller coaster?” would be considered a poorly defined problem.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It doesn’t help us to understand what we are measuring.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What variables about roller coasters could we </a:t>
            </a:r>
            <a:r>
              <a:rPr b="1" lang="en-GB"/>
              <a:t>measure</a:t>
            </a:r>
            <a:r>
              <a:rPr lang="en-GB"/>
              <a:t> in order to help us answer that question?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/>
              <a:t>Think/pair/share.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problem: roller coasters (River Kingdom)</a:t>
            </a:r>
            <a:endParaRPr/>
          </a:p>
        </p:txBody>
      </p:sp>
      <p:sp>
        <p:nvSpPr>
          <p:cNvPr id="190" name="Google Shape;190;p2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1" name="Google Shape;191;p2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92" name="Google Shape;19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800" y="1170100"/>
            <a:ext cx="4431802" cy="2215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82150" y="4374275"/>
            <a:ext cx="248025" cy="25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Speed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Height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Drop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Number of twists and loops (inversions)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Length (distance)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Duration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Position (e.g. sitting down, suspended)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5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Measurable variables</a:t>
            </a:r>
            <a:endParaRPr/>
          </a:p>
        </p:txBody>
      </p:sp>
      <p:sp>
        <p:nvSpPr>
          <p:cNvPr id="200" name="Google Shape;200;p2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1" name="Google Shape;201;p2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202" name="Google Shape;202;p25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can get data on existing roller coasters to find out what is possible.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First, we need to pose questions that help turn our vague aim into precise goals.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i="1" lang="en-GB"/>
              <a:t>R</a:t>
            </a:r>
            <a:r>
              <a:rPr i="1" lang="en-GB"/>
              <a:t>emember that we have a height  restriction of 350 ft. </a:t>
            </a:r>
            <a:endParaRPr i="1"/>
          </a:p>
        </p:txBody>
      </p:sp>
      <p:pic>
        <p:nvPicPr>
          <p:cNvPr id="203" name="Google Shape;20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52625" y="2731475"/>
            <a:ext cx="371475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6150" y="3758272"/>
            <a:ext cx="311700" cy="31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6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 can get the data </a:t>
            </a:r>
            <a:r>
              <a:rPr lang="en-GB"/>
              <a:t>from the </a:t>
            </a:r>
            <a:r>
              <a:rPr lang="en-GB"/>
              <a:t> website CODAP, which will we also use to help us visualise the data: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ncce.io/ds3a3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T</a:t>
            </a:r>
            <a:r>
              <a:rPr lang="en-GB"/>
              <a:t>eacher demonstration: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6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Analysis</a:t>
            </a:r>
            <a:endParaRPr/>
          </a:p>
        </p:txBody>
      </p:sp>
      <p:sp>
        <p:nvSpPr>
          <p:cNvPr id="211" name="Google Shape;211;p2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2" name="Google Shape;212;p26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13" name="Google Shape;21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3650" y="1250050"/>
            <a:ext cx="4603150" cy="282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00650" y="3469145"/>
            <a:ext cx="239350" cy="23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7"/>
          <p:cNvSpPr txBox="1"/>
          <p:nvPr>
            <p:ph idx="1" type="body"/>
          </p:nvPr>
        </p:nvSpPr>
        <p:spPr>
          <a:xfrm>
            <a:off x="237250" y="1170200"/>
            <a:ext cx="44256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Write a conclusion based on your findings and make a recommendation to River Kingdom.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What is your recommendation?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How does the data help support it?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Is this data enough to support your recommendation, or is there any further action or research that they should do?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</a:t>
            </a:r>
            <a:endParaRPr/>
          </a:p>
        </p:txBody>
      </p:sp>
      <p:sp>
        <p:nvSpPr>
          <p:cNvPr id="221" name="Google Shape;221;p2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2" name="Google Shape;222;p2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23" name="Google Shape;22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7300" y="1023200"/>
            <a:ext cx="3965399" cy="382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Analyse the graph</a:t>
            </a:r>
            <a:endParaRPr/>
          </a:p>
        </p:txBody>
      </p:sp>
      <p:sp>
        <p:nvSpPr>
          <p:cNvPr id="59" name="Google Shape;59;p1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View this graph by typing the URL below into a web browser: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ncce.io/ds3starter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What data is being displayed on the graph?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Does the graph show a trend?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Where are the </a:t>
            </a:r>
            <a:r>
              <a:rPr lang="en-GB"/>
              <a:t>anomalies</a:t>
            </a:r>
            <a:r>
              <a:rPr lang="en-GB"/>
              <a:t> in the data?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Why do you think those </a:t>
            </a:r>
            <a:r>
              <a:rPr lang="en-GB"/>
              <a:t>anomalies</a:t>
            </a:r>
            <a:r>
              <a:rPr lang="en-GB"/>
              <a:t> have occurred?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2" name="Google Shape;62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59800" y="1170100"/>
            <a:ext cx="4431799" cy="2150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8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did you recommend to River Kingdom?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Report your findings to the class.</a:t>
            </a:r>
            <a:endParaRPr/>
          </a:p>
        </p:txBody>
      </p:sp>
      <p:sp>
        <p:nvSpPr>
          <p:cNvPr id="229" name="Google Shape;229;p28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coolest coaster</a:t>
            </a:r>
            <a:endParaRPr/>
          </a:p>
        </p:txBody>
      </p:sp>
      <p:sp>
        <p:nvSpPr>
          <p:cNvPr id="230" name="Google Shape;230;p2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1" name="Google Shape;231;p28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32" name="Google Shape;2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0900" y="920500"/>
            <a:ext cx="4431802" cy="29429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9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Do you feel confident that this data has provided you with all the information you need to make a recommendation?</a:t>
            </a:r>
            <a:endParaRPr/>
          </a:p>
        </p:txBody>
      </p:sp>
      <p:sp>
        <p:nvSpPr>
          <p:cNvPr id="238" name="Google Shape;238;p29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Further questions?</a:t>
            </a:r>
            <a:endParaRPr/>
          </a:p>
        </p:txBody>
      </p:sp>
      <p:sp>
        <p:nvSpPr>
          <p:cNvPr id="239" name="Google Shape;239;p29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0" name="Google Shape;240;p29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0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 you feel confident that this data has provided you with all of the information you need to make a recommend</a:t>
            </a:r>
            <a:r>
              <a:rPr lang="en-GB"/>
              <a:t>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You have completed one iteration of this cycle, but further cycles are likely to be required before you are able to fully answer the question posed by the theme park.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Further questions?</a:t>
            </a:r>
            <a:endParaRPr/>
          </a:p>
        </p:txBody>
      </p:sp>
      <p:sp>
        <p:nvSpPr>
          <p:cNvPr id="247" name="Google Shape;247;p3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8" name="Google Shape;248;p3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49" name="Google Shape;24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21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1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Discussed the steps of the investigative cycle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Solved a problem by implementing the steps of the investigative cycle on a data set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Used our findings to support a recommendation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31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256" name="Google Shape;256;p3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7" name="Google Shape;257;p31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Next lesson, you will…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Use the steps of the investigative cycle to solve a problem unique to us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Decide on the data we need to help us answer a question and create a method of capturing the data</a:t>
            </a:r>
            <a:endParaRPr/>
          </a:p>
        </p:txBody>
      </p:sp>
      <p:sp>
        <p:nvSpPr>
          <p:cNvPr id="258" name="Google Shape;258;p3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 will:</a:t>
            </a:r>
            <a:endParaRPr b="1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Define the terms </a:t>
            </a:r>
            <a:r>
              <a:rPr lang="en-GB"/>
              <a:t>correlation and outliers in relation to data trends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Identify the steps of the investigative cycle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Solve a problem by implementing the steps of the investigative cycle on a data set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Use your findings to support a recommendation</a:t>
            </a:r>
            <a:endParaRPr/>
          </a:p>
        </p:txBody>
      </p:sp>
      <p:sp>
        <p:nvSpPr>
          <p:cNvPr id="68" name="Google Shape;68;p11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3</a:t>
            </a: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Statistical state of mind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9" name="Google Shape;69;p1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0" name="Google Shape;70;p11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  <p:pic>
        <p:nvPicPr>
          <p:cNvPr id="71" name="Google Shape;71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1300" y="364800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graph compares two </a:t>
            </a:r>
            <a:r>
              <a:rPr b="1" lang="en-GB"/>
              <a:t>variables</a:t>
            </a:r>
            <a:r>
              <a:rPr lang="en-GB"/>
              <a:t>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Life expectancy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Income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It compares the life expectancy of people living in France between 1800 and 2019.</a:t>
            </a:r>
            <a:endParaRPr/>
          </a:p>
        </p:txBody>
      </p:sp>
      <p:sp>
        <p:nvSpPr>
          <p:cNvPr id="77" name="Google Shape;77;p12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data is being shown on the graph? </a:t>
            </a:r>
            <a:endParaRPr/>
          </a:p>
        </p:txBody>
      </p:sp>
      <p:sp>
        <p:nvSpPr>
          <p:cNvPr id="78" name="Google Shape;78;p1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" name="Google Shape;79;p12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80" name="Google Shape;8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800" y="1170100"/>
            <a:ext cx="4431799" cy="2150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310900" y="1068675"/>
            <a:ext cx="4096500" cy="376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Yes. From 1949 onwards it shows a clear upwards trend, showing that there is a relationship between the two </a:t>
            </a:r>
            <a:r>
              <a:rPr b="1" lang="en-GB"/>
              <a:t>variables</a:t>
            </a:r>
            <a:r>
              <a:rPr lang="en-GB"/>
              <a:t>;</a:t>
            </a:r>
            <a:r>
              <a:rPr b="1" lang="en-GB"/>
              <a:t> </a:t>
            </a:r>
            <a:r>
              <a:rPr lang="en-GB"/>
              <a:t>we call that a </a:t>
            </a:r>
            <a:r>
              <a:rPr b="1" lang="en-GB"/>
              <a:t>correlation</a:t>
            </a:r>
            <a:r>
              <a:rPr lang="en-GB"/>
              <a:t>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This example has a </a:t>
            </a:r>
            <a:r>
              <a:rPr b="1" lang="en-GB"/>
              <a:t>positive </a:t>
            </a:r>
            <a:r>
              <a:rPr b="1" lang="en-GB"/>
              <a:t>correlation</a:t>
            </a:r>
            <a:r>
              <a:rPr lang="en-GB"/>
              <a:t>, meaning that as one variable increases, the other one increases too.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What is meant by a negative correlation? </a:t>
            </a:r>
            <a:endParaRPr/>
          </a:p>
        </p:txBody>
      </p:sp>
      <p:sp>
        <p:nvSpPr>
          <p:cNvPr id="86" name="Google Shape;86;p13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Does the graph show a trend</a:t>
            </a:r>
            <a:r>
              <a:rPr lang="en-GB"/>
              <a:t>? </a:t>
            </a:r>
            <a:endParaRPr/>
          </a:p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13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89" name="Google Shape;8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6275" y="4694963"/>
            <a:ext cx="259933" cy="26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59800" y="1170100"/>
            <a:ext cx="4431800" cy="2533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correlation shows that there is a relationship between two or more variables, but that doesn’t </a:t>
            </a:r>
            <a:r>
              <a:rPr lang="en-GB"/>
              <a:t>guarantee</a:t>
            </a:r>
            <a:r>
              <a:rPr lang="en-GB"/>
              <a:t> that one causes the other.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For example, there is likely to be a correlation between ice cream sales and the weather. Does that mean that ice cream sales cause hot weather?</a:t>
            </a:r>
            <a:endParaRPr/>
          </a:p>
        </p:txBody>
      </p:sp>
      <p:sp>
        <p:nvSpPr>
          <p:cNvPr id="96" name="Google Shape;96;p1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Correlation</a:t>
            </a:r>
            <a:r>
              <a:rPr lang="en-GB"/>
              <a:t> doesn’t always mean causation</a:t>
            </a:r>
            <a:endParaRPr/>
          </a:p>
        </p:txBody>
      </p:sp>
      <p:sp>
        <p:nvSpPr>
          <p:cNvPr id="97" name="Google Shape;97;p1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8" name="Google Shape;98;p1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99" name="Google Shape;99;p14"/>
          <p:cNvSpPr txBox="1"/>
          <p:nvPr>
            <p:ph idx="1" type="body"/>
          </p:nvPr>
        </p:nvSpPr>
        <p:spPr>
          <a:xfrm>
            <a:off x="4559800" y="3646624"/>
            <a:ext cx="4096500" cy="37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000"/>
              <a:t>Source: </a:t>
            </a:r>
            <a:r>
              <a:rPr lang="en-GB" sz="1000" u="sng">
                <a:solidFill>
                  <a:schemeClr val="hlink"/>
                </a:solidFill>
                <a:hlinkClick r:id="rId3"/>
              </a:rPr>
              <a:t>www.tylervigen.com/spurious-correlations</a:t>
            </a:r>
            <a:endParaRPr sz="1000"/>
          </a:p>
        </p:txBody>
      </p:sp>
      <p:pic>
        <p:nvPicPr>
          <p:cNvPr id="100" name="Google Shape;10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8500" y="1220813"/>
            <a:ext cx="4431801" cy="2222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Until 1949, most of the data follows a slow upward trend, but there are a few odd blips.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Data that sits outside a trend is known an </a:t>
            </a:r>
            <a:r>
              <a:rPr b="1" lang="en-GB"/>
              <a:t>outlier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Outliers can cause problems when working out statistics such as the mean, but they shouldn’t be removed from the data set without investigating the reason for them.</a:t>
            </a:r>
            <a:endParaRPr/>
          </a:p>
        </p:txBody>
      </p:sp>
      <p:sp>
        <p:nvSpPr>
          <p:cNvPr id="106" name="Google Shape;106;p15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Where are the anomalies in the data?</a:t>
            </a:r>
            <a:r>
              <a:rPr lang="en-GB"/>
              <a:t> </a:t>
            </a:r>
            <a:endParaRPr/>
          </a:p>
        </p:txBody>
      </p:sp>
      <p:sp>
        <p:nvSpPr>
          <p:cNvPr id="107" name="Google Shape;107;p1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8" name="Google Shape;108;p1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800" y="1170100"/>
            <a:ext cx="4431800" cy="2533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 txBox="1"/>
          <p:nvPr>
            <p:ph idx="1" type="body"/>
          </p:nvPr>
        </p:nvSpPr>
        <p:spPr>
          <a:xfrm>
            <a:off x="310900" y="1170125"/>
            <a:ext cx="40965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1869 life expectancy = 41.1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1870 life expectancy = </a:t>
            </a:r>
            <a:r>
              <a:rPr b="1" lang="en-GB"/>
              <a:t>36.4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1871 life expectancy = </a:t>
            </a:r>
            <a:r>
              <a:rPr b="1" lang="en-GB"/>
              <a:t>29.6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1872 life expectancy = 42.6</a:t>
            </a:r>
            <a:endParaRPr/>
          </a:p>
        </p:txBody>
      </p:sp>
      <p:sp>
        <p:nvSpPr>
          <p:cNvPr id="115" name="Google Shape;115;p16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Reasons for the outliers </a:t>
            </a:r>
            <a:endParaRPr/>
          </a:p>
        </p:txBody>
      </p:sp>
      <p:sp>
        <p:nvSpPr>
          <p:cNvPr id="116" name="Google Shape;116;p1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7" name="Google Shape;117;p16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18" name="Google Shape;118;p16"/>
          <p:cNvSpPr txBox="1"/>
          <p:nvPr>
            <p:ph idx="1" type="body"/>
          </p:nvPr>
        </p:nvSpPr>
        <p:spPr>
          <a:xfrm>
            <a:off x="310900" y="3298250"/>
            <a:ext cx="6375000" cy="92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Likely reasons: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Franco-Prussian War (19 July 1870 to 28 January 1871)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Did </a:t>
            </a:r>
            <a:r>
              <a:rPr lang="en-GB"/>
              <a:t>anyone</a:t>
            </a:r>
            <a:r>
              <a:rPr lang="en-GB"/>
              <a:t> find the reasons behind the other outliers?</a:t>
            </a:r>
            <a:endParaRPr/>
          </a:p>
        </p:txBody>
      </p:sp>
      <p:pic>
        <p:nvPicPr>
          <p:cNvPr id="119" name="Google Shape;11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6775" y="4428100"/>
            <a:ext cx="259933" cy="26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9275" y="1097575"/>
            <a:ext cx="4183423" cy="2391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>
            <p:ph idx="1" type="body"/>
          </p:nvPr>
        </p:nvSpPr>
        <p:spPr>
          <a:xfrm>
            <a:off x="310900" y="1170125"/>
            <a:ext cx="3973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 far we have spent time investigating data sets to see patterns or to extract meaning.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The </a:t>
            </a:r>
            <a:r>
              <a:rPr b="1" lang="en-GB"/>
              <a:t>PPDAC</a:t>
            </a:r>
            <a:r>
              <a:rPr lang="en-GB"/>
              <a:t> cycle is a framework for us to follow when asking and answering real-world problems using data. </a:t>
            </a:r>
            <a:endParaRPr/>
          </a:p>
        </p:txBody>
      </p:sp>
      <p:sp>
        <p:nvSpPr>
          <p:cNvPr id="126" name="Google Shape;126;p1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i</a:t>
            </a:r>
            <a:r>
              <a:rPr lang="en-GB"/>
              <a:t>nvestigative cycle</a:t>
            </a:r>
            <a:endParaRPr/>
          </a:p>
        </p:txBody>
      </p:sp>
      <p:sp>
        <p:nvSpPr>
          <p:cNvPr id="127" name="Google Shape;127;p1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8" name="Google Shape;128;p1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29" name="Google Shape;12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21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F7CE8090-FED1-4A6B-BD63-7D0CD0EB139A}"/>
</file>

<file path=customXml/itemProps2.xml><?xml version="1.0" encoding="utf-8"?>
<ds:datastoreItem xmlns:ds="http://schemas.openxmlformats.org/officeDocument/2006/customXml" ds:itemID="{D270BA80-017B-42EF-9B56-8C0157AC0F4A}"/>
</file>

<file path=customXml/itemProps3.xml><?xml version="1.0" encoding="utf-8"?>
<ds:datastoreItem xmlns:ds="http://schemas.openxmlformats.org/officeDocument/2006/customXml" ds:itemID="{F44EC04F-8608-43E4-AC85-47525F37E44C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