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2" Type="http://schemas.openxmlformats.org/officeDocument/2006/relationships/custom-properties" Target="docProps/custom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5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</p:sldIdLst>
  <p:sldSz cy="5143500" cx="9144000"/>
  <p:notesSz cx="6858000" cy="9144000"/>
  <p:embeddedFontLst>
    <p:embeddedFont>
      <p:font typeface="Quicksand"/>
      <p:regular r:id="rId20"/>
      <p:bold r:id="rId21"/>
    </p:embeddedFont>
    <p:embeddedFont>
      <p:font typeface="Quicksand Light"/>
      <p:regular r:id="rId22"/>
      <p:bold r:id="rId2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8" Type="http://schemas.openxmlformats.org/officeDocument/2006/relationships/slide" Target="slides/slide4.xml"/><Relationship Id="rId26" Type="http://schemas.openxmlformats.org/officeDocument/2006/relationships/customXml" Target="../customXml/item3.xml"/><Relationship Id="rId21" Type="http://schemas.openxmlformats.org/officeDocument/2006/relationships/font" Target="fonts/Quicksand-bold.fntdata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7" Type="http://schemas.openxmlformats.org/officeDocument/2006/relationships/slide" Target="slides/slide3.xml"/><Relationship Id="rId25" Type="http://schemas.openxmlformats.org/officeDocument/2006/relationships/customXml" Target="../customXml/item2.xml"/><Relationship Id="rId20" Type="http://schemas.openxmlformats.org/officeDocument/2006/relationships/font" Target="fonts/Quicksand-regular.fntdata"/><Relationship Id="rId2" Type="http://schemas.openxmlformats.org/officeDocument/2006/relationships/presProps" Target="presProps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1" Type="http://schemas.openxmlformats.org/officeDocument/2006/relationships/theme" Target="theme/theme2.xml"/><Relationship Id="rId6" Type="http://schemas.openxmlformats.org/officeDocument/2006/relationships/slide" Target="slides/slide2.xml"/><Relationship Id="rId24" Type="http://schemas.openxmlformats.org/officeDocument/2006/relationships/customXml" Target="../customXml/item1.xml"/><Relationship Id="rId23" Type="http://schemas.openxmlformats.org/officeDocument/2006/relationships/font" Target="fonts/QuicksandLight-bold.fntdata"/><Relationship Id="rId15" Type="http://schemas.openxmlformats.org/officeDocument/2006/relationships/slide" Target="slides/slide11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22" Type="http://schemas.openxmlformats.org/officeDocument/2006/relationships/font" Target="fonts/QuicksandLight-regular.fntdata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://ncce.io/dsci-5-s" TargetMode="External"/><Relationship Id="rId3" Type="http://schemas.openxmlformats.org/officeDocument/2006/relationships/hyperlink" Target="http://ncce.io/dsci-5-s" TargetMode="External"/><Relationship Id="rId4" Type="http://schemas.openxmlformats.org/officeDocument/2006/relationships/hyperlink" Target="https://ncce.io/ogl" TargetMode="Externa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g8885c17bda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" name="Google Shape;49;g8885c17bd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Last updated: 01-07-20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This resource is available online at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2"/>
              </a:rPr>
              <a:t>ncce.io/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dsci-5-s</a:t>
            </a: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. Resources are updated regularly — please check that you are using the latest version.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This resource is licensed under the Open Government Licence, version 3. For more information on this licence, see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4"/>
              </a:rPr>
              <a:t>ncce.io/ogl</a:t>
            </a: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.</a:t>
            </a:r>
            <a:endParaRPr sz="900">
              <a:solidFill>
                <a:srgbClr val="666666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890e6b3891_0_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890e6b3891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</a:t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88b7479e8a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88b7479e8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</a:t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88b7479e8a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Google Shape;148;g88b7479e8a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</a:t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88b7479e8a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88b7479e8a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</a:t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88b7479e8a_0_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88b7479e8a_0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</a:t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5eb07e6303_5_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5eb07e6303_5_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</a:t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g8885c17bda_0_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" name="Google Shape;55;g8885c17bda_0_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8885c17bda_0_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8885c17bda_0_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8989f05f04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8989f05f0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8989f05f04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8989f05f04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8989f05f04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8989f05f04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</a:t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893dbe7789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893dbe778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</a:t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5ea948baa0_8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5ea948baa0_8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300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 sz="1300"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8989f05f04_0_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8989f05f04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_3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 txBox="1"/>
          <p:nvPr>
            <p:ph type="title"/>
          </p:nvPr>
        </p:nvSpPr>
        <p:spPr>
          <a:xfrm>
            <a:off x="526875" y="576775"/>
            <a:ext cx="8095800" cy="203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5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12" name="Google Shape;12;p2"/>
          <p:cNvSpPr txBox="1"/>
          <p:nvPr>
            <p:ph idx="1" type="subTitle"/>
          </p:nvPr>
        </p:nvSpPr>
        <p:spPr>
          <a:xfrm>
            <a:off x="532725" y="2665400"/>
            <a:ext cx="8095800" cy="73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2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2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/>
        </p:txBody>
      </p:sp>
      <p:pic>
        <p:nvPicPr>
          <p:cNvPr id="14" name="Google Shape;14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051650" y="4351925"/>
            <a:ext cx="1347978" cy="598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31125" y="4351538"/>
            <a:ext cx="1347975" cy="599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bjectives / Questions / Lists">
  <p:cSld name="TITLE_4_1_1_1_2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 txBox="1"/>
          <p:nvPr>
            <p:ph idx="1" type="body"/>
          </p:nvPr>
        </p:nvSpPr>
        <p:spPr>
          <a:xfrm>
            <a:off x="310900" y="1017725"/>
            <a:ext cx="8522100" cy="38115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8" name="Google Shape;18;p3"/>
          <p:cNvSpPr txBox="1"/>
          <p:nvPr>
            <p:ph type="title"/>
          </p:nvPr>
        </p:nvSpPr>
        <p:spPr>
          <a:xfrm>
            <a:off x="310900" y="310900"/>
            <a:ext cx="8522100" cy="70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0" name="Google Shape;20;p3"/>
          <p:cNvSpPr txBox="1"/>
          <p:nvPr>
            <p:ph idx="2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200"/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rge image and text under (with heading)">
  <p:cSld name="TITLE_4_1_1_2_1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/>
          <p:nvPr>
            <p:ph idx="1" type="body"/>
          </p:nvPr>
        </p:nvSpPr>
        <p:spPr>
          <a:xfrm>
            <a:off x="310900" y="1017725"/>
            <a:ext cx="8521200" cy="30972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2" type="body"/>
          </p:nvPr>
        </p:nvSpPr>
        <p:spPr>
          <a:xfrm>
            <a:off x="310900" y="4117599"/>
            <a:ext cx="85212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6" name="Google Shape;26;p4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2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rge image and text under (no heading)">
  <p:cSld name="TITLE_4_1_1_1_4_1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/>
          <p:nvPr>
            <p:ph idx="1" type="body"/>
          </p:nvPr>
        </p:nvSpPr>
        <p:spPr>
          <a:xfrm>
            <a:off x="310900" y="472000"/>
            <a:ext cx="8521200" cy="37953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9" name="Google Shape;29;p5"/>
          <p:cNvSpPr txBox="1"/>
          <p:nvPr>
            <p:ph idx="2" type="body"/>
          </p:nvPr>
        </p:nvSpPr>
        <p:spPr>
          <a:xfrm>
            <a:off x="310900" y="4282175"/>
            <a:ext cx="8521200" cy="54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0" name="Google Shape;30;p5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1" name="Google Shape;31;p5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2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rge image (no text under)">
  <p:cSld name="TITLE_4_1_1_1_3_2_1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 txBox="1"/>
          <p:nvPr>
            <p:ph idx="1" type="body"/>
          </p:nvPr>
        </p:nvSpPr>
        <p:spPr>
          <a:xfrm>
            <a:off x="310900" y="1017725"/>
            <a:ext cx="8521200" cy="38115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4" name="Google Shape;34;p6"/>
          <p:cNvSpPr txBox="1"/>
          <p:nvPr>
            <p:ph type="title"/>
          </p:nvPr>
        </p:nvSpPr>
        <p:spPr>
          <a:xfrm>
            <a:off x="310900" y="319600"/>
            <a:ext cx="8521200" cy="708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35" name="Google Shape;35;p6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6" name="Google Shape;36;p6"/>
          <p:cNvSpPr txBox="1"/>
          <p:nvPr>
            <p:ph idx="2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2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or Images side by side">
  <p:cSld name="TITLE_4_1_1_1_3_1_1_1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7"/>
          <p:cNvSpPr txBox="1"/>
          <p:nvPr>
            <p:ph idx="1" type="body"/>
          </p:nvPr>
        </p:nvSpPr>
        <p:spPr>
          <a:xfrm>
            <a:off x="310900" y="1170124"/>
            <a:ext cx="4096500" cy="36591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9" name="Google Shape;39;p7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40" name="Google Shape;40;p7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1" name="Google Shape;41;p7"/>
          <p:cNvSpPr txBox="1"/>
          <p:nvPr>
            <p:ph idx="2" type="body"/>
          </p:nvPr>
        </p:nvSpPr>
        <p:spPr>
          <a:xfrm>
            <a:off x="4736600" y="1170100"/>
            <a:ext cx="4096500" cy="36591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2" name="Google Shape;42;p7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2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rge text">
  <p:cSld name="TITLE_4_1_1_1_1_1_1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8"/>
          <p:cNvSpPr txBox="1"/>
          <p:nvPr>
            <p:ph type="title"/>
          </p:nvPr>
        </p:nvSpPr>
        <p:spPr>
          <a:xfrm>
            <a:off x="310900" y="319600"/>
            <a:ext cx="8521200" cy="4508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0" sz="3600"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45" name="Google Shape;45;p8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6" name="Google Shape;46;p8"/>
          <p:cNvSpPr txBox="1"/>
          <p:nvPr>
            <p:ph idx="1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2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rgbClr val="1155CC">
            <a:alpha val="5590"/>
          </a:srgbClr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>
            <a:off x="0" y="2725"/>
            <a:ext cx="9144000" cy="3069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" name="Google Shape;7;p1"/>
          <p:cNvSpPr txBox="1"/>
          <p:nvPr>
            <p:ph type="title"/>
          </p:nvPr>
        </p:nvSpPr>
        <p:spPr>
          <a:xfrm>
            <a:off x="310900" y="310900"/>
            <a:ext cx="8521500" cy="70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Quicksand"/>
              <a:buNone/>
              <a:defRPr b="1" sz="28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" type="body"/>
          </p:nvPr>
        </p:nvSpPr>
        <p:spPr>
          <a:xfrm>
            <a:off x="310900" y="1017725"/>
            <a:ext cx="8521500" cy="381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Quicksand"/>
              <a:buChar char="●"/>
              <a:defRPr sz="18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○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■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●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○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■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●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○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Quicksand"/>
              <a:buChar char="■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 algn="ctr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 algn="ctr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 algn="ctr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 algn="ctr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 algn="ctr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 algn="ctr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 algn="ctr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 algn="ctr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pos="196">
          <p15:clr>
            <a:srgbClr val="EA4335"/>
          </p15:clr>
        </p15:guide>
        <p15:guide id="2" orient="horz" pos="196">
          <p15:clr>
            <a:srgbClr val="EA4335"/>
          </p15:clr>
        </p15:guide>
        <p15:guide id="3" orient="horz" pos="641">
          <p15:clr>
            <a:srgbClr val="EA4335"/>
          </p15:clr>
        </p15:guide>
        <p15:guide id="4" pos="2776">
          <p15:clr>
            <a:srgbClr val="EA4335"/>
          </p15:clr>
        </p15:guide>
        <p15:guide id="5" orient="horz" pos="812">
          <p15:clr>
            <a:srgbClr val="EA4335"/>
          </p15:clr>
        </p15:guide>
        <p15:guide id="6" pos="2984">
          <p15:clr>
            <a:srgbClr val="EA4335"/>
          </p15:clr>
        </p15:guide>
        <p15:guide id="7" pos="5564">
          <p15:clr>
            <a:srgbClr val="EA4335"/>
          </p15:clr>
        </p15:guide>
        <p15:guide id="8" orient="horz" pos="2592">
          <p15:clr>
            <a:srgbClr val="EA4335"/>
          </p15:clr>
        </p15:guide>
        <p15:guide id="9" pos="2448">
          <p15:clr>
            <a:srgbClr val="EA4335"/>
          </p15:clr>
        </p15:guide>
        <p15:guide id="10" pos="3312">
          <p15:clr>
            <a:srgbClr val="EA4335"/>
          </p15:clr>
        </p15:guide>
        <p15:guide id="11" orient="horz" pos="3041">
          <p15:clr>
            <a:srgbClr val="EA4335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5.png"/><Relationship Id="rId4" Type="http://schemas.openxmlformats.org/officeDocument/2006/relationships/image" Target="../media/image1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2.png"/><Relationship Id="rId4" Type="http://schemas.openxmlformats.org/officeDocument/2006/relationships/image" Target="../media/image11.png"/><Relationship Id="rId5" Type="http://schemas.openxmlformats.org/officeDocument/2006/relationships/hyperlink" Target="https://codap.concord.org" TargetMode="Externa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7.png"/><Relationship Id="rId4" Type="http://schemas.openxmlformats.org/officeDocument/2006/relationships/image" Target="../media/image16.png"/><Relationship Id="rId5" Type="http://schemas.openxmlformats.org/officeDocument/2006/relationships/image" Target="../media/image18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0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5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Relationship Id="rId4" Type="http://schemas.openxmlformats.org/officeDocument/2006/relationships/image" Target="../media/image10.png"/><Relationship Id="rId5" Type="http://schemas.openxmlformats.org/officeDocument/2006/relationships/image" Target="../media/image8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9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7.png"/><Relationship Id="rId4" Type="http://schemas.openxmlformats.org/officeDocument/2006/relationships/image" Target="../media/image6.png"/><Relationship Id="rId5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2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 txBox="1"/>
          <p:nvPr>
            <p:ph type="title"/>
          </p:nvPr>
        </p:nvSpPr>
        <p:spPr>
          <a:xfrm>
            <a:off x="526875" y="576775"/>
            <a:ext cx="8095800" cy="203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Lesson 5: </a:t>
            </a:r>
            <a:r>
              <a:rPr lang="en-GB"/>
              <a:t>Clean it up</a:t>
            </a:r>
            <a:endParaRPr/>
          </a:p>
        </p:txBody>
      </p:sp>
      <p:sp>
        <p:nvSpPr>
          <p:cNvPr id="52" name="Google Shape;52;p9"/>
          <p:cNvSpPr txBox="1"/>
          <p:nvPr>
            <p:ph idx="1" type="subTitle"/>
          </p:nvPr>
        </p:nvSpPr>
        <p:spPr>
          <a:xfrm>
            <a:off x="532725" y="2665400"/>
            <a:ext cx="8095800" cy="73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-GB"/>
              <a:t>Year 9 – Data science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/>
        </a:solidFill>
      </p:bgPr>
    </p:bg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8"/>
          <p:cNvSpPr txBox="1"/>
          <p:nvPr>
            <p:ph idx="1" type="body"/>
          </p:nvPr>
        </p:nvSpPr>
        <p:spPr>
          <a:xfrm>
            <a:off x="310900" y="1170124"/>
            <a:ext cx="4096500" cy="365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-GB"/>
              <a:t>Teacher demonstration</a:t>
            </a:r>
            <a:endParaRPr/>
          </a:p>
        </p:txBody>
      </p:sp>
      <p:sp>
        <p:nvSpPr>
          <p:cNvPr id="132" name="Google Shape;132;p18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Data download</a:t>
            </a:r>
            <a:endParaRPr/>
          </a:p>
        </p:txBody>
      </p:sp>
      <p:sp>
        <p:nvSpPr>
          <p:cNvPr id="133" name="Google Shape;133;p18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34" name="Google Shape;134;p18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1</a:t>
            </a:r>
            <a:endParaRPr/>
          </a:p>
        </p:txBody>
      </p:sp>
      <p:pic>
        <p:nvPicPr>
          <p:cNvPr id="135" name="Google Shape;13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18090" y="855925"/>
            <a:ext cx="3915013" cy="3973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87725" y="1217888"/>
            <a:ext cx="419100" cy="419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2"/>
        </a:solidFill>
      </p:bgPr>
    </p:bg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9"/>
          <p:cNvSpPr txBox="1"/>
          <p:nvPr>
            <p:ph idx="1" type="body"/>
          </p:nvPr>
        </p:nvSpPr>
        <p:spPr>
          <a:xfrm>
            <a:off x="310900" y="1170124"/>
            <a:ext cx="4096500" cy="365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We’re now going to upload our data into CODAP to help us </a:t>
            </a:r>
            <a:r>
              <a:rPr b="1" lang="en-GB"/>
              <a:t>analyse</a:t>
            </a:r>
            <a:r>
              <a:rPr lang="en-GB"/>
              <a:t> it.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CODAP accepts data as </a:t>
            </a:r>
            <a:r>
              <a:rPr b="1" lang="en-GB"/>
              <a:t>plain text</a:t>
            </a:r>
            <a:r>
              <a:rPr lang="en-GB"/>
              <a:t> (not a spreadsheet file type).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You need to save your data from the  spreadsheet</a:t>
            </a:r>
            <a:r>
              <a:rPr lang="en-GB"/>
              <a:t> </a:t>
            </a:r>
            <a:r>
              <a:rPr lang="en-GB"/>
              <a:t>as </a:t>
            </a:r>
            <a:r>
              <a:rPr lang="en-GB"/>
              <a:t>a</a:t>
            </a:r>
            <a:r>
              <a:rPr lang="en-GB"/>
              <a:t> </a:t>
            </a:r>
            <a:r>
              <a:rPr b="1" lang="en-GB"/>
              <a:t>.csv</a:t>
            </a:r>
            <a:r>
              <a:rPr lang="en-GB"/>
              <a:t> file.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-GB"/>
              <a:t>CSV (which stands for comma-separated values) is a plain text file format.</a:t>
            </a:r>
            <a:endParaRPr/>
          </a:p>
        </p:txBody>
      </p:sp>
      <p:sp>
        <p:nvSpPr>
          <p:cNvPr id="142" name="Google Shape;142;p19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Data upload</a:t>
            </a:r>
            <a:endParaRPr/>
          </a:p>
        </p:txBody>
      </p:sp>
      <p:sp>
        <p:nvSpPr>
          <p:cNvPr id="143" name="Google Shape;143;p19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44" name="Google Shape;144;p19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2</a:t>
            </a:r>
            <a:endParaRPr/>
          </a:p>
        </p:txBody>
      </p:sp>
      <p:pic>
        <p:nvPicPr>
          <p:cNvPr id="145" name="Google Shape;145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11100" y="1007025"/>
            <a:ext cx="3821000" cy="382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2"/>
        </a:solidFill>
      </p:bgPr>
    </p:bg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0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</a:t>
            </a:r>
            <a:r>
              <a:rPr lang="en-GB"/>
              <a:t>eacher demonstration</a:t>
            </a:r>
            <a:endParaRPr/>
          </a:p>
        </p:txBody>
      </p:sp>
      <p:sp>
        <p:nvSpPr>
          <p:cNvPr id="151" name="Google Shape;151;p20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52" name="Google Shape;152;p20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2</a:t>
            </a:r>
            <a:endParaRPr/>
          </a:p>
        </p:txBody>
      </p:sp>
      <p:pic>
        <p:nvPicPr>
          <p:cNvPr id="153" name="Google Shape;153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11100" y="1007025"/>
            <a:ext cx="3821000" cy="382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1425" y="1036213"/>
            <a:ext cx="419100" cy="4191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20"/>
          <p:cNvSpPr txBox="1"/>
          <p:nvPr>
            <p:ph idx="1" type="body"/>
          </p:nvPr>
        </p:nvSpPr>
        <p:spPr>
          <a:xfrm>
            <a:off x="310900" y="1560700"/>
            <a:ext cx="3952800" cy="326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Save your spreadsheet as a CSV file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Open the CODAP website (</a:t>
            </a:r>
            <a:r>
              <a:rPr lang="en-GB" u="sng">
                <a:solidFill>
                  <a:schemeClr val="hlink"/>
                </a:solidFill>
                <a:hlinkClick r:id="rId5"/>
              </a:rPr>
              <a:t>codap.concord.org</a:t>
            </a:r>
            <a:r>
              <a:rPr lang="en-GB"/>
              <a:t>)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Create a new document by selecting </a:t>
            </a:r>
            <a:r>
              <a:rPr b="1" lang="en-GB"/>
              <a:t>Try CODAP</a:t>
            </a:r>
            <a:endParaRPr b="1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Upload the CSV file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3"/>
        </a:solidFill>
      </p:bgPr>
    </p:bg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1"/>
          <p:cNvSpPr txBox="1"/>
          <p:nvPr>
            <p:ph idx="1" type="body"/>
          </p:nvPr>
        </p:nvSpPr>
        <p:spPr>
          <a:xfrm>
            <a:off x="310900" y="1170124"/>
            <a:ext cx="4096500" cy="365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Open the Activity 3 worksheet.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Explore</a:t>
            </a:r>
            <a:r>
              <a:rPr lang="en-GB"/>
              <a:t> </a:t>
            </a:r>
            <a:r>
              <a:rPr b="1" lang="en-GB"/>
              <a:t>one</a:t>
            </a:r>
            <a:r>
              <a:rPr lang="en-GB"/>
              <a:t> question that you posed in the last lesson.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Insert an image of a visualisation.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Describe what you have learnt from the visualisation.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sp>
        <p:nvSpPr>
          <p:cNvPr id="161" name="Google Shape;161;p21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Data analysis</a:t>
            </a:r>
            <a:endParaRPr/>
          </a:p>
        </p:txBody>
      </p:sp>
      <p:sp>
        <p:nvSpPr>
          <p:cNvPr id="162" name="Google Shape;162;p21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63" name="Google Shape;163;p21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3</a:t>
            </a:r>
            <a:endParaRPr/>
          </a:p>
        </p:txBody>
      </p:sp>
      <p:pic>
        <p:nvPicPr>
          <p:cNvPr id="164" name="Google Shape;164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58402" y="2520950"/>
            <a:ext cx="2942875" cy="2371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77602" y="1089475"/>
            <a:ext cx="2572274" cy="21027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309175" y="482913"/>
            <a:ext cx="371475" cy="371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2"/>
          <p:cNvSpPr txBox="1"/>
          <p:nvPr>
            <p:ph idx="1" type="body"/>
          </p:nvPr>
        </p:nvSpPr>
        <p:spPr>
          <a:xfrm>
            <a:off x="310900" y="1017725"/>
            <a:ext cx="4096500" cy="3811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Be prepared to discuss:</a:t>
            </a:r>
            <a:endParaRPr/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A question that you posed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The </a:t>
            </a:r>
            <a:r>
              <a:rPr lang="en-GB"/>
              <a:t>visualisation</a:t>
            </a:r>
            <a:r>
              <a:rPr lang="en-GB"/>
              <a:t> that helps you to answer the question, and which variables you have included in the visualisation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What conclusions (if any) you can draw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Would any further investigation or data help you to answer the question?</a:t>
            </a:r>
            <a:endParaRPr/>
          </a:p>
        </p:txBody>
      </p:sp>
      <p:sp>
        <p:nvSpPr>
          <p:cNvPr id="172" name="Google Shape;172;p22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Show and tell</a:t>
            </a:r>
            <a:endParaRPr/>
          </a:p>
        </p:txBody>
      </p:sp>
      <p:sp>
        <p:nvSpPr>
          <p:cNvPr id="173" name="Google Shape;173;p22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74" name="Google Shape;174;p22"/>
          <p:cNvSpPr txBox="1"/>
          <p:nvPr>
            <p:ph idx="2" type="body"/>
          </p:nvPr>
        </p:nvSpPr>
        <p:spPr>
          <a:xfrm>
            <a:off x="6202250" y="1170100"/>
            <a:ext cx="2630700" cy="365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b="1" lang="en-GB"/>
              <a:t>Think/pair/share.</a:t>
            </a:r>
            <a:endParaRPr b="1"/>
          </a:p>
        </p:txBody>
      </p:sp>
      <p:sp>
        <p:nvSpPr>
          <p:cNvPr id="175" name="Google Shape;175;p22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Plenary</a:t>
            </a:r>
            <a:endParaRPr/>
          </a:p>
        </p:txBody>
      </p:sp>
      <p:pic>
        <p:nvPicPr>
          <p:cNvPr id="176" name="Google Shape;176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25473" y="1213100"/>
            <a:ext cx="248923" cy="254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3"/>
          <p:cNvSpPr txBox="1"/>
          <p:nvPr>
            <p:ph idx="1" type="body"/>
          </p:nvPr>
        </p:nvSpPr>
        <p:spPr>
          <a:xfrm>
            <a:off x="310900" y="1170124"/>
            <a:ext cx="4096500" cy="365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/>
              <a:t>In this lesson, you…</a:t>
            </a:r>
            <a:endParaRPr b="1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Looked at how you can go through the process of data cleansing, and how unclean data can cause problems when analysing data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Created a visualisation on your own data sets to help you answer the questions you posed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p23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Next lesson</a:t>
            </a:r>
            <a:endParaRPr/>
          </a:p>
        </p:txBody>
      </p:sp>
      <p:sp>
        <p:nvSpPr>
          <p:cNvPr id="183" name="Google Shape;183;p23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84" name="Google Shape;184;p23"/>
          <p:cNvSpPr txBox="1"/>
          <p:nvPr>
            <p:ph idx="2" type="body"/>
          </p:nvPr>
        </p:nvSpPr>
        <p:spPr>
          <a:xfrm>
            <a:off x="4736600" y="1170100"/>
            <a:ext cx="4096500" cy="365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/>
              <a:t>Next lesson, you will…</a:t>
            </a:r>
            <a:endParaRPr b="1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-GB"/>
              <a:t>Continue with the analysis before you begin to draw conclusions</a:t>
            </a:r>
            <a:endParaRPr/>
          </a:p>
        </p:txBody>
      </p:sp>
      <p:sp>
        <p:nvSpPr>
          <p:cNvPr id="185" name="Google Shape;185;p23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Summary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0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Clean it up</a:t>
            </a:r>
            <a:endParaRPr/>
          </a:p>
        </p:txBody>
      </p:sp>
      <p:sp>
        <p:nvSpPr>
          <p:cNvPr id="58" name="Google Shape;58;p10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Starter activity</a:t>
            </a:r>
            <a:endParaRPr/>
          </a:p>
        </p:txBody>
      </p:sp>
      <p:sp>
        <p:nvSpPr>
          <p:cNvPr id="59" name="Google Shape;59;p10"/>
          <p:cNvSpPr txBox="1"/>
          <p:nvPr>
            <p:ph idx="1" type="body"/>
          </p:nvPr>
        </p:nvSpPr>
        <p:spPr>
          <a:xfrm>
            <a:off x="310900" y="1170124"/>
            <a:ext cx="4096500" cy="365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In this step, we </a:t>
            </a:r>
            <a:r>
              <a:rPr lang="en-GB"/>
              <a:t>gather</a:t>
            </a:r>
            <a:r>
              <a:rPr lang="en-GB"/>
              <a:t>ed the data</a:t>
            </a:r>
            <a:r>
              <a:rPr lang="en-GB"/>
              <a:t>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Once we have the data we need to help us answer our question, we </a:t>
            </a:r>
            <a:r>
              <a:rPr lang="en-GB"/>
              <a:t>should</a:t>
            </a:r>
            <a:r>
              <a:rPr lang="en-GB"/>
              <a:t> look through it to see if it needs </a:t>
            </a:r>
            <a:r>
              <a:rPr b="1" lang="en-GB"/>
              <a:t>cleansing</a:t>
            </a:r>
            <a:r>
              <a:rPr lang="en-GB"/>
              <a:t>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Cleansing involves </a:t>
            </a:r>
            <a:r>
              <a:rPr b="1" lang="en-GB"/>
              <a:t>detecting </a:t>
            </a:r>
            <a:r>
              <a:rPr lang="en-GB"/>
              <a:t>and</a:t>
            </a:r>
            <a:r>
              <a:rPr b="1" lang="en-GB"/>
              <a:t> correcting, </a:t>
            </a:r>
            <a:r>
              <a:rPr lang="en-GB"/>
              <a:t>or</a:t>
            </a:r>
            <a:r>
              <a:rPr b="1" lang="en-GB"/>
              <a:t> removing, corrupt </a:t>
            </a:r>
            <a:r>
              <a:rPr lang="en-GB"/>
              <a:t>or</a:t>
            </a:r>
            <a:r>
              <a:rPr b="1" lang="en-GB"/>
              <a:t> inaccurate data</a:t>
            </a:r>
            <a:r>
              <a:rPr lang="en-GB"/>
              <a:t>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sp>
        <p:nvSpPr>
          <p:cNvPr id="60" name="Google Shape;60;p10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61" name="Google Shape;61;p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01700" y="1007025"/>
            <a:ext cx="3821000" cy="382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 txBox="1"/>
          <p:nvPr>
            <p:ph idx="1" type="body"/>
          </p:nvPr>
        </p:nvSpPr>
        <p:spPr>
          <a:xfrm>
            <a:off x="310900" y="1170124"/>
            <a:ext cx="4096500" cy="365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You will be given a data set about zoo animals.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Spend some time looking at the data and see whether it is ready for analysis.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Check to see if any data needs correcting. If so, how might you correct it?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Work independently at first and then pair up to discuss your findings.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-GB"/>
              <a:t> </a:t>
            </a:r>
            <a:endParaRPr/>
          </a:p>
        </p:txBody>
      </p:sp>
      <p:sp>
        <p:nvSpPr>
          <p:cNvPr id="67" name="Google Shape;67;p11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Identify problems with the data set</a:t>
            </a:r>
            <a:endParaRPr/>
          </a:p>
        </p:txBody>
      </p:sp>
      <p:sp>
        <p:nvSpPr>
          <p:cNvPr id="68" name="Google Shape;68;p11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69" name="Google Shape;69;p11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Starter activity</a:t>
            </a:r>
            <a:endParaRPr/>
          </a:p>
        </p:txBody>
      </p:sp>
      <p:pic>
        <p:nvPicPr>
          <p:cNvPr id="70" name="Google Shape;70;p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59800" y="1170100"/>
            <a:ext cx="4431799" cy="2694892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76922" y="4310754"/>
            <a:ext cx="311700" cy="31912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423675" y="4284575"/>
            <a:ext cx="371475" cy="371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2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Missing values</a:t>
            </a:r>
            <a:endParaRPr/>
          </a:p>
        </p:txBody>
      </p:sp>
      <p:sp>
        <p:nvSpPr>
          <p:cNvPr id="78" name="Google Shape;78;p12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79" name="Google Shape;79;p12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Starter activity</a:t>
            </a:r>
            <a:endParaRPr/>
          </a:p>
        </p:txBody>
      </p:sp>
      <p:pic>
        <p:nvPicPr>
          <p:cNvPr id="80" name="Google Shape;80;p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1000" y="1017700"/>
            <a:ext cx="6324600" cy="3762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3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Duplicate entry</a:t>
            </a:r>
            <a:endParaRPr/>
          </a:p>
        </p:txBody>
      </p:sp>
      <p:sp>
        <p:nvSpPr>
          <p:cNvPr id="86" name="Google Shape;86;p13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87" name="Google Shape;87;p13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Starter activity</a:t>
            </a:r>
            <a:endParaRPr/>
          </a:p>
        </p:txBody>
      </p:sp>
      <p:pic>
        <p:nvPicPr>
          <p:cNvPr id="88" name="Google Shape;88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1017700"/>
            <a:ext cx="6334125" cy="3771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4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Invalid data (outside normal range)</a:t>
            </a:r>
            <a:endParaRPr/>
          </a:p>
        </p:txBody>
      </p:sp>
      <p:sp>
        <p:nvSpPr>
          <p:cNvPr id="94" name="Google Shape;94;p14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95" name="Google Shape;95;p14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Starter activity</a:t>
            </a:r>
            <a:endParaRPr/>
          </a:p>
        </p:txBody>
      </p:sp>
      <p:pic>
        <p:nvPicPr>
          <p:cNvPr id="96" name="Google Shape;96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1000" y="1017700"/>
            <a:ext cx="6296025" cy="3781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5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Correcting the data</a:t>
            </a:r>
            <a:endParaRPr/>
          </a:p>
        </p:txBody>
      </p:sp>
      <p:sp>
        <p:nvSpPr>
          <p:cNvPr id="102" name="Google Shape;102;p15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03" name="Google Shape;103;p15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Starter activity</a:t>
            </a:r>
            <a:endParaRPr/>
          </a:p>
        </p:txBody>
      </p:sp>
      <p:pic>
        <p:nvPicPr>
          <p:cNvPr id="104" name="Google Shape;104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0900" y="1128275"/>
            <a:ext cx="2961003" cy="382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5" title="Chart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28725" y="711650"/>
            <a:ext cx="3223051" cy="1995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15" title="Chart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28728" y="2908075"/>
            <a:ext cx="3376194" cy="2090025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5"/>
          <p:cNvSpPr txBox="1"/>
          <p:nvPr/>
        </p:nvSpPr>
        <p:spPr>
          <a:xfrm>
            <a:off x="4632400" y="1323275"/>
            <a:ext cx="802500" cy="31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Before</a:t>
            </a:r>
            <a:endParaRPr>
              <a:solidFill>
                <a:schemeClr val="dk1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108" name="Google Shape;108;p15"/>
          <p:cNvSpPr txBox="1"/>
          <p:nvPr/>
        </p:nvSpPr>
        <p:spPr>
          <a:xfrm>
            <a:off x="4632400" y="3516800"/>
            <a:ext cx="802500" cy="31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After</a:t>
            </a:r>
            <a:endParaRPr>
              <a:solidFill>
                <a:schemeClr val="dk1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2"/>
        </a:solidFill>
      </p:bgPr>
    </p:bg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6"/>
          <p:cNvSpPr txBox="1"/>
          <p:nvPr>
            <p:ph idx="1" type="body"/>
          </p:nvPr>
        </p:nvSpPr>
        <p:spPr>
          <a:xfrm>
            <a:off x="310900" y="1017725"/>
            <a:ext cx="8522100" cy="3811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/>
              <a:t>In this lesson, you will:</a:t>
            </a:r>
            <a:endParaRPr b="1"/>
          </a:p>
          <a:p>
            <a:pPr indent="-3429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Describe the need for data cleansing</a:t>
            </a:r>
            <a:endParaRPr/>
          </a:p>
          <a:p>
            <a:pPr indent="-3429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Apply data cleansing techniques to a data set</a:t>
            </a:r>
            <a:endParaRPr/>
          </a:p>
          <a:p>
            <a:pPr indent="-3429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Visualise of own data set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" name="Google Shape;114;p16"/>
          <p:cNvSpPr txBox="1"/>
          <p:nvPr>
            <p:ph type="title"/>
          </p:nvPr>
        </p:nvSpPr>
        <p:spPr>
          <a:xfrm>
            <a:off x="310900" y="310900"/>
            <a:ext cx="8522100" cy="70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Quicksand"/>
                <a:ea typeface="Quicksand"/>
                <a:cs typeface="Quicksand"/>
                <a:sym typeface="Quicksand"/>
              </a:rPr>
              <a:t>Lesson </a:t>
            </a:r>
            <a:r>
              <a:rPr lang="en-GB"/>
              <a:t>5</a:t>
            </a:r>
            <a:r>
              <a:rPr b="1" lang="en-GB">
                <a:latin typeface="Quicksand"/>
                <a:ea typeface="Quicksand"/>
                <a:cs typeface="Quicksand"/>
                <a:sym typeface="Quicksand"/>
              </a:rPr>
              <a:t>: </a:t>
            </a:r>
            <a:r>
              <a:rPr lang="en-GB"/>
              <a:t>Clean it up</a:t>
            </a:r>
            <a:endParaRPr b="1"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115" name="Google Shape;115;p16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16" name="Google Shape;116;p16"/>
          <p:cNvSpPr txBox="1"/>
          <p:nvPr>
            <p:ph idx="2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Objectives</a:t>
            </a:r>
            <a:endParaRPr/>
          </a:p>
        </p:txBody>
      </p:sp>
      <p:pic>
        <p:nvPicPr>
          <p:cNvPr id="117" name="Google Shape;117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71300" y="364800"/>
            <a:ext cx="419100" cy="419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/>
        </a:solidFill>
      </p:bgPr>
    </p:bg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7"/>
          <p:cNvSpPr txBox="1"/>
          <p:nvPr>
            <p:ph idx="1" type="body"/>
          </p:nvPr>
        </p:nvSpPr>
        <p:spPr>
          <a:xfrm>
            <a:off x="310900" y="1170124"/>
            <a:ext cx="4096500" cy="365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Online forms often have the ability to </a:t>
            </a:r>
            <a:r>
              <a:rPr b="1" lang="en-GB"/>
              <a:t>visualise</a:t>
            </a:r>
            <a:r>
              <a:rPr lang="en-GB"/>
              <a:t> responses</a:t>
            </a:r>
            <a:r>
              <a:rPr lang="en-GB"/>
              <a:t>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Some of them </a:t>
            </a:r>
            <a:r>
              <a:rPr lang="en-GB"/>
              <a:t>may be</a:t>
            </a:r>
            <a:r>
              <a:rPr lang="en-GB"/>
              <a:t> helpful to us, but none of them will show the potential relationship or </a:t>
            </a:r>
            <a:r>
              <a:rPr b="1" lang="en-GB"/>
              <a:t>correlations</a:t>
            </a:r>
            <a:r>
              <a:rPr b="1" lang="en-GB"/>
              <a:t> </a:t>
            </a:r>
            <a:r>
              <a:rPr lang="en-GB"/>
              <a:t>between the </a:t>
            </a:r>
            <a:r>
              <a:rPr b="1" lang="en-GB"/>
              <a:t>variables</a:t>
            </a:r>
            <a:r>
              <a:rPr lang="en-GB"/>
              <a:t>.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-GB"/>
              <a:t>Before we use a tool to help us create visualisations, </a:t>
            </a:r>
            <a:r>
              <a:rPr lang="en-GB"/>
              <a:t>check the data for any errors</a:t>
            </a:r>
            <a:r>
              <a:rPr lang="en-GB"/>
              <a:t> and </a:t>
            </a:r>
            <a:r>
              <a:rPr b="1" lang="en-GB"/>
              <a:t>download</a:t>
            </a:r>
            <a:r>
              <a:rPr lang="en-GB"/>
              <a:t> the data to a </a:t>
            </a:r>
            <a:r>
              <a:rPr lang="en-GB"/>
              <a:t>spreadshee</a:t>
            </a:r>
            <a:r>
              <a:rPr lang="en-GB"/>
              <a:t>t</a:t>
            </a:r>
            <a:r>
              <a:rPr lang="en-GB"/>
              <a:t>.</a:t>
            </a:r>
            <a:r>
              <a:rPr lang="en-GB"/>
              <a:t> </a:t>
            </a:r>
            <a:endParaRPr/>
          </a:p>
        </p:txBody>
      </p:sp>
      <p:sp>
        <p:nvSpPr>
          <p:cNvPr id="123" name="Google Shape;123;p17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Data download</a:t>
            </a:r>
            <a:endParaRPr/>
          </a:p>
        </p:txBody>
      </p:sp>
      <p:sp>
        <p:nvSpPr>
          <p:cNvPr id="124" name="Google Shape;124;p17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25" name="Google Shape;125;p17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1</a:t>
            </a:r>
            <a:endParaRPr/>
          </a:p>
        </p:txBody>
      </p:sp>
      <p:pic>
        <p:nvPicPr>
          <p:cNvPr id="126" name="Google Shape;126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18090" y="855925"/>
            <a:ext cx="3915013" cy="39733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NCCE Slides">
  <a:themeElements>
    <a:clrScheme name="Simple Light">
      <a:dk1>
        <a:srgbClr val="5B5BA5"/>
      </a:dk1>
      <a:lt1>
        <a:srgbClr val="FFFFFF"/>
      </a:lt1>
      <a:dk2>
        <a:srgbClr val="E9E9F3"/>
      </a:dk2>
      <a:lt2>
        <a:srgbClr val="F2F6FC"/>
      </a:lt2>
      <a:accent1>
        <a:srgbClr val="E9F7FC"/>
      </a:accent1>
      <a:accent2>
        <a:srgbClr val="FFEFDA"/>
      </a:accent2>
      <a:accent3>
        <a:srgbClr val="ECF8F5"/>
      </a:accent3>
      <a:accent4>
        <a:srgbClr val="FEF2F6"/>
      </a:accent4>
      <a:accent5>
        <a:srgbClr val="E6E6EA"/>
      </a:accent5>
      <a:accent6>
        <a:srgbClr val="F0F6ED"/>
      </a:accent6>
      <a:hlink>
        <a:srgbClr val="3197A8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911B640723674A88567F1D0A6A478D" ma:contentTypeVersion="19" ma:contentTypeDescription="Create a new document." ma:contentTypeScope="" ma:versionID="16be41459122f26fe148a780374c3741">
  <xsd:schema xmlns:xsd="http://www.w3.org/2001/XMLSchema" xmlns:xs="http://www.w3.org/2001/XMLSchema" xmlns:p="http://schemas.microsoft.com/office/2006/metadata/properties" xmlns:ns2="3f5ced86-acf9-4106-9bfe-b7f58564dbb7" xmlns:ns3="415d1151-ba9d-4af3-8064-fbed8c171f14" targetNamespace="http://schemas.microsoft.com/office/2006/metadata/properties" ma:root="true" ma:fieldsID="0df7b841b7a0e187729ae6ba111d08ca" ns2:_="" ns3:_="">
    <xsd:import namespace="3f5ced86-acf9-4106-9bfe-b7f58564dbb7"/>
    <xsd:import namespace="415d1151-ba9d-4af3-8064-fbed8c171f1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5ced86-acf9-4106-9bfe-b7f58564dbb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d54eff52-6b6d-4e5f-a3b0-187f185b1db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5d1151-ba9d-4af3-8064-fbed8c171f14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6471a26-5622-4910-a32f-9ed81c64676f}" ma:internalName="TaxCatchAll" ma:showField="CatchAllData" ma:web="415d1151-ba9d-4af3-8064-fbed8c171f1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f5ced86-acf9-4106-9bfe-b7f58564dbb7">
      <Terms xmlns="http://schemas.microsoft.com/office/infopath/2007/PartnerControls"/>
    </lcf76f155ced4ddcb4097134ff3c332f>
    <TaxCatchAll xmlns="415d1151-ba9d-4af3-8064-fbed8c171f14" xsi:nil="true"/>
  </documentManagement>
</p:properties>
</file>

<file path=customXml/itemProps1.xml><?xml version="1.0" encoding="utf-8"?>
<ds:datastoreItem xmlns:ds="http://schemas.openxmlformats.org/officeDocument/2006/customXml" ds:itemID="{1E4D4036-C783-43E0-AB74-59ED6A438F05}"/>
</file>

<file path=customXml/itemProps2.xml><?xml version="1.0" encoding="utf-8"?>
<ds:datastoreItem xmlns:ds="http://schemas.openxmlformats.org/officeDocument/2006/customXml" ds:itemID="{CC165071-9C3D-4298-9E3B-3DE5A0F4BB4E}"/>
</file>

<file path=customXml/itemProps3.xml><?xml version="1.0" encoding="utf-8"?>
<ds:datastoreItem xmlns:ds="http://schemas.openxmlformats.org/officeDocument/2006/customXml" ds:itemID="{DF3DC08B-CFD6-485E-BB62-65F7963065EF}"/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0x01010008911B640723674A88567F1D0A6A478D</vt:lpwstr>
  </property>
</Properties>
</file>