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embeddedFontLst>
    <p:embeddedFont>
      <p:font typeface="Quicksand"/>
      <p:regular r:id="rId17"/>
      <p:bold r:id="rId18"/>
    </p:embeddedFont>
    <p:embeddedFont>
      <p:font typeface="Quicksand Light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Quicksand-bold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Relationship Id="rId21" Type="http://schemas.openxmlformats.org/officeDocument/2006/relationships/customXml" Target="../customXml/item1.xml"/><Relationship Id="rId12" Type="http://schemas.openxmlformats.org/officeDocument/2006/relationships/slide" Target="slides/slide8.xml"/><Relationship Id="rId17" Type="http://schemas.openxmlformats.org/officeDocument/2006/relationships/font" Target="fonts/Quicksand-regular.fntdata"/><Relationship Id="rId7" Type="http://schemas.openxmlformats.org/officeDocument/2006/relationships/slide" Target="slides/slide3.xml"/><Relationship Id="rId20" Type="http://schemas.openxmlformats.org/officeDocument/2006/relationships/font" Target="fonts/QuicksandLight-bold.fntdata"/><Relationship Id="rId2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5" Type="http://schemas.openxmlformats.org/officeDocument/2006/relationships/slide" Target="slides/slide1.xml"/><Relationship Id="rId23" Type="http://schemas.openxmlformats.org/officeDocument/2006/relationships/customXml" Target="../customXml/item3.xml"/><Relationship Id="rId10" Type="http://schemas.openxmlformats.org/officeDocument/2006/relationships/slide" Target="slides/slide6.xml"/><Relationship Id="rId19" Type="http://schemas.openxmlformats.org/officeDocument/2006/relationships/font" Target="fonts/QuicksandLight-regular.fntdata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ncce.io/tcc" TargetMode="External"/><Relationship Id="rId3" Type="http://schemas.openxmlformats.org/officeDocument/2006/relationships/hyperlink" Target="about:blank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russia-russian-world-cup-2018-3037142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aps.google.com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big-data-data-world-cloud-1667184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big-data-data-world-cloud-1667184/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map-location-gps-travel-pin-icon-4859139/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fiji-nature-of-the-fiji-islands-3839377/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ea948baa0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ea948baa0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27-05-21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f360921a1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7f360921a1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f360921a1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7f360921a1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https://pixabay.com/illustrations/russia-russian-world-cup-2018-3037142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eb07e6303_5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eb07e6303_5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7f17cb3c70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7f17cb3c70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Data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https://maps.google.com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ea948baa0_8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ea948baa0_8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f17cb3c70_1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f17cb3c70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https://pixabay.com/illustrations/big-data-data-world-cloud-1667184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8ade2dfc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8ade2dfc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https://pixabay.com/illustrations/big-data-data-world-cloud-1667184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f360921a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7f360921a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https://pixabay.com/vectors/map-location-gps-travel-pin-icon-4859139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f360921a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f360921a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https://pixabay.com/photos/fiji-nature-of-the-fiji-islands-3839377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7f360921a1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7f360921a1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f360921a1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f360921a1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72825" y="4351925"/>
            <a:ext cx="1347978" cy="59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1975" y="4310475"/>
            <a:ext cx="1439494" cy="63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ives / Questions / Lists">
  <p:cSld name="TITLE_4_1_1_1_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with heading)">
  <p:cSld name="TITLE_4_1_1_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no heading)">
  <p:cSld name="TITLE_4_1_1_1_4_1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(no text under)">
  <p:cSld name="TITLE_4_1_1_1_3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" type="body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r Images side by side">
  <p:cSld name="TITLE_4_1_1_1_3_1_1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text">
  <p:cSld name="TITLE_4_1_1_1_1_1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360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8"/>
          <p:cNvSpPr txBox="1"/>
          <p:nvPr>
            <p:ph idx="1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1155CC">
            <a:alpha val="559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b="1" sz="2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cs.google.com/presentation/d/1gejzjqpuj6rt2SbFPm13twkp0-0baLgrG4VFht2P3Fg/copy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gapminder.org/tools/" TargetMode="External"/><Relationship Id="rId4" Type="http://schemas.openxmlformats.org/officeDocument/2006/relationships/hyperlink" Target="http://berkeleyearth.lbl.gov/country-list/" TargetMode="External"/><Relationship Id="rId5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youtube.com/watch?v=f_6IEKqS2l0&amp;feature=emb_logo" TargetMode="External"/><Relationship Id="rId4" Type="http://schemas.openxmlformats.org/officeDocument/2006/relationships/hyperlink" Target="https://www.youtube.com/watch?v=f_6IEKqS2l0&amp;feature=emb_logo" TargetMode="External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gapminder.org/tools/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2: </a:t>
            </a:r>
            <a:r>
              <a:rPr lang="en-GB"/>
              <a:t>Global data</a:t>
            </a:r>
            <a:endParaRPr/>
          </a:p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9 </a:t>
            </a:r>
            <a:r>
              <a:rPr lang="en-GB"/>
              <a:t>–</a:t>
            </a:r>
            <a:r>
              <a:rPr lang="en-GB"/>
              <a:t> Data science</a:t>
            </a:r>
            <a:endParaRPr/>
          </a:p>
        </p:txBody>
      </p:sp>
      <p:sp>
        <p:nvSpPr>
          <p:cNvPr id="53" name="Google Shape;53;p9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Save a copy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 txBox="1"/>
          <p:nvPr>
            <p:ph idx="1" type="body"/>
          </p:nvPr>
        </p:nvSpPr>
        <p:spPr>
          <a:xfrm>
            <a:off x="310900" y="1080149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Use your criteria to </a:t>
            </a:r>
            <a:r>
              <a:rPr lang="en-GB"/>
              <a:t>investigate</a:t>
            </a:r>
            <a:r>
              <a:rPr lang="en-GB"/>
              <a:t> your prediction.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Document your findings on your worksheet.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</a:t>
            </a:r>
            <a:r>
              <a:rPr lang="en-GB"/>
              <a:t>se the following websites: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gapminder.org/tools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berkeleyearth.lbl.gov/country-list</a:t>
            </a:r>
            <a:r>
              <a:rPr lang="en-GB"/>
              <a:t> (for average temperature only)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136" name="Google Shape;136;p1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Proving our theory: Gapminder</a:t>
            </a:r>
            <a:endParaRPr/>
          </a:p>
        </p:txBody>
      </p:sp>
      <p:sp>
        <p:nvSpPr>
          <p:cNvPr id="137" name="Google Shape;137;p1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8" name="Google Shape;138;p1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39" name="Google Shape;13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4600" y="941500"/>
            <a:ext cx="3839639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Discuss your findings with the class.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Can we agree on where in the world is the best place to live? </a:t>
            </a:r>
            <a:endParaRPr/>
          </a:p>
        </p:txBody>
      </p:sp>
      <p:sp>
        <p:nvSpPr>
          <p:cNvPr id="145" name="Google Shape;145;p19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is the best place in the world? </a:t>
            </a:r>
            <a:endParaRPr/>
          </a:p>
        </p:txBody>
      </p:sp>
      <p:sp>
        <p:nvSpPr>
          <p:cNvPr id="146" name="Google Shape;146;p19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7" name="Google Shape;147;p19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48" name="Google Shape;14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802" cy="223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Explored examples of where large data sets are used in everyday life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Selected criteria to determine where the best place in the world is to live and used a data set to investigate your prediction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55" name="Google Shape;155;p2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" name="Google Shape;156;p20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Next lesson, you will…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Look at the terms </a:t>
            </a:r>
            <a:r>
              <a:rPr b="1" lang="en-GB"/>
              <a:t>correlation</a:t>
            </a:r>
            <a:r>
              <a:rPr lang="en-GB"/>
              <a:t> and </a:t>
            </a:r>
            <a:r>
              <a:rPr b="1" lang="en-GB"/>
              <a:t>outliers</a:t>
            </a:r>
            <a:r>
              <a:rPr lang="en-GB"/>
              <a:t> in relation to data trends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Use the steps of an investigative cycle to help us find answers to a question or problem using data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Tracking the traffic</a:t>
            </a:r>
            <a:endParaRPr/>
          </a:p>
        </p:txBody>
      </p:sp>
      <p:sp>
        <p:nvSpPr>
          <p:cNvPr id="59" name="Google Shape;59;p1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354850" y="2339775"/>
            <a:ext cx="4096500" cy="210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 the different colours on this visualisation represent? 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data is needed to show you this visualisation?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How do you think this data is collected?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0"/>
          <p:cNvPicPr preferRelativeResize="0"/>
          <p:nvPr/>
        </p:nvPicPr>
        <p:blipFill rotWithShape="1">
          <a:blip r:embed="rId3">
            <a:alphaModFix/>
          </a:blip>
          <a:srcRect b="24054" l="0" r="0" t="45783"/>
          <a:stretch/>
        </p:blipFill>
        <p:spPr>
          <a:xfrm>
            <a:off x="354850" y="1023201"/>
            <a:ext cx="7987952" cy="109465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"/>
          <p:cNvSpPr txBox="1"/>
          <p:nvPr>
            <p:ph idx="2" type="body"/>
          </p:nvPr>
        </p:nvSpPr>
        <p:spPr>
          <a:xfrm>
            <a:off x="4811000" y="2339775"/>
            <a:ext cx="4096500" cy="263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/>
              <a:t>Think/pair/share.</a:t>
            </a:r>
            <a:r>
              <a:rPr b="1" lang="en-GB"/>
              <a:t> 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5363" y="4382375"/>
            <a:ext cx="400050" cy="40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 will:</a:t>
            </a:r>
            <a:endParaRPr b="1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Recognise examples of where large data sets are used in daily life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Select criteria and use a data set to investigate prediction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Evaluate findings to support argument in favour or against your prediction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1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2</a:t>
            </a: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Global data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" name="Google Shape;72;p11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pic>
        <p:nvPicPr>
          <p:cNvPr id="73" name="Google Shape;7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1300" y="3648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Advances in technology have made it more feasible to collect, store, and analyse data on a much larger scale.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Let’s consider how a company such as Netflix collects data.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Watch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this video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i="1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Large data sets </a:t>
            </a:r>
            <a:endParaRPr/>
          </a:p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1" name="Google Shape;81;p1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82" name="Google Shape;82;p1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45000" y="1236000"/>
            <a:ext cx="4431802" cy="2492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other companies can you think of that might collect large sets of data?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How do you think they use this data to help them make decisions?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/>
              <a:t>Think/pair/share.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i="1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Large data sets </a:t>
            </a:r>
            <a:endParaRPr/>
          </a:p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0" name="Google Shape;90;p1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91" name="Google Shape;9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1213" y="3613225"/>
            <a:ext cx="400050" cy="40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are going to look at a large data set that compares countries across the world, in order to help us work out the answer to the following question: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-GB"/>
              <a:t>Where is the best place in the world to live?</a:t>
            </a:r>
            <a:endParaRPr b="1"/>
          </a:p>
        </p:txBody>
      </p:sp>
      <p:sp>
        <p:nvSpPr>
          <p:cNvPr id="97" name="Google Shape;97;p1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Global data: where’s the best place to live?</a:t>
            </a:r>
            <a:endParaRPr/>
          </a:p>
        </p:txBody>
      </p:sp>
      <p:sp>
        <p:nvSpPr>
          <p:cNvPr id="98" name="Google Shape;98;p1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1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/>
          </a:blip>
          <a:srcRect b="8549" l="0" r="0" t="11622"/>
          <a:stretch/>
        </p:blipFill>
        <p:spPr>
          <a:xfrm>
            <a:off x="5055150" y="1289300"/>
            <a:ext cx="3564899" cy="2845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idx="1" type="body"/>
          </p:nvPr>
        </p:nvSpPr>
        <p:spPr>
          <a:xfrm>
            <a:off x="310900" y="1080149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Most of us like the idea of living somewhere like in this picture, but would it really be the best place to spend the rest of your life?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Which of the following are most important to you?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Life expectancy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Average income/wealth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Health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</a:t>
            </a:r>
            <a:r>
              <a:rPr baseline="-25000" lang="en-GB"/>
              <a:t>2</a:t>
            </a:r>
            <a:r>
              <a:rPr lang="en-GB"/>
              <a:t> </a:t>
            </a:r>
            <a:r>
              <a:rPr lang="en-GB"/>
              <a:t>emissions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106" name="Google Shape;106;p1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</a:t>
            </a:r>
            <a:r>
              <a:rPr lang="en-GB"/>
              <a:t>est place to live: criteria</a:t>
            </a:r>
            <a:endParaRPr/>
          </a:p>
        </p:txBody>
      </p:sp>
      <p:sp>
        <p:nvSpPr>
          <p:cNvPr id="107" name="Google Shape;107;p1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8" name="Google Shape;108;p1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8600" y="1211250"/>
            <a:ext cx="3984176" cy="264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5"/>
          <p:cNvSpPr txBox="1"/>
          <p:nvPr/>
        </p:nvSpPr>
        <p:spPr>
          <a:xfrm>
            <a:off x="4828600" y="4149550"/>
            <a:ext cx="3524100" cy="6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Anything else?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11" name="Google Shape;11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4834" y="4217529"/>
            <a:ext cx="311700" cy="319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Pick three to four of the following criteria: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Life expectancy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Average income/wealth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Health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</a:t>
            </a:r>
            <a:r>
              <a:rPr baseline="-25000" lang="en-GB"/>
              <a:t>2</a:t>
            </a:r>
            <a:r>
              <a:rPr lang="en-GB"/>
              <a:t> emissions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Average temperature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117" name="Google Shape;117;p16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Best place to live: criteria</a:t>
            </a:r>
            <a:endParaRPr/>
          </a:p>
        </p:txBody>
      </p:sp>
      <p:sp>
        <p:nvSpPr>
          <p:cNvPr id="118" name="Google Shape;118;p1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9" name="Google Shape;119;p16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20" name="Google Shape;120;p16"/>
          <p:cNvSpPr txBox="1"/>
          <p:nvPr>
            <p:ph idx="2" type="body"/>
          </p:nvPr>
        </p:nvSpPr>
        <p:spPr>
          <a:xfrm>
            <a:off x="4736600" y="1453000"/>
            <a:ext cx="43539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Inequality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Unemployment levels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Population density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Freedom of speech (civil liberties)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Crime (murders per 100,000 people)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idx="1" type="body"/>
          </p:nvPr>
        </p:nvSpPr>
        <p:spPr>
          <a:xfrm>
            <a:off x="310900" y="1080149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will use a data visualisation tool called Gapminder to help us decide where the best place to live is, based on the criteria that you set.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gapminder.org/tools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Teacher demonstration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126" name="Google Shape;126;p1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Proving our theory: Gapminder</a:t>
            </a:r>
            <a:endParaRPr/>
          </a:p>
        </p:txBody>
      </p:sp>
      <p:sp>
        <p:nvSpPr>
          <p:cNvPr id="127" name="Google Shape;127;p1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8" name="Google Shape;128;p1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29" name="Google Shape;12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4825" y="1170100"/>
            <a:ext cx="4431800" cy="207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22425" y="35856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933092C5-D88D-4729-BF6D-85B434A5D4A5}"/>
</file>

<file path=customXml/itemProps2.xml><?xml version="1.0" encoding="utf-8"?>
<ds:datastoreItem xmlns:ds="http://schemas.openxmlformats.org/officeDocument/2006/customXml" ds:itemID="{11159F61-A78A-4AC1-AB76-4E76A770E91E}"/>
</file>

<file path=customXml/itemProps3.xml><?xml version="1.0" encoding="utf-8"?>
<ds:datastoreItem xmlns:ds="http://schemas.openxmlformats.org/officeDocument/2006/customXml" ds:itemID="{6E84E34B-C244-4418-9C3F-3B4E063A1612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