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7560000" cx="10692000"/>
  <p:notesSz cx="7560000" cy="10692000"/>
  <p:embeddedFontLst>
    <p:embeddedFont>
      <p:font typeface="Quicksand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1BE7F35-6843-4AE6-808E-A4C49934C30C}">
  <a:tblStyle styleId="{11BE7F35-6843-4AE6-808E-A4C49934C30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DF91E2D-9808-4488-8307-F4CC09C8417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Quicksand-regular.fntdata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customXml" Target="../customXml/item3.xml"/><Relationship Id="rId2" Type="http://schemas.openxmlformats.org/officeDocument/2006/relationships/viewProps" Target="viewProps.xml"/><Relationship Id="rId1" Type="http://schemas.openxmlformats.org/officeDocument/2006/relationships/theme" Target="theme/theme2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2.xml"/><Relationship Id="rId5" Type="http://schemas.openxmlformats.org/officeDocument/2006/relationships/slideMaster" Target="slideMasters/slideMaster1.xml"/><Relationship Id="rId10" Type="http://schemas.openxmlformats.org/officeDocument/2006/relationships/customXml" Target="../customXml/item1.xml"/><Relationship Id="rId4" Type="http://schemas.openxmlformats.org/officeDocument/2006/relationships/tableStyles" Target="tableStyles.xml"/><Relationship Id="rId9" Type="http://schemas.openxmlformats.org/officeDocument/2006/relationships/font" Target="fonts/Quicksan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02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f188853d0_0_0:notes"/>
          <p:cNvSpPr/>
          <p:nvPr>
            <p:ph idx="2" type="sldImg"/>
          </p:nvPr>
        </p:nvSpPr>
        <p:spPr>
          <a:xfrm>
            <a:off x="1004502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f188853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Last updated: 27-05-21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900"/>
              <a:buNone/>
              <a:defRPr sz="149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ncce.io/tcc" TargetMode="External"/><Relationship Id="rId4" Type="http://schemas.openxmlformats.org/officeDocument/2006/relationships/hyperlink" Target="about:blank" TargetMode="External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219200" y="796475"/>
            <a:ext cx="7979100" cy="17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The investigative cycle recap</a:t>
            </a:r>
            <a:endParaRPr b="1" sz="24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Order the steps of the investigative cycle and match the steps to the descriptions by drawing a line to connect them.</a:t>
            </a:r>
            <a:endParaRPr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600"/>
              </a:spcAft>
              <a:buNone/>
            </a:pPr>
            <a:r>
              <a:t/>
            </a:r>
            <a:endParaRPr b="1" sz="24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aphicFrame>
        <p:nvGraphicFramePr>
          <p:cNvPr id="55" name="Google Shape;55;p13"/>
          <p:cNvGraphicFramePr/>
          <p:nvPr/>
        </p:nvGraphicFramePr>
        <p:xfrm>
          <a:off x="1219200" y="304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{11BE7F35-6843-4AE6-808E-A4C49934C30C}</a:tableStyleId>
              </a:tblPr>
              <a:tblGrid>
                <a:gridCol w="3485700"/>
                <a:gridCol w="5634350"/>
              </a:tblGrid>
              <a:tr h="546100">
                <a:tc>
                  <a:txBody>
                    <a:bodyPr/>
                    <a:lstStyle/>
                    <a:p>
                      <a:pPr indent="0" lvl="0" marL="5715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9525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>
                          <a:solidFill>
                            <a:srgbClr val="666666"/>
                          </a:solidFill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Learner a</a:t>
                      </a:r>
                      <a:r>
                        <a:rPr lang="en-GB" sz="900">
                          <a:solidFill>
                            <a:srgbClr val="666666"/>
                          </a:solidFill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ctivity sheet</a:t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  <a:p>
                      <a:pPr indent="0" lvl="0" marL="0" marR="9525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666666"/>
                        </a:solidFill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6" name="Google Shape;56;p13"/>
          <p:cNvSpPr txBox="1"/>
          <p:nvPr/>
        </p:nvSpPr>
        <p:spPr>
          <a:xfrm>
            <a:off x="380325" y="6694925"/>
            <a:ext cx="8605500" cy="5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ncce.io/tcc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9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ncce.io/ogl</a:t>
            </a:r>
            <a:r>
              <a:rPr lang="en-GB" sz="9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1219200" y="2387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{8DF91E2D-9808-4488-8307-F4CC09C8417F}</a:tableStyleId>
              </a:tblPr>
              <a:tblGrid>
                <a:gridCol w="3366825"/>
              </a:tblGrid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1.  </a:t>
                      </a:r>
                      <a:r>
                        <a:rPr b="1"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Problem</a:t>
                      </a:r>
                      <a:endParaRPr b="1"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 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2. </a:t>
                      </a:r>
                      <a:r>
                        <a:rPr b="1"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Plan</a:t>
                      </a:r>
                      <a:endParaRPr b="1"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 </a:t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3. </a:t>
                      </a:r>
                      <a:r>
                        <a:rPr b="1"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Data</a:t>
                      </a:r>
                      <a:endParaRPr b="1"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5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4. </a:t>
                      </a:r>
                      <a:r>
                        <a:rPr b="1"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Analysis</a:t>
                      </a:r>
                      <a:endParaRPr b="1"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35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5.</a:t>
                      </a:r>
                      <a:r>
                        <a:rPr b="1" lang="en-GB" sz="1100">
                          <a:latin typeface="Quicksand"/>
                          <a:ea typeface="Quicksand"/>
                          <a:cs typeface="Quicksand"/>
                          <a:sym typeface="Quicksand"/>
                        </a:rPr>
                        <a:t> Conclusion</a:t>
                      </a:r>
                      <a:endParaRPr b="1" sz="1100">
                        <a:latin typeface="Quicksand"/>
                        <a:ea typeface="Quicksand"/>
                        <a:cs typeface="Quicksand"/>
                        <a:sym typeface="Quicksand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58" name="Google Shape;58;p13"/>
          <p:cNvSpPr/>
          <p:nvPr/>
        </p:nvSpPr>
        <p:spPr>
          <a:xfrm flipH="1" rot="10800000">
            <a:off x="275500" y="2464575"/>
            <a:ext cx="786000" cy="30264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5346000" y="2447400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Predict an answer to the question(s). Find a data set or plan to collect the data.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0" name="Google Shape;60;p13"/>
          <p:cNvSpPr/>
          <p:nvPr/>
        </p:nvSpPr>
        <p:spPr>
          <a:xfrm>
            <a:off x="5536800" y="5254338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Gather the data. Once gathered, cleanse the data before moving onto the next step.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7825850" y="4585950"/>
            <a:ext cx="19095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Visualise the data. Spot any patterns, trends, correlations, or outliers. Write down your observations of what the data is showing you.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5235450" y="3879275"/>
            <a:ext cx="19974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Answer the question and explain what the data reveals. Decide on a conclusion. Take action or form further questions to investigate.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" name="Google Shape;63;p13"/>
          <p:cNvSpPr/>
          <p:nvPr/>
        </p:nvSpPr>
        <p:spPr>
          <a:xfrm>
            <a:off x="7586700" y="3012575"/>
            <a:ext cx="1611600" cy="866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Define the problem that needs to be solved and pose questions than can be investigated.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380325" y="5803825"/>
            <a:ext cx="4205700" cy="9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Quicksand"/>
                <a:ea typeface="Quicksand"/>
                <a:cs typeface="Quicksand"/>
                <a:sym typeface="Quicksand"/>
              </a:rPr>
              <a:t>Steps to order: 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Data, problem, conclusion, plan, analysis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65" name="Google Shape;65;p13"/>
          <p:cNvCxnSpPr>
            <a:endCxn id="63" idx="1"/>
          </p:cNvCxnSpPr>
          <p:nvPr/>
        </p:nvCxnSpPr>
        <p:spPr>
          <a:xfrm>
            <a:off x="4625400" y="2569025"/>
            <a:ext cx="2961300" cy="876900"/>
          </a:xfrm>
          <a:prstGeom prst="bentConnector3">
            <a:avLst>
              <a:gd fmla="val 1548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6" name="Google Shape;66;p13"/>
          <p:cNvCxnSpPr>
            <a:endCxn id="59" idx="1"/>
          </p:cNvCxnSpPr>
          <p:nvPr/>
        </p:nvCxnSpPr>
        <p:spPr>
          <a:xfrm flipH="1" rot="10800000">
            <a:off x="4586100" y="2880750"/>
            <a:ext cx="759900" cy="4089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7" name="Google Shape;67;p13"/>
          <p:cNvCxnSpPr>
            <a:endCxn id="61" idx="1"/>
          </p:cNvCxnSpPr>
          <p:nvPr/>
        </p:nvCxnSpPr>
        <p:spPr>
          <a:xfrm>
            <a:off x="4586150" y="4062900"/>
            <a:ext cx="3239700" cy="956400"/>
          </a:xfrm>
          <a:prstGeom prst="bentConnector3">
            <a:avLst>
              <a:gd fmla="val 849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8" name="Google Shape;68;p13"/>
          <p:cNvCxnSpPr>
            <a:endCxn id="62" idx="1"/>
          </p:cNvCxnSpPr>
          <p:nvPr/>
        </p:nvCxnSpPr>
        <p:spPr>
          <a:xfrm rot="-5400000">
            <a:off x="4341150" y="4570625"/>
            <a:ext cx="1152300" cy="6363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9" name="Google Shape;69;p13"/>
          <p:cNvCxnSpPr>
            <a:endCxn id="60" idx="1"/>
          </p:cNvCxnSpPr>
          <p:nvPr/>
        </p:nvCxnSpPr>
        <p:spPr>
          <a:xfrm>
            <a:off x="4572900" y="4757388"/>
            <a:ext cx="963900" cy="9303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pic>
        <p:nvPicPr>
          <p:cNvPr id="70" name="Google Shape;7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8300" y="323900"/>
            <a:ext cx="1188900" cy="52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6075" y="251538"/>
            <a:ext cx="1504100" cy="66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9" ma:contentTypeDescription="Create a new document." ma:contentTypeScope="" ma:versionID="16be41459122f26fe148a780374c3741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0df7b841b7a0e187729ae6ba111d08ca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Props1.xml><?xml version="1.0" encoding="utf-8"?>
<ds:datastoreItem xmlns:ds="http://schemas.openxmlformats.org/officeDocument/2006/customXml" ds:itemID="{6757CEFB-885A-42B8-A019-C5E8751869DF}"/>
</file>

<file path=customXml/itemProps2.xml><?xml version="1.0" encoding="utf-8"?>
<ds:datastoreItem xmlns:ds="http://schemas.openxmlformats.org/officeDocument/2006/customXml" ds:itemID="{F1318B98-1E58-4356-AFC4-F351250E12B5}"/>
</file>

<file path=customXml/itemProps3.xml><?xml version="1.0" encoding="utf-8"?>
<ds:datastoreItem xmlns:ds="http://schemas.openxmlformats.org/officeDocument/2006/customXml" ds:itemID="{038BD11F-521C-4918-A8FA-F158D13DBCF7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