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5143500" cx="9144000"/>
  <p:notesSz cx="6858000" cy="9144000"/>
  <p:embeddedFontLst>
    <p:embeddedFont>
      <p:font typeface="Quicksand"/>
      <p:regular r:id="rId15"/>
      <p:bold r:id="rId16"/>
    </p:embeddedFont>
    <p:embeddedFont>
      <p:font typeface="Quicksand Light"/>
      <p:regular r:id="rId17"/>
      <p:bold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QuicksandLight-bold.fntdata"/><Relationship Id="rId8" Type="http://schemas.openxmlformats.org/officeDocument/2006/relationships/slide" Target="slides/slide4.xml"/><Relationship Id="rId3" Type="http://schemas.openxmlformats.org/officeDocument/2006/relationships/slideMaster" Target="slideMasters/slideMaster1.xml"/><Relationship Id="rId21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font" Target="fonts/QuicksandLight-regular.fntdata"/><Relationship Id="rId7" Type="http://schemas.openxmlformats.org/officeDocument/2006/relationships/slide" Target="slides/slide3.xml"/><Relationship Id="rId2" Type="http://schemas.openxmlformats.org/officeDocument/2006/relationships/presProps" Target="presProps.xml"/><Relationship Id="rId16" Type="http://schemas.openxmlformats.org/officeDocument/2006/relationships/font" Target="fonts/Quicksand-bold.fntdata"/><Relationship Id="rId20" Type="http://schemas.openxmlformats.org/officeDocument/2006/relationships/customXml" Target="../customXml/item2.xml"/><Relationship Id="rId11" Type="http://schemas.openxmlformats.org/officeDocument/2006/relationships/slide" Target="slides/slide7.xml"/><Relationship Id="rId1" Type="http://schemas.openxmlformats.org/officeDocument/2006/relationships/theme" Target="theme/theme2.xml"/><Relationship Id="rId6" Type="http://schemas.openxmlformats.org/officeDocument/2006/relationships/slide" Target="slides/slide2.xml"/><Relationship Id="rId15" Type="http://schemas.openxmlformats.org/officeDocument/2006/relationships/font" Target="fonts/Quicksand-regular.fntdata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customXml" Target="../customXml/item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ncce.io/tcc" TargetMode="External"/><Relationship Id="rId3" Type="http://schemas.openxmlformats.org/officeDocument/2006/relationships/hyperlink" Target="about:blank" TargetMode="Externa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5ea948baa0_1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5ea948baa0_1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Last updated: 27-05-21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 </a:t>
            </a:r>
            <a:r>
              <a:rPr lang="en-GB" sz="9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ncce.io/tcc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9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ncce.io/ogl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8a79c8a1bf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8a79c8a1bf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8a63b90e8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8a63b90e8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89e4288ff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89e4288ff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89e4288ff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89e4288ff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5ea948baa0_8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5ea948baa0_8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6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8a69f2239f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8a69f2239f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8a69f2239f_1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8a69f2239f_1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8a79c8a1bf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8a79c8a1bf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8a79c8a1bf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8a79c8a1b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3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975450" y="4351925"/>
            <a:ext cx="1347978" cy="59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47775" y="4351925"/>
            <a:ext cx="1346231" cy="59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ives / Questions / Lists">
  <p:cSld name="TITLE_4_1_1_1_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idx="1" type="body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" name="Google Shape;20;p3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and text under (with heading)">
  <p:cSld name="TITLE_4_1_1_2_1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2" type="body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" name="Google Shape;26;p4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and text under (no heading)">
  <p:cSld name="TITLE_4_1_1_1_4_1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1" name="Google Shape;31;p5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(no text under)">
  <p:cSld name="TITLE_4_1_1_1_3_2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1" type="body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" name="Google Shape;36;p6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or Images side by side">
  <p:cSld name="TITLE_4_1_1_1_3_1_1_1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text">
  <p:cSld name="TITLE_4_1_1_1_1_1_1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 sz="360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" name="Google Shape;45;p8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6" name="Google Shape;46;p8"/>
          <p:cNvSpPr txBox="1"/>
          <p:nvPr>
            <p:ph idx="1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1155CC">
            <a:alpha val="559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b="1" sz="2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codap.concord.org/" TargetMode="External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6: </a:t>
            </a:r>
            <a:r>
              <a:rPr lang="en-GB"/>
              <a:t>Make a change</a:t>
            </a:r>
            <a:endParaRPr/>
          </a:p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Year 9 – Data science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Now that you have investigated data relating to your school, think about other areas of your life where you could use data to make a change.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Is there a local issue that data could help you to understand better? How could using data help you bring about change?</a:t>
            </a:r>
            <a:endParaRPr/>
          </a:p>
        </p:txBody>
      </p:sp>
      <p:sp>
        <p:nvSpPr>
          <p:cNvPr id="132" name="Google Shape;132;p18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Make a change</a:t>
            </a:r>
            <a:endParaRPr/>
          </a:p>
        </p:txBody>
      </p:sp>
      <p:sp>
        <p:nvSpPr>
          <p:cNvPr id="133" name="Google Shape;133;p18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4" name="Google Shape;134;p18"/>
          <p:cNvSpPr txBox="1"/>
          <p:nvPr>
            <p:ph idx="2" type="body"/>
          </p:nvPr>
        </p:nvSpPr>
        <p:spPr>
          <a:xfrm>
            <a:off x="4736600" y="1170100"/>
            <a:ext cx="4096500" cy="85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Work in pairs to discuss any issues that you could investigate, for example: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8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136" name="Google Shape;136;p18"/>
          <p:cNvSpPr txBox="1"/>
          <p:nvPr/>
        </p:nvSpPr>
        <p:spPr>
          <a:xfrm>
            <a:off x="4724175" y="2192100"/>
            <a:ext cx="4026000" cy="22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</a:pP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Carbon emissions in your local area</a:t>
            </a:r>
            <a:endParaRPr sz="18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</a:pP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Tracking your own mobile phone usage</a:t>
            </a:r>
            <a:endParaRPr sz="18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</a:pP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Litter in your local area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School litter</a:t>
            </a:r>
            <a:endParaRPr/>
          </a:p>
        </p:txBody>
      </p:sp>
      <p:sp>
        <p:nvSpPr>
          <p:cNvPr id="58" name="Google Shape;58;p10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sp>
        <p:nvSpPr>
          <p:cNvPr id="59" name="Google Shape;59;p10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60" name="Google Shape;60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8825" y="1170125"/>
            <a:ext cx="4517775" cy="354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4869375" y="1170100"/>
            <a:ext cx="39636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do you notice about the data in the visualisation?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What does it make you wonder?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can we learn from this visualisation?</a:t>
            </a:r>
            <a:endParaRPr/>
          </a:p>
        </p:txBody>
      </p:sp>
      <p:sp>
        <p:nvSpPr>
          <p:cNvPr id="67" name="Google Shape;67;p11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sp>
        <p:nvSpPr>
          <p:cNvPr id="68" name="Google Shape;68;p1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69" name="Google Shape;69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8825" y="1170125"/>
            <a:ext cx="4517775" cy="354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1"/>
          <p:cNvSpPr txBox="1"/>
          <p:nvPr>
            <p:ph idx="2" type="body"/>
          </p:nvPr>
        </p:nvSpPr>
        <p:spPr>
          <a:xfrm>
            <a:off x="4869375" y="1170100"/>
            <a:ext cx="39636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Can we draw any conclusions from this visualisation?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Does it warrant any further investigation?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What other information would be useful?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8825" y="1170125"/>
            <a:ext cx="4517775" cy="354264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2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can we learn from this visualisation?</a:t>
            </a:r>
            <a:endParaRPr/>
          </a:p>
        </p:txBody>
      </p:sp>
      <p:sp>
        <p:nvSpPr>
          <p:cNvPr id="77" name="Google Shape;77;p12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sp>
        <p:nvSpPr>
          <p:cNvPr id="78" name="Google Shape;78;p12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9" name="Google Shape;79;p12"/>
          <p:cNvSpPr txBox="1"/>
          <p:nvPr>
            <p:ph idx="2" type="body"/>
          </p:nvPr>
        </p:nvSpPr>
        <p:spPr>
          <a:xfrm>
            <a:off x="4869375" y="1170100"/>
            <a:ext cx="39636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data has been added to this visualisation?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What insights can you draw from this visualisation?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Could you make any recommendations to the school management as a result?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idx="1" type="body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In this lesson, you will:</a:t>
            </a:r>
            <a:endParaRPr b="1"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Continue with the work from last lesson to: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○"/>
            </a:pPr>
            <a:r>
              <a:rPr lang="en-GB" sz="1800"/>
              <a:t>Visualise your data</a:t>
            </a:r>
            <a:endParaRPr sz="1800"/>
          </a:p>
          <a:p>
            <a:pPr indent="-3429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○"/>
            </a:pPr>
            <a:r>
              <a:rPr lang="en-GB" sz="1800"/>
              <a:t>Analyse your visualisation to spot patterns, trends, and outliers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Draw conclusions and make a recommendation to the school leadership team based on your findings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3"/>
          <p:cNvSpPr txBox="1"/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6</a:t>
            </a:r>
            <a:r>
              <a:rPr b="1" lang="en-GB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Make a change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86" name="Google Shape;86;p13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7" name="Google Shape;87;p13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  <p:pic>
        <p:nvPicPr>
          <p:cNvPr id="88" name="Google Shape;8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71300" y="364800"/>
            <a:ext cx="419100" cy="41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/>
          <p:nvPr>
            <p:ph idx="1" type="body"/>
          </p:nvPr>
        </p:nvSpPr>
        <p:spPr>
          <a:xfrm>
            <a:off x="310900" y="1170125"/>
            <a:ext cx="47049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Open the Activity 1 worksheet.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Explore</a:t>
            </a:r>
            <a:r>
              <a:rPr lang="en-GB"/>
              <a:t> </a:t>
            </a:r>
            <a:r>
              <a:rPr lang="en-GB"/>
              <a:t>the</a:t>
            </a:r>
            <a:r>
              <a:rPr b="1" lang="en-GB"/>
              <a:t> second</a:t>
            </a:r>
            <a:r>
              <a:rPr lang="en-GB"/>
              <a:t> question that you posed in Lesson 4 using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codap.concord.org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Insert an image of your visualisation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Describe what you have learnt from the visualisation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-GB"/>
              <a:t>Note: </a:t>
            </a:r>
            <a:r>
              <a:rPr lang="en-GB"/>
              <a:t>Take time to c</a:t>
            </a:r>
            <a:r>
              <a:rPr lang="en-GB"/>
              <a:t>omplete Activity 3 from the last lesson if you have not done so, before starting this activity.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4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analysis</a:t>
            </a:r>
            <a:endParaRPr/>
          </a:p>
        </p:txBody>
      </p:sp>
      <p:sp>
        <p:nvSpPr>
          <p:cNvPr id="95" name="Google Shape;95;p14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6" name="Google Shape;96;p14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97" name="Google Shape;9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58402" y="2520950"/>
            <a:ext cx="2942875" cy="237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16702" y="1017700"/>
            <a:ext cx="2572274" cy="2102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309175" y="482913"/>
            <a:ext cx="371475" cy="37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5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Conclusions and recommendations</a:t>
            </a:r>
            <a:endParaRPr/>
          </a:p>
        </p:txBody>
      </p:sp>
      <p:sp>
        <p:nvSpPr>
          <p:cNvPr id="105" name="Google Shape;105;p15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6" name="Google Shape;106;p15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07" name="Google Shape;10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1700" y="1007025"/>
            <a:ext cx="3821000" cy="382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5"/>
          <p:cNvSpPr txBox="1"/>
          <p:nvPr/>
        </p:nvSpPr>
        <p:spPr>
          <a:xfrm>
            <a:off x="310900" y="1170124"/>
            <a:ext cx="4096500" cy="36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What’s the answer to your question?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How does the data help prove the answer? 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Is the answer reliable?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What can we do with the results? 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Can we use this data to make a case for action, or has it led to </a:t>
            </a:r>
            <a:r>
              <a:rPr b="1"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further</a:t>
            </a:r>
            <a:r>
              <a:rPr b="1"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 questions that need to be answered?</a:t>
            </a: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  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6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Conclusions and recommendations</a:t>
            </a:r>
            <a:endParaRPr/>
          </a:p>
        </p:txBody>
      </p:sp>
      <p:sp>
        <p:nvSpPr>
          <p:cNvPr id="114" name="Google Shape;114;p16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5" name="Google Shape;115;p16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16" name="Google Shape;11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1700" y="1007025"/>
            <a:ext cx="3821000" cy="382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6"/>
          <p:cNvSpPr txBox="1"/>
          <p:nvPr/>
        </p:nvSpPr>
        <p:spPr>
          <a:xfrm>
            <a:off x="310900" y="1170124"/>
            <a:ext cx="4096500" cy="36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Complete the Activity 2 worksheet 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Answer the questions and make a recommendation to the school leadership team about what the next steps should be. </a:t>
            </a: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  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18" name="Google Shape;118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06588" y="410938"/>
            <a:ext cx="371475" cy="37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7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You will now be asked a series of multiple-choice questions based on what you have learnt over the last six lessons.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Work independently to answer all the questions.</a:t>
            </a:r>
            <a:endParaRPr/>
          </a:p>
        </p:txBody>
      </p:sp>
      <p:sp>
        <p:nvSpPr>
          <p:cNvPr id="124" name="Google Shape;124;p17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End-of-unit assessment</a:t>
            </a:r>
            <a:endParaRPr/>
          </a:p>
        </p:txBody>
      </p:sp>
      <p:sp>
        <p:nvSpPr>
          <p:cNvPr id="125" name="Google Shape;125;p17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6" name="Google Shape;126;p17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End-of-unit assessment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11B640723674A88567F1D0A6A478D" ma:contentTypeVersion="19" ma:contentTypeDescription="Create a new document." ma:contentTypeScope="" ma:versionID="16be41459122f26fe148a780374c3741">
  <xsd:schema xmlns:xsd="http://www.w3.org/2001/XMLSchema" xmlns:xs="http://www.w3.org/2001/XMLSchema" xmlns:p="http://schemas.microsoft.com/office/2006/metadata/properties" xmlns:ns2="3f5ced86-acf9-4106-9bfe-b7f58564dbb7" xmlns:ns3="415d1151-ba9d-4af3-8064-fbed8c171f14" targetNamespace="http://schemas.microsoft.com/office/2006/metadata/properties" ma:root="true" ma:fieldsID="0df7b841b7a0e187729ae6ba111d08ca" ns2:_="" ns3:_="">
    <xsd:import namespace="3f5ced86-acf9-4106-9bfe-b7f58564dbb7"/>
    <xsd:import namespace="415d1151-ba9d-4af3-8064-fbed8c171f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ced86-acf9-4106-9bfe-b7f58564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d1151-ba9d-4af3-8064-fbed8c171f1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471a26-5622-4910-a32f-9ed81c64676f}" ma:internalName="TaxCatchAll" ma:showField="CatchAllData" ma:web="415d1151-ba9d-4af3-8064-fbed8c171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5ced86-acf9-4106-9bfe-b7f58564dbb7">
      <Terms xmlns="http://schemas.microsoft.com/office/infopath/2007/PartnerControls"/>
    </lcf76f155ced4ddcb4097134ff3c332f>
    <TaxCatchAll xmlns="415d1151-ba9d-4af3-8064-fbed8c171f14" xsi:nil="true"/>
  </documentManagement>
</p:properties>
</file>

<file path=customXml/itemProps1.xml><?xml version="1.0" encoding="utf-8"?>
<ds:datastoreItem xmlns:ds="http://schemas.openxmlformats.org/officeDocument/2006/customXml" ds:itemID="{1C371C6B-BAB1-43AC-A63B-D7270902D56D}"/>
</file>

<file path=customXml/itemProps2.xml><?xml version="1.0" encoding="utf-8"?>
<ds:datastoreItem xmlns:ds="http://schemas.openxmlformats.org/officeDocument/2006/customXml" ds:itemID="{18AAA371-0AF0-4C00-B9F1-87E2D98CA616}"/>
</file>

<file path=customXml/itemProps3.xml><?xml version="1.0" encoding="utf-8"?>
<ds:datastoreItem xmlns:ds="http://schemas.openxmlformats.org/officeDocument/2006/customXml" ds:itemID="{3114805B-C0D7-488D-B2FD-22302C50979E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0x01010008911B640723674A88567F1D0A6A478D</vt:lpwstr>
  </property>
</Properties>
</file>