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embeddedFontLst>
    <p:embeddedFont>
      <p:font typeface="Quicksand"/>
      <p:regular r:id="rId18"/>
      <p:bold r:id="rId19"/>
    </p:embeddedFont>
    <p:embeddedFont>
      <p:font typeface="Quicksand Light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Quicksand-regular.fntdata"/><Relationship Id="rId8" Type="http://schemas.openxmlformats.org/officeDocument/2006/relationships/slide" Target="slides/slide4.xml"/><Relationship Id="rId21" Type="http://schemas.openxmlformats.org/officeDocument/2006/relationships/font" Target="fonts/QuicksandLight-bold.fntdata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7" Type="http://schemas.openxmlformats.org/officeDocument/2006/relationships/slide" Target="slides/slide3.xml"/><Relationship Id="rId20" Type="http://schemas.openxmlformats.org/officeDocument/2006/relationships/font" Target="fonts/QuicksandLight-regular.fntdata"/><Relationship Id="rId2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24" Type="http://schemas.openxmlformats.org/officeDocument/2006/relationships/customXml" Target="../customXml/item3.xml"/><Relationship Id="rId15" Type="http://schemas.openxmlformats.org/officeDocument/2006/relationships/slide" Target="slides/slide11.xml"/><Relationship Id="rId5" Type="http://schemas.openxmlformats.org/officeDocument/2006/relationships/slide" Target="slides/slide1.xml"/><Relationship Id="rId23" Type="http://schemas.openxmlformats.org/officeDocument/2006/relationships/customXml" Target="../customXml/item2.xml"/><Relationship Id="rId10" Type="http://schemas.openxmlformats.org/officeDocument/2006/relationships/slide" Target="slides/slide6.xml"/><Relationship Id="rId19" Type="http://schemas.openxmlformats.org/officeDocument/2006/relationships/font" Target="fonts/Quicksand-bold.fntdata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ncce.io/tcc" TargetMode="External"/><Relationship Id="rId3" Type="http://schemas.openxmlformats.org/officeDocument/2006/relationships/hyperlink" Target="about:blank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Recycling_codes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list-icon-symbol-paper-sign-flat-2389219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man-recycling-trash-blue-paper-34163/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ea948baa0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ea948baa0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27-05-21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2e2a5dc8a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2e2a5dc8a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https://en.wikipedia.org/wiki/Recycling_codes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2e2a5dc8a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2e2a5dc8a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https://pixabay.com/illustrations/list-icon-symbol-paper-sign-flat-2389219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72e2a5dc8a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72e2a5dc8a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2"/>
              </a:rPr>
              <a:t>https://pixabay.com/vectors/man-recycling-trash-blue-paper-34163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5eb07e6303_5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5eb07e6303_5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2ba4d1c5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72ba4d1c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2ba4d1c5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2ba4d1c5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ea948baa0_8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ea948baa0_8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2e2a5dc8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2e2a5dc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2e2a5dc8a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2e2a5dc8a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2e2a5dc8a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2e2a5dc8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2e2a5dc8a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72e2a5dc8a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2e2a5dc8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72e2a5dc8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46850" y="4351925"/>
            <a:ext cx="1347978" cy="59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2300" y="4304575"/>
            <a:ext cx="1346231" cy="5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ives / Questions / Lists">
  <p:cSld name="TITLE_4_1_1_1_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with heading)">
  <p:cSld name="TITLE_4_1_1_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and text under (no heading)">
  <p:cSld name="TITLE_4_1_1_1_4_1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" name="Google Shape;31;p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 (no text under)">
  <p:cSld name="TITLE_4_1_1_1_3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" type="body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r Images side by side">
  <p:cSld name="TITLE_4_1_1_1_3_1_1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text">
  <p:cSld name="TITLE_4_1_1_1_1_1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360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8"/>
          <p:cNvSpPr txBox="1"/>
          <p:nvPr>
            <p:ph idx="1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1155CC">
            <a:alpha val="559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b="1" sz="2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 algn="ctr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hyperlink" Target="http://www.litterbins.co.uk/blog/the-facts-about-litter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hyperlink" Target="https://www.thedailymeal.com/travel/disney-park-secrets-keep-magic-alive-gallery/slide-8" TargetMode="External"/><Relationship Id="rId5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8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4: </a:t>
            </a:r>
            <a:r>
              <a:rPr lang="en-GB"/>
              <a:t>Data for action</a:t>
            </a:r>
            <a:endParaRPr/>
          </a:p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9 </a:t>
            </a:r>
            <a:r>
              <a:rPr lang="en-GB"/>
              <a:t>–</a:t>
            </a:r>
            <a:r>
              <a:rPr lang="en-GB"/>
              <a:t> Data science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accent2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8"/>
          <p:cNvSpPr txBox="1"/>
          <p:nvPr>
            <p:ph idx="1" type="body"/>
          </p:nvPr>
        </p:nvSpPr>
        <p:spPr>
          <a:xfrm>
            <a:off x="310900" y="1017700"/>
            <a:ext cx="43278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Type of litter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Food waste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Food packaging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Stationery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Day/time of day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Material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Quantity of litter at location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Location where litter was dropped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Distance from bin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Is it recyclable?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What category is it?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Is it recycled locally?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8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Ideas</a:t>
            </a:r>
            <a:r>
              <a:rPr lang="en-GB"/>
              <a:t> for data to collect</a:t>
            </a:r>
            <a:endParaRPr/>
          </a:p>
        </p:txBody>
      </p:sp>
      <p:sp>
        <p:nvSpPr>
          <p:cNvPr id="157" name="Google Shape;157;p18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" name="Google Shape;158;p18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59" name="Google Shape;15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4200" y="4061050"/>
            <a:ext cx="495350" cy="49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>
            <p:ph idx="1" type="body"/>
          </p:nvPr>
        </p:nvSpPr>
        <p:spPr>
          <a:xfrm>
            <a:off x="310900" y="1034394"/>
            <a:ext cx="4096500" cy="329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Now that we have decided what data to collect, we need to consider how we will collect and store it.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As we are going to collect this data ourselves, how should we go about it?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/>
              <a:t>Hint: </a:t>
            </a:r>
            <a:r>
              <a:rPr lang="en-GB"/>
              <a:t>To help with this, you should also consider what you might want to do with the data after collection.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9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collection</a:t>
            </a:r>
            <a:endParaRPr/>
          </a:p>
        </p:txBody>
      </p:sp>
      <p:sp>
        <p:nvSpPr>
          <p:cNvPr id="167" name="Google Shape;167;p19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" name="Google Shape;168;p19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69" name="Google Shape;16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8950" y="594000"/>
            <a:ext cx="3140426" cy="3140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9"/>
          <p:cNvSpPr txBox="1"/>
          <p:nvPr>
            <p:ph idx="1" type="body"/>
          </p:nvPr>
        </p:nvSpPr>
        <p:spPr>
          <a:xfrm>
            <a:off x="310900" y="4445275"/>
            <a:ext cx="4096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  Teacher demonstration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2374" y="2910824"/>
            <a:ext cx="261600" cy="26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3575" y="4516325"/>
            <a:ext cx="311700" cy="31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0"/>
          <p:cNvSpPr txBox="1"/>
          <p:nvPr>
            <p:ph idx="1" type="body"/>
          </p:nvPr>
        </p:nvSpPr>
        <p:spPr>
          <a:xfrm>
            <a:off x="310900" y="1008225"/>
            <a:ext cx="4096500" cy="38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Your homework is to collect the data.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Your spreadsheet should include a minimum of 20 entries.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Make sure that you collect the data at different times in the school day (before school, at break time, at lunchtime) and in different locations.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Do not pick up litter without appropriate protection.</a:t>
            </a:r>
            <a:endParaRPr/>
          </a:p>
        </p:txBody>
      </p:sp>
      <p:sp>
        <p:nvSpPr>
          <p:cNvPr id="179" name="Google Shape;179;p2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Collecting the data</a:t>
            </a:r>
            <a:endParaRPr/>
          </a:p>
        </p:txBody>
      </p:sp>
      <p:sp>
        <p:nvSpPr>
          <p:cNvPr id="180" name="Google Shape;180;p2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1" name="Google Shape;181;p2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Plenary/Homework</a:t>
            </a:r>
            <a:endParaRPr/>
          </a:p>
        </p:txBody>
      </p:sp>
      <p:pic>
        <p:nvPicPr>
          <p:cNvPr id="182" name="Google Shape;18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3825" y="815375"/>
            <a:ext cx="3809061" cy="3821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8700" y="4100963"/>
            <a:ext cx="371475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1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you…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Identified a problem that could be solved by using data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Planned what data you are going to collect to help you answer questions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Decided on a method of data collection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1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90" name="Google Shape;190;p2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1" name="Google Shape;191;p21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Next lesson, you will…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Enter your data into your spreadsheets/forms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Upload the data in order to analyse your findings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investigative cycle recap</a:t>
            </a:r>
            <a:endParaRPr/>
          </a:p>
        </p:txBody>
      </p:sp>
      <p:sp>
        <p:nvSpPr>
          <p:cNvPr id="58" name="Google Shape;58;p10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sp>
        <p:nvSpPr>
          <p:cNvPr id="59" name="Google Shape;59;p10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 the last lesson, we learnt about a framework that we can follow when posing</a:t>
            </a:r>
            <a:r>
              <a:rPr lang="en-GB"/>
              <a:t> and solving real</a:t>
            </a:r>
            <a:r>
              <a:rPr lang="en-GB"/>
              <a:t>-</a:t>
            </a:r>
            <a:r>
              <a:rPr lang="en-GB"/>
              <a:t>world problems using data.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Use the </a:t>
            </a:r>
            <a:r>
              <a:rPr b="1" lang="en-GB"/>
              <a:t>starter worksheet</a:t>
            </a:r>
            <a:r>
              <a:rPr lang="en-GB"/>
              <a:t> to: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Put the steps into the correct order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Match the descriptions with the steps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5099175" y="970600"/>
            <a:ext cx="3271500" cy="58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Data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2" name="Google Shape;62;p10"/>
          <p:cNvSpPr/>
          <p:nvPr/>
        </p:nvSpPr>
        <p:spPr>
          <a:xfrm>
            <a:off x="5099175" y="1750325"/>
            <a:ext cx="3271500" cy="58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Problem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" name="Google Shape;63;p10"/>
          <p:cNvSpPr/>
          <p:nvPr/>
        </p:nvSpPr>
        <p:spPr>
          <a:xfrm>
            <a:off x="5099175" y="2530050"/>
            <a:ext cx="3271500" cy="58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Conclusion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4" name="Google Shape;64;p10"/>
          <p:cNvSpPr/>
          <p:nvPr/>
        </p:nvSpPr>
        <p:spPr>
          <a:xfrm>
            <a:off x="5099175" y="3309775"/>
            <a:ext cx="3271500" cy="58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Plan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5" name="Google Shape;65;p10"/>
          <p:cNvSpPr/>
          <p:nvPr/>
        </p:nvSpPr>
        <p:spPr>
          <a:xfrm>
            <a:off x="5099175" y="4089500"/>
            <a:ext cx="3271500" cy="58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Analysis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66" name="Google Shape;66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7850" y="2748675"/>
            <a:ext cx="270000" cy="27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" name="Google Shape;72;p11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activity</a:t>
            </a:r>
            <a:endParaRPr/>
          </a:p>
        </p:txBody>
      </p:sp>
      <p:pic>
        <p:nvPicPr>
          <p:cNvPr id="73" name="Google Shape;7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4850" y="501725"/>
            <a:ext cx="3494950" cy="34949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1"/>
          <p:cNvSpPr/>
          <p:nvPr/>
        </p:nvSpPr>
        <p:spPr>
          <a:xfrm>
            <a:off x="973750" y="2822650"/>
            <a:ext cx="1555500" cy="8667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Gather the data. You should then cleanse the data before moving onto the next step. </a:t>
            </a:r>
            <a:endParaRPr b="1"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75" name="Google Shape;75;p11"/>
          <p:cNvGrpSpPr/>
          <p:nvPr/>
        </p:nvGrpSpPr>
        <p:grpSpPr>
          <a:xfrm>
            <a:off x="6229850" y="831525"/>
            <a:ext cx="2242675" cy="866700"/>
            <a:chOff x="5856875" y="812800"/>
            <a:chExt cx="2242675" cy="866700"/>
          </a:xfrm>
        </p:grpSpPr>
        <p:sp>
          <p:nvSpPr>
            <p:cNvPr id="76" name="Google Shape;76;p11"/>
            <p:cNvSpPr/>
            <p:nvPr/>
          </p:nvSpPr>
          <p:spPr>
            <a:xfrm>
              <a:off x="6487950" y="812800"/>
              <a:ext cx="1611600" cy="866700"/>
            </a:xfrm>
            <a:prstGeom prst="rect">
              <a:avLst/>
            </a:prstGeom>
            <a:solidFill>
              <a:srgbClr val="EEEEEE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Quicksand"/>
                  <a:ea typeface="Quicksand"/>
                  <a:cs typeface="Quicksand"/>
                  <a:sym typeface="Quicksand"/>
                </a:rPr>
                <a:t>Define the problem that needs to be solved and pose questions that can be investigated.</a:t>
              </a:r>
              <a:endParaRPr b="1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endParaRPr>
            </a:p>
          </p:txBody>
        </p:sp>
        <p:sp>
          <p:nvSpPr>
            <p:cNvPr id="77" name="Google Shape;77;p11"/>
            <p:cNvSpPr/>
            <p:nvPr/>
          </p:nvSpPr>
          <p:spPr>
            <a:xfrm>
              <a:off x="5856875" y="1078600"/>
              <a:ext cx="516900" cy="160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EFEF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" name="Google Shape;78;p11"/>
          <p:cNvGrpSpPr/>
          <p:nvPr/>
        </p:nvGrpSpPr>
        <p:grpSpPr>
          <a:xfrm>
            <a:off x="6319732" y="2822650"/>
            <a:ext cx="2197368" cy="866700"/>
            <a:chOff x="5946757" y="2803925"/>
            <a:chExt cx="2197368" cy="866700"/>
          </a:xfrm>
        </p:grpSpPr>
        <p:sp>
          <p:nvSpPr>
            <p:cNvPr id="79" name="Google Shape;79;p11"/>
            <p:cNvSpPr/>
            <p:nvPr/>
          </p:nvSpPr>
          <p:spPr>
            <a:xfrm>
              <a:off x="6532525" y="2803925"/>
              <a:ext cx="1611600" cy="866700"/>
            </a:xfrm>
            <a:prstGeom prst="rect">
              <a:avLst/>
            </a:prstGeom>
            <a:solidFill>
              <a:srgbClr val="EEEEEE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Quicksand"/>
                  <a:ea typeface="Quicksand"/>
                  <a:cs typeface="Quicksand"/>
                  <a:sym typeface="Quicksand"/>
                </a:rPr>
                <a:t>Predict an answer to the question(s). Find a data set or make a plan to collect the data.</a:t>
              </a:r>
              <a:endParaRPr sz="900">
                <a:latin typeface="Quicksand"/>
                <a:ea typeface="Quicksand"/>
                <a:cs typeface="Quicksand"/>
                <a:sym typeface="Quicksand"/>
              </a:endParaRPr>
            </a:p>
          </p:txBody>
        </p:sp>
        <p:sp>
          <p:nvSpPr>
            <p:cNvPr id="80" name="Google Shape;80;p11"/>
            <p:cNvSpPr/>
            <p:nvPr/>
          </p:nvSpPr>
          <p:spPr>
            <a:xfrm rot="935077">
              <a:off x="5958853" y="2960282"/>
              <a:ext cx="517008" cy="160426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EFEF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" name="Google Shape;81;p11"/>
          <p:cNvGrpSpPr/>
          <p:nvPr/>
        </p:nvGrpSpPr>
        <p:grpSpPr>
          <a:xfrm>
            <a:off x="626875" y="831525"/>
            <a:ext cx="2600513" cy="985200"/>
            <a:chOff x="253900" y="812800"/>
            <a:chExt cx="2600513" cy="985200"/>
          </a:xfrm>
        </p:grpSpPr>
        <p:sp>
          <p:nvSpPr>
            <p:cNvPr id="82" name="Google Shape;82;p11"/>
            <p:cNvSpPr/>
            <p:nvPr/>
          </p:nvSpPr>
          <p:spPr>
            <a:xfrm>
              <a:off x="253900" y="812800"/>
              <a:ext cx="1997400" cy="985200"/>
            </a:xfrm>
            <a:prstGeom prst="rect">
              <a:avLst/>
            </a:prstGeom>
            <a:solidFill>
              <a:srgbClr val="EEEEEE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Quicksand"/>
                  <a:ea typeface="Quicksand"/>
                  <a:cs typeface="Quicksand"/>
                  <a:sym typeface="Quicksand"/>
                </a:rPr>
                <a:t>Answer the question and explain what the data reveals. Decide on a conclusion. Take action or form further questions to investigate.</a:t>
              </a:r>
              <a:endParaRPr b="1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endParaRPr>
            </a:p>
          </p:txBody>
        </p:sp>
        <p:sp>
          <p:nvSpPr>
            <p:cNvPr id="83" name="Google Shape;83;p11"/>
            <p:cNvSpPr/>
            <p:nvPr/>
          </p:nvSpPr>
          <p:spPr>
            <a:xfrm rot="10800000">
              <a:off x="2337513" y="1078612"/>
              <a:ext cx="516900" cy="160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EFEF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11"/>
          <p:cNvSpPr/>
          <p:nvPr/>
        </p:nvSpPr>
        <p:spPr>
          <a:xfrm rot="9589761">
            <a:off x="2579720" y="3054278"/>
            <a:ext cx="516795" cy="16050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11"/>
          <p:cNvGrpSpPr/>
          <p:nvPr/>
        </p:nvGrpSpPr>
        <p:grpSpPr>
          <a:xfrm>
            <a:off x="3646150" y="3996675"/>
            <a:ext cx="2094900" cy="1069500"/>
            <a:chOff x="3273175" y="3977950"/>
            <a:chExt cx="2094900" cy="1069500"/>
          </a:xfrm>
        </p:grpSpPr>
        <p:sp>
          <p:nvSpPr>
            <p:cNvPr id="86" name="Google Shape;86;p11"/>
            <p:cNvSpPr/>
            <p:nvPr/>
          </p:nvSpPr>
          <p:spPr>
            <a:xfrm>
              <a:off x="3273175" y="4180750"/>
              <a:ext cx="2094900" cy="866700"/>
            </a:xfrm>
            <a:prstGeom prst="rect">
              <a:avLst/>
            </a:prstGeom>
            <a:solidFill>
              <a:srgbClr val="EEEEEE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Quicksand"/>
                  <a:ea typeface="Quicksand"/>
                  <a:cs typeface="Quicksand"/>
                  <a:sym typeface="Quicksand"/>
                </a:rPr>
                <a:t>Visualise the data. Spot any patterns, trends, correlations, or outliers. Write down your observations about what the data is showing you.</a:t>
              </a:r>
              <a:endParaRPr b="1" sz="9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endParaRPr>
            </a:p>
          </p:txBody>
        </p:sp>
        <p:sp>
          <p:nvSpPr>
            <p:cNvPr id="87" name="Google Shape;87;p11"/>
            <p:cNvSpPr/>
            <p:nvPr/>
          </p:nvSpPr>
          <p:spPr>
            <a:xfrm rot="5400000">
              <a:off x="4215000" y="3992050"/>
              <a:ext cx="188700" cy="160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EFEF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/>
          <p:nvPr>
            <p:ph idx="1" type="body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In this lesson, you will:</a:t>
            </a:r>
            <a:endParaRPr b="1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Identify the steps of the investigative cycle 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Identify the data needed to answer questions that you will define 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Create a data capture form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2"/>
          <p:cNvSpPr txBox="1"/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4</a:t>
            </a: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Data for action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94" name="Google Shape;94;p12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5" name="Google Shape;95;p12"/>
          <p:cNvSpPr txBox="1"/>
          <p:nvPr>
            <p:ph idx="2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  <p:pic>
        <p:nvPicPr>
          <p:cNvPr id="96" name="Google Shape;96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1300" y="364800"/>
            <a:ext cx="419100" cy="4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3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</a:t>
            </a:r>
            <a:r>
              <a:rPr lang="en-GB"/>
              <a:t>lmost 48% of people admit to dropping litter.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The amount of litter dropped each year in the UK has increased by a massive 500 percent since the 1960s.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Seven</a:t>
            </a:r>
            <a:r>
              <a:rPr lang="en-GB"/>
              <a:t> out of every ten items of litter is food packaging.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3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</a:t>
            </a:r>
            <a:r>
              <a:rPr lang="en-GB"/>
              <a:t>he problem with litter</a:t>
            </a:r>
            <a:endParaRPr/>
          </a:p>
        </p:txBody>
      </p:sp>
      <p:sp>
        <p:nvSpPr>
          <p:cNvPr id="103" name="Google Shape;103;p13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4" name="Google Shape;104;p13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5" name="Google Shape;105;p13"/>
          <p:cNvSpPr txBox="1"/>
          <p:nvPr>
            <p:ph idx="2" type="body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Around 122 tons of cigarette butts and cigarette-related litter are dropped every day across the UK.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1.3 million pieces of rubbish are dropped on UK roads every weekend. A third of motorists admit to littering while they are driving.</a:t>
            </a:r>
            <a:endParaRPr/>
          </a:p>
        </p:txBody>
      </p:sp>
      <p:pic>
        <p:nvPicPr>
          <p:cNvPr id="106" name="Google Shape;10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3"/>
          <p:cNvSpPr txBox="1"/>
          <p:nvPr/>
        </p:nvSpPr>
        <p:spPr>
          <a:xfrm>
            <a:off x="310900" y="4269900"/>
            <a:ext cx="5901300" cy="5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Source: </a:t>
            </a:r>
            <a:r>
              <a:rPr lang="en-GB" sz="12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litterbins.co.uk/blog/the-facts-about-litter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 txBox="1"/>
          <p:nvPr>
            <p:ph idx="1" type="body"/>
          </p:nvPr>
        </p:nvSpPr>
        <p:spPr>
          <a:xfrm>
            <a:off x="310900" y="1170125"/>
            <a:ext cx="4360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“</a:t>
            </a:r>
            <a:r>
              <a:rPr lang="en-GB"/>
              <a:t>Walt Disney wanted to know just how long a park patron would go with trash in their hand before just letting it drop to the ground. So he sat on a bench and watched the visitors of his park, counting the steps of those looking for a place to throw out their garbage. He counted 30 steps on average, and that is still the distance between each trash can in Disney, further ensuring a clean experience.”</a:t>
            </a:r>
            <a:r>
              <a:rPr lang="en-GB"/>
              <a:t>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4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litter at </a:t>
            </a:r>
            <a:r>
              <a:rPr lang="en-GB"/>
              <a:t>D</a:t>
            </a:r>
            <a:r>
              <a:rPr lang="en-GB"/>
              <a:t>isneyland</a:t>
            </a:r>
            <a:endParaRPr/>
          </a:p>
        </p:txBody>
      </p:sp>
      <p:sp>
        <p:nvSpPr>
          <p:cNvPr id="114" name="Google Shape;114;p14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5" name="Google Shape;115;p14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116" name="Google Shape;11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4"/>
          <p:cNvSpPr txBox="1"/>
          <p:nvPr>
            <p:ph idx="2" type="body"/>
          </p:nvPr>
        </p:nvSpPr>
        <p:spPr>
          <a:xfrm>
            <a:off x="4903075" y="1170100"/>
            <a:ext cx="39300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</a:t>
            </a:r>
            <a:r>
              <a:rPr lang="en-GB"/>
              <a:t>ow did Walt Disney narrow down the larger problem into a more specific question? What was that question?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What was the outcome?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Did it solve the problem?</a:t>
            </a:r>
            <a:endParaRPr/>
          </a:p>
        </p:txBody>
      </p:sp>
      <p:sp>
        <p:nvSpPr>
          <p:cNvPr id="118" name="Google Shape;118;p14"/>
          <p:cNvSpPr txBox="1"/>
          <p:nvPr/>
        </p:nvSpPr>
        <p:spPr>
          <a:xfrm>
            <a:off x="310900" y="4755075"/>
            <a:ext cx="2481600" cy="4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thedailymeal.com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19" name="Google Shape;11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62496" y="2401088"/>
            <a:ext cx="306795" cy="31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Your school is part of your community.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How can we use data to help us improve our school community by reducing our waste and recycling as much as we can?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</a:t>
            </a:r>
            <a:r>
              <a:rPr lang="en-GB"/>
              <a:t>hat </a:t>
            </a:r>
            <a:r>
              <a:rPr b="1" lang="en-GB"/>
              <a:t>questions</a:t>
            </a:r>
            <a:r>
              <a:rPr lang="en-GB"/>
              <a:t> do we need answers to, in order to help us solve this problem?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-GB"/>
              <a:t>Think/write/pair/share.</a:t>
            </a:r>
            <a:endParaRPr b="1"/>
          </a:p>
        </p:txBody>
      </p:sp>
      <p:sp>
        <p:nvSpPr>
          <p:cNvPr id="125" name="Google Shape;125;p15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Your school, your community</a:t>
            </a:r>
            <a:endParaRPr/>
          </a:p>
        </p:txBody>
      </p:sp>
      <p:sp>
        <p:nvSpPr>
          <p:cNvPr id="126" name="Google Shape;126;p15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7" name="Google Shape;127;p15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128" name="Google Shape;12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4800" y="4642288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/>
          <p:nvPr>
            <p:ph idx="1" type="body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At the </a:t>
            </a:r>
            <a:r>
              <a:rPr lang="en-GB"/>
              <a:t>planning stage</a:t>
            </a:r>
            <a:r>
              <a:rPr lang="en-GB"/>
              <a:t>,</a:t>
            </a:r>
            <a:r>
              <a:rPr lang="en-GB"/>
              <a:t> we need to think </a:t>
            </a:r>
            <a:r>
              <a:rPr lang="en-GB"/>
              <a:t>first </a:t>
            </a:r>
            <a:r>
              <a:rPr lang="en-GB"/>
              <a:t>about what we predict the answers to our questions will be.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Complete Task 2 on your worksheet.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6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plan</a:t>
            </a:r>
            <a:r>
              <a:rPr lang="en-GB"/>
              <a:t>:</a:t>
            </a:r>
            <a:r>
              <a:rPr lang="en-GB"/>
              <a:t> part 1</a:t>
            </a:r>
            <a:endParaRPr/>
          </a:p>
        </p:txBody>
      </p:sp>
      <p:sp>
        <p:nvSpPr>
          <p:cNvPr id="136" name="Google Shape;136;p16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7" name="Google Shape;137;p16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38" name="Google Shape;13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1550" y="2386013"/>
            <a:ext cx="37147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7"/>
          <p:cNvSpPr txBox="1"/>
          <p:nvPr>
            <p:ph idx="1" type="body"/>
          </p:nvPr>
        </p:nvSpPr>
        <p:spPr>
          <a:xfrm>
            <a:off x="310900" y="1076000"/>
            <a:ext cx="4096500" cy="37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next part of your plan involves thinking about the data.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We don’t have a data </a:t>
            </a:r>
            <a:r>
              <a:rPr lang="en-GB"/>
              <a:t>s</a:t>
            </a:r>
            <a:r>
              <a:rPr lang="en-GB"/>
              <a:t>et</a:t>
            </a:r>
            <a:r>
              <a:rPr lang="en-GB"/>
              <a:t> to analyse</a:t>
            </a:r>
            <a:r>
              <a:rPr lang="en-GB"/>
              <a:t>, so we will need to collect the data ourselves.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What data could we collect about the litter that we find?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Complete Task 3 on your worksheet.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7"/>
          <p:cNvSpPr txBox="1"/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plan: part 2</a:t>
            </a:r>
            <a:endParaRPr/>
          </a:p>
        </p:txBody>
      </p:sp>
      <p:sp>
        <p:nvSpPr>
          <p:cNvPr id="146" name="Google Shape;146;p17"/>
          <p:cNvSpPr txBox="1"/>
          <p:nvPr>
            <p:ph idx="12" type="sldNum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7" name="Google Shape;147;p17"/>
          <p:cNvSpPr txBox="1"/>
          <p:nvPr>
            <p:ph idx="3" type="subTitle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anchorCtr="0" anchor="ctr" bIns="91425" lIns="91425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48" name="Google Shape;14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200" y="3641375"/>
            <a:ext cx="1113700" cy="11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0075" y="4386263"/>
            <a:ext cx="371475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7"/>
          <p:cNvPicPr preferRelativeResize="0"/>
          <p:nvPr/>
        </p:nvPicPr>
        <p:blipFill rotWithShape="1">
          <a:blip r:embed="rId5">
            <a:alphaModFix/>
          </a:blip>
          <a:srcRect b="25436" l="19382" r="18713" t="11709"/>
          <a:stretch/>
        </p:blipFill>
        <p:spPr>
          <a:xfrm>
            <a:off x="4592050" y="760100"/>
            <a:ext cx="4295124" cy="327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E093FC15-23D5-4E16-9DA8-B62CD5E11D30}"/>
</file>

<file path=customXml/itemProps2.xml><?xml version="1.0" encoding="utf-8"?>
<ds:datastoreItem xmlns:ds="http://schemas.openxmlformats.org/officeDocument/2006/customXml" ds:itemID="{05D1D535-4473-421D-B775-8A47961A4034}"/>
</file>

<file path=customXml/itemProps3.xml><?xml version="1.0" encoding="utf-8"?>
<ds:datastoreItem xmlns:ds="http://schemas.openxmlformats.org/officeDocument/2006/customXml" ds:itemID="{C0F2F1C9-9EB9-481C-91AC-93DEEC184669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