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5"/>
  </p:normalViewPr>
  <p:slideViewPr>
    <p:cSldViewPr snapToGrid="0" snapToObjects="1">
      <p:cViewPr varScale="1">
        <p:scale>
          <a:sx n="133" d="100"/>
          <a:sy n="133" d="100"/>
        </p:scale>
        <p:origin x="90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Farrell" userId="f57ddf08-e0fe-48da-8bba-ccba47543803" providerId="ADAL" clId="{E3E12E93-7D8F-4AF8-913E-3204BEA8CBB6}"/>
    <pc:docChg chg="modSld">
      <pc:chgData name="Kate Farrell" userId="f57ddf08-e0fe-48da-8bba-ccba47543803" providerId="ADAL" clId="{E3E12E93-7D8F-4AF8-913E-3204BEA8CBB6}" dt="2023-02-02T17:18:01.245" v="0" actId="1076"/>
      <pc:docMkLst>
        <pc:docMk/>
      </pc:docMkLst>
      <pc:sldChg chg="modSp mod">
        <pc:chgData name="Kate Farrell" userId="f57ddf08-e0fe-48da-8bba-ccba47543803" providerId="ADAL" clId="{E3E12E93-7D8F-4AF8-913E-3204BEA8CBB6}" dt="2023-02-02T17:18:01.245" v="0" actId="1076"/>
        <pc:sldMkLst>
          <pc:docMk/>
          <pc:sldMk cId="0" sldId="269"/>
        </pc:sldMkLst>
        <pc:picChg chg="mod">
          <ac:chgData name="Kate Farrell" userId="f57ddf08-e0fe-48da-8bba-ccba47543803" providerId="ADAL" clId="{E3E12E93-7D8F-4AF8-913E-3204BEA8CBB6}" dt="2023-02-02T17:18:01.245" v="0" actId="1076"/>
          <ac:picMkLst>
            <pc:docMk/>
            <pc:sldMk cId="0" sldId="269"/>
            <ac:picMk id="188"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ncce.io/tcc"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wikipedia.org/wiki/John_Snow#/media/File:Snow-cholera-map-1.jp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en.wikipedia.org/wiki/Dot_distribution_map"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wikipedia.org/wiki/John_Snow#/media/File:Snow-cholera-map-1.jp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ixabay.com/illustrations/technology-equipment-responsive-web-2468063/"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pixabay.com/photos/adult-couple-woman-man-fun-3086304/"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pixabay.com/illustrations/technology-equipment-responsive-web-2468063/"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pixabay.com/photos/adult-couple-woman-man-fun-3086304/"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ixabay.com/vectors/statistic-analytic-diagram-156442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towardsdatascience.com/data-science-is-hot-heres-why-it-s-cool-ddfdb8739a2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eedpix.com/photo/436845/info-infographic-design-information-infographic-elements-info-graphic-data-symbol-presentation"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towardsdatascience.com/data-science-is-hot-heres-why-it-s-cool-ddfdb8739a2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Charles_Joseph_Minard#/media/File:Minard.pn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Charles_Joseph_Minard#/media/File:Minard.pn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Charles_Joseph_Minard#/media/File:Minard.pn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John_Snow#/media/File:John_Snow.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5ea948baa0_1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5ea948baa0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a:latin typeface="Quicksand"/>
                <a:ea typeface="Quicksand"/>
                <a:cs typeface="Quicksand"/>
                <a:sym typeface="Quicksand"/>
              </a:rPr>
              <a:t>Last updated: 27-05-21</a:t>
            </a:r>
            <a:endParaRPr sz="1000">
              <a:latin typeface="Quicksand"/>
              <a:ea typeface="Quicksand"/>
              <a:cs typeface="Quicksand"/>
              <a:sym typeface="Quicksand"/>
            </a:endParaRPr>
          </a:p>
          <a:p>
            <a:pPr marL="0" lvl="0" indent="0" algn="l" rtl="0">
              <a:lnSpc>
                <a:spcPct val="115000"/>
              </a:lnSpc>
              <a:spcBef>
                <a:spcPts val="0"/>
              </a:spcBef>
              <a:spcAft>
                <a:spcPts val="0"/>
              </a:spcAft>
              <a:buNone/>
            </a:pPr>
            <a:endParaRPr sz="1000">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r>
              <a:rPr lang="en-GB" sz="900">
                <a:solidFill>
                  <a:srgbClr val="666666"/>
                </a:solidFill>
                <a:latin typeface="Quicksand"/>
                <a:ea typeface="Quicksand"/>
                <a:cs typeface="Quicksand"/>
                <a:sym typeface="Quicksand"/>
              </a:rPr>
              <a:t>Resources are updated regularly — the latest version is available at: </a:t>
            </a:r>
            <a:r>
              <a:rPr lang="en-GB" sz="900" u="sng">
                <a:solidFill>
                  <a:srgbClr val="1155CC"/>
                </a:solidFill>
                <a:latin typeface="Quicksand"/>
                <a:ea typeface="Quicksand"/>
                <a:cs typeface="Quicksand"/>
                <a:sym typeface="Quicksand"/>
                <a:hlinkClick r:id="rId3">
                  <a:extLst>
                    <a:ext uri="{A12FA001-AC4F-418D-AE19-62706E023703}">
                      <ahyp:hlinkClr xmlns:ahyp="http://schemas.microsoft.com/office/drawing/2018/hyperlinkcolor" val="tx"/>
                    </a:ext>
                  </a:extLst>
                </a:hlinkClick>
              </a:rPr>
              <a:t>ncce.io/tcc</a:t>
            </a:r>
            <a:r>
              <a:rPr lang="en-GB" sz="900">
                <a:solidFill>
                  <a:srgbClr val="666666"/>
                </a:solidFill>
                <a:latin typeface="Quicksand"/>
                <a:ea typeface="Quicksand"/>
                <a:cs typeface="Quicksand"/>
                <a:sym typeface="Quicksand"/>
              </a:rPr>
              <a:t>.</a:t>
            </a:r>
            <a:endParaRPr sz="900">
              <a:solidFill>
                <a:srgbClr val="666666"/>
              </a:solidFill>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r>
              <a:rPr lang="en-GB" sz="900">
                <a:solidFill>
                  <a:srgbClr val="666666"/>
                </a:solidFill>
                <a:latin typeface="Quicksand"/>
                <a:ea typeface="Quicksand"/>
                <a:cs typeface="Quicksand"/>
                <a:sym typeface="Quicksand"/>
              </a:rPr>
              <a:t>This resource is licensed under the Open Government Licence, version 3. For more information on this licence, see</a:t>
            </a:r>
            <a:r>
              <a:rPr lang="en-GB" sz="900" u="sng">
                <a:solidFill>
                  <a:srgbClr val="1155CC"/>
                </a:solidFill>
                <a:latin typeface="Quicksand"/>
                <a:ea typeface="Quicksand"/>
                <a:cs typeface="Quicksand"/>
                <a:sym typeface="Quicksand"/>
                <a:hlinkClick r:id="rId4">
                  <a:extLst>
                    <a:ext uri="{A12FA001-AC4F-418D-AE19-62706E023703}">
                      <ahyp:hlinkClr xmlns:ahyp="http://schemas.microsoft.com/office/drawing/2018/hyperlinkcolor" val="tx"/>
                    </a:ext>
                  </a:extLst>
                </a:hlinkClick>
              </a:rPr>
              <a:t> ncce.io/ogl</a:t>
            </a:r>
            <a:r>
              <a:rPr lang="en-GB" sz="900">
                <a:solidFill>
                  <a:srgbClr val="666666"/>
                </a:solidFill>
                <a:latin typeface="Quicksand"/>
                <a:ea typeface="Quicksand"/>
                <a:cs typeface="Quicksand"/>
                <a:sym typeface="Quicksand"/>
              </a:rPr>
              <a:t>.</a:t>
            </a:r>
            <a:endParaRPr sz="900">
              <a:solidFill>
                <a:srgbClr val="666666"/>
              </a:solidFill>
              <a:latin typeface="Quicksand"/>
              <a:ea typeface="Quicksand"/>
              <a:cs typeface="Quicksand"/>
              <a:sym typeface="Quicksand"/>
            </a:endParaRPr>
          </a:p>
          <a:p>
            <a:pPr marL="0" lvl="0" indent="0" algn="l" rtl="0">
              <a:lnSpc>
                <a:spcPct val="115000"/>
              </a:lnSpc>
              <a:spcBef>
                <a:spcPts val="0"/>
              </a:spcBef>
              <a:spcAft>
                <a:spcPts val="0"/>
              </a:spcAft>
              <a:buNone/>
            </a:pPr>
            <a:endParaRPr sz="1000">
              <a:latin typeface="Quicksand"/>
              <a:ea typeface="Quicksand"/>
              <a:cs typeface="Quicksand"/>
              <a:sym typeface="Quicksan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812dd85f8d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812dd85f8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https://en.wikipedia.org/wiki/John_Snow#/media/File:Snow-cholera-map-1.jpg</a:t>
            </a:r>
            <a:endParaRPr sz="1000">
              <a:latin typeface="Quicksand"/>
              <a:ea typeface="Quicksand"/>
              <a:cs typeface="Quicksand"/>
              <a:sym typeface="Quicksand"/>
            </a:endParaRPr>
          </a:p>
          <a:p>
            <a:pPr marL="0" lvl="0" indent="0" algn="l" rtl="0">
              <a:spcBef>
                <a:spcPts val="0"/>
              </a:spcBef>
              <a:spcAft>
                <a:spcPts val="0"/>
              </a:spcAft>
              <a:buNone/>
            </a:pPr>
            <a:endParaRPr sz="1000">
              <a:latin typeface="Quicksand"/>
              <a:ea typeface="Quicksand"/>
              <a:cs typeface="Quicksand"/>
              <a:sym typeface="Quicksand"/>
            </a:endParaRPr>
          </a:p>
          <a:p>
            <a:pPr marL="0" lvl="0" indent="0" algn="l" rtl="0">
              <a:spcBef>
                <a:spcPts val="0"/>
              </a:spcBef>
              <a:spcAft>
                <a:spcPts val="0"/>
              </a:spcAft>
              <a:buNone/>
            </a:pPr>
            <a:r>
              <a:rPr lang="en-GB" sz="1000">
                <a:latin typeface="Quicksand"/>
                <a:ea typeface="Quicksand"/>
                <a:cs typeface="Quicksand"/>
                <a:sym typeface="Quicksand"/>
              </a:rPr>
              <a:t>A dot map is a map type that uses a dot symbol to show the presence of a feature or a phenomenon (</a:t>
            </a:r>
            <a:r>
              <a:rPr lang="en-GB" sz="1000" u="sng">
                <a:solidFill>
                  <a:schemeClr val="hlink"/>
                </a:solidFill>
                <a:latin typeface="Quicksand"/>
                <a:ea typeface="Quicksand"/>
                <a:cs typeface="Quicksand"/>
                <a:sym typeface="Quicksand"/>
                <a:hlinkClick r:id="rId4"/>
              </a:rPr>
              <a:t>https://en.wikipedia.org/wiki/Dot_distribution_map</a:t>
            </a:r>
            <a:r>
              <a:rPr lang="en-GB" sz="1000">
                <a:latin typeface="Quicksand"/>
                <a:ea typeface="Quicksand"/>
                <a:cs typeface="Quicksand"/>
                <a:sym typeface="Quicksand"/>
              </a:rPr>
              <a:t>).</a:t>
            </a:r>
            <a:endParaRPr sz="1000">
              <a:latin typeface="Quicksand"/>
              <a:ea typeface="Quicksand"/>
              <a:cs typeface="Quicksand"/>
              <a:sym typeface="Quicksan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813cd0bea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813cd0bea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Image source: </a:t>
            </a:r>
            <a:r>
              <a:rPr lang="en-GB" u="sng">
                <a:solidFill>
                  <a:schemeClr val="hlink"/>
                </a:solidFill>
                <a:hlinkClick r:id="rId3"/>
              </a:rPr>
              <a:t>https://en.wikipedia.org/wiki/John_Snow#/media/File:Snow-cholera-map-1.jpg</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813cd0bea7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813cd0bea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sources: </a:t>
            </a:r>
            <a:endParaRPr sz="1000">
              <a:latin typeface="Quicksand"/>
              <a:ea typeface="Quicksand"/>
              <a:cs typeface="Quicksand"/>
              <a:sym typeface="Quicksand"/>
            </a:endParaRPr>
          </a:p>
          <a:p>
            <a:pPr marL="0" lvl="0" indent="0" algn="l" rtl="0">
              <a:spcBef>
                <a:spcPts val="0"/>
              </a:spcBef>
              <a:spcAft>
                <a:spcPts val="0"/>
              </a:spcAft>
              <a:buNone/>
            </a:pPr>
            <a:r>
              <a:rPr lang="en-GB" sz="1000" u="sng">
                <a:solidFill>
                  <a:schemeClr val="hlink"/>
                </a:solidFill>
                <a:latin typeface="Quicksand"/>
                <a:ea typeface="Quicksand"/>
                <a:cs typeface="Quicksand"/>
                <a:sym typeface="Quicksand"/>
                <a:hlinkClick r:id="rId3"/>
              </a:rPr>
              <a:t>https://pixabay.com/illustrations/technology-equipment-responsive-web-2468063</a:t>
            </a:r>
            <a:endParaRPr sz="1000">
              <a:latin typeface="Quicksand"/>
              <a:ea typeface="Quicksand"/>
              <a:cs typeface="Quicksand"/>
              <a:sym typeface="Quicksand"/>
            </a:endParaRPr>
          </a:p>
          <a:p>
            <a:pPr marL="0" lvl="0" indent="0" algn="l" rtl="0">
              <a:spcBef>
                <a:spcPts val="0"/>
              </a:spcBef>
              <a:spcAft>
                <a:spcPts val="0"/>
              </a:spcAft>
              <a:buNone/>
            </a:pPr>
            <a:r>
              <a:rPr lang="en-GB" sz="1000" u="sng">
                <a:solidFill>
                  <a:schemeClr val="hlink"/>
                </a:solidFill>
                <a:latin typeface="Quicksand"/>
                <a:ea typeface="Quicksand"/>
                <a:cs typeface="Quicksand"/>
                <a:sym typeface="Quicksand"/>
                <a:hlinkClick r:id="rId4"/>
              </a:rPr>
              <a:t>https://pixabay.com/photos/adult-couple-woman-man-fun-3086304</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812dd85f8d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812dd85f8d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sources: </a:t>
            </a:r>
            <a:endParaRPr sz="1000">
              <a:latin typeface="Quicksand"/>
              <a:ea typeface="Quicksand"/>
              <a:cs typeface="Quicksand"/>
              <a:sym typeface="Quicksand"/>
            </a:endParaRPr>
          </a:p>
          <a:p>
            <a:pPr marL="0" lvl="0" indent="0" algn="l" rtl="0">
              <a:spcBef>
                <a:spcPts val="0"/>
              </a:spcBef>
              <a:spcAft>
                <a:spcPts val="0"/>
              </a:spcAft>
              <a:buNone/>
            </a:pPr>
            <a:r>
              <a:rPr lang="en-GB" sz="1000" u="sng">
                <a:solidFill>
                  <a:schemeClr val="hlink"/>
                </a:solidFill>
                <a:latin typeface="Quicksand"/>
                <a:ea typeface="Quicksand"/>
                <a:cs typeface="Quicksand"/>
                <a:sym typeface="Quicksand"/>
                <a:hlinkClick r:id="rId3"/>
              </a:rPr>
              <a:t>https://pixabay.com/illustrations/technology-equipment-responsive-web-2468063</a:t>
            </a:r>
            <a:endParaRPr sz="1000">
              <a:latin typeface="Quicksand"/>
              <a:ea typeface="Quicksand"/>
              <a:cs typeface="Quicksand"/>
              <a:sym typeface="Quicksand"/>
            </a:endParaRPr>
          </a:p>
          <a:p>
            <a:pPr marL="0" lvl="0" indent="0" algn="l" rtl="0">
              <a:spcBef>
                <a:spcPts val="0"/>
              </a:spcBef>
              <a:spcAft>
                <a:spcPts val="0"/>
              </a:spcAft>
              <a:buNone/>
            </a:pPr>
            <a:r>
              <a:rPr lang="en-GB" sz="1000" u="sng">
                <a:solidFill>
                  <a:schemeClr val="hlink"/>
                </a:solidFill>
                <a:latin typeface="Quicksand"/>
                <a:ea typeface="Quicksand"/>
                <a:cs typeface="Quicksand"/>
                <a:sym typeface="Quicksand"/>
                <a:hlinkClick r:id="rId4"/>
              </a:rPr>
              <a:t>https://pixabay.com/photos/adult-couple-woman-man-fun-3086304</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813cd0bea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813cd0bea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813cd0bea7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813cd0bea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https://pixabay.com/vectors/statistic-analytic-diagram-1564428</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813cd0bea7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813cd0bea7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1. (Left) Female astronauts in space, represented as a stacked bar chart comparing year, number, and nationality.</a:t>
            </a:r>
            <a:endParaRPr sz="1000">
              <a:latin typeface="Quicksand"/>
              <a:ea typeface="Quicksand"/>
              <a:cs typeface="Quicksand"/>
              <a:sym typeface="Quicksand"/>
            </a:endParaRPr>
          </a:p>
          <a:p>
            <a:pPr marL="0" lvl="0" indent="0" algn="l" rtl="0">
              <a:spcBef>
                <a:spcPts val="0"/>
              </a:spcBef>
              <a:spcAft>
                <a:spcPts val="0"/>
              </a:spcAft>
              <a:buNone/>
            </a:pPr>
            <a:r>
              <a:rPr lang="en-GB" sz="1000">
                <a:latin typeface="Quicksand"/>
                <a:ea typeface="Quicksand"/>
                <a:cs typeface="Quicksand"/>
                <a:sym typeface="Quicksand"/>
              </a:rPr>
              <a:t>2. (Middle) Apps used on phone, showing which apps were used by this person over the period of a week, represented by the app icons.</a:t>
            </a:r>
            <a:endParaRPr sz="1000">
              <a:latin typeface="Quicksand"/>
              <a:ea typeface="Quicksand"/>
              <a:cs typeface="Quicksand"/>
              <a:sym typeface="Quicksand"/>
            </a:endParaRPr>
          </a:p>
          <a:p>
            <a:pPr marL="0" lvl="0" indent="0" algn="l" rtl="0">
              <a:spcBef>
                <a:spcPts val="0"/>
              </a:spcBef>
              <a:spcAft>
                <a:spcPts val="0"/>
              </a:spcAft>
              <a:buNone/>
            </a:pPr>
            <a:r>
              <a:rPr lang="en-GB" sz="1000">
                <a:latin typeface="Quicksand"/>
                <a:ea typeface="Quicksand"/>
                <a:cs typeface="Quicksand"/>
                <a:sym typeface="Quicksand"/>
              </a:rPr>
              <a:t>3. (Right) Liquid consumed by a person recording the data over a period of a week. There is lots going on in this visualisation. The shape of each item in the bottle represents the day of the week. The bottles are labelled with the type of liquid, and the pattern of each object represents morning or afternoon, while the colour represents who they were drinking it with. </a:t>
            </a:r>
            <a:endParaRPr sz="1000">
              <a:latin typeface="Quicksand"/>
              <a:ea typeface="Quicksand"/>
              <a:cs typeface="Quicksand"/>
              <a:sym typeface="Quicksan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813cd0bea7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813cd0bea7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5eb07e6303_5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5eb07e6303_5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81019066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81019066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https://towardsdatascience.com/data-science-is-hot-heres-why-it-s-cool-ddfdb8739a22</a:t>
            </a:r>
            <a:endParaRPr sz="1000">
              <a:latin typeface="Quicksand"/>
              <a:ea typeface="Quicksand"/>
              <a:cs typeface="Quicksand"/>
              <a:sym typeface="Quicksan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ea948baa0_8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ea948baa0_8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latin typeface="Quicksand"/>
                <a:ea typeface="Quicksand"/>
                <a:cs typeface="Quicksand"/>
                <a:sym typeface="Quicksand"/>
              </a:rPr>
              <a:t> </a:t>
            </a:r>
            <a:endParaRPr>
              <a:latin typeface="Quicksand"/>
              <a:ea typeface="Quicksand"/>
              <a:cs typeface="Quicksand"/>
              <a:sym typeface="Quicksan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8101906614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8101906614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900">
                <a:latin typeface="Quicksand"/>
                <a:ea typeface="Quicksand"/>
                <a:cs typeface="Quicksand"/>
                <a:sym typeface="Quicksand"/>
              </a:rPr>
              <a:t>Image source: </a:t>
            </a:r>
            <a:r>
              <a:rPr lang="en-GB" sz="900" u="sng">
                <a:solidFill>
                  <a:schemeClr val="hlink"/>
                </a:solidFill>
                <a:latin typeface="Quicksand"/>
                <a:ea typeface="Quicksand"/>
                <a:cs typeface="Quicksand"/>
                <a:sym typeface="Quicksand"/>
                <a:hlinkClick r:id="rId3"/>
              </a:rPr>
              <a:t>https://www.needpix.com/photo/436845/info-infographic-design-information-infographic-elements-info-graphic-data-symbol-presentation</a:t>
            </a:r>
            <a:endParaRPr sz="900">
              <a:latin typeface="Quicksand"/>
              <a:ea typeface="Quicksand"/>
              <a:cs typeface="Quicksand"/>
              <a:sym typeface="Quicksand"/>
            </a:endParaRPr>
          </a:p>
          <a:p>
            <a:pPr marL="0" lvl="0" indent="0" algn="l" rtl="0">
              <a:spcBef>
                <a:spcPts val="0"/>
              </a:spcBef>
              <a:spcAft>
                <a:spcPts val="0"/>
              </a:spcAft>
              <a:buNone/>
            </a:pPr>
            <a:endParaRPr sz="1000">
              <a:latin typeface="Quicksand"/>
              <a:ea typeface="Quicksand"/>
              <a:cs typeface="Quicksand"/>
              <a:sym typeface="Quicksan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8101906614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8101906614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https://towardsdatascience.com/data-science-is-hot-heres-why-it-s-cool-ddfdb8739a22</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8101906614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8101906614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900">
                <a:latin typeface="Quicksand"/>
                <a:ea typeface="Quicksand"/>
                <a:cs typeface="Quicksand"/>
                <a:sym typeface="Quicksand"/>
              </a:rPr>
              <a:t>Image source: </a:t>
            </a:r>
            <a:r>
              <a:rPr lang="en-GB" sz="900" u="sng">
                <a:solidFill>
                  <a:schemeClr val="hlink"/>
                </a:solidFill>
                <a:latin typeface="Quicksand"/>
                <a:ea typeface="Quicksand"/>
                <a:cs typeface="Quicksand"/>
                <a:sym typeface="Quicksand"/>
                <a:hlinkClick r:id="rId3"/>
              </a:rPr>
              <a:t>https://en.wikipedia.org/wiki/Charles_Joseph_Minard#/media/File:Minard.png</a:t>
            </a:r>
            <a:endParaRPr sz="900">
              <a:latin typeface="Quicksand"/>
              <a:ea typeface="Quicksand"/>
              <a:cs typeface="Quicksand"/>
              <a:sym typeface="Quicksan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88ccfaacb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88ccfaacb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https://en.wikipedia.org/wiki/Charles_Joseph_Minard#/media/File:Minard.png</a:t>
            </a:r>
            <a:endParaRPr sz="1000">
              <a:latin typeface="Quicksand"/>
              <a:ea typeface="Quicksand"/>
              <a:cs typeface="Quicksand"/>
              <a:sym typeface="Quicksan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88ccfaacbb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88ccfaacbb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https://en.wikipedia.org/wiki/Charles_Joseph_Minard#/media/File:Minard.png</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812dd85f8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812dd85f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00">
                <a:latin typeface="Quicksand"/>
                <a:ea typeface="Quicksand"/>
                <a:cs typeface="Quicksand"/>
                <a:sym typeface="Quicksand"/>
              </a:rPr>
              <a:t>Image source: </a:t>
            </a:r>
            <a:r>
              <a:rPr lang="en-GB" sz="1000" u="sng">
                <a:solidFill>
                  <a:schemeClr val="hlink"/>
                </a:solidFill>
                <a:latin typeface="Quicksand"/>
                <a:ea typeface="Quicksand"/>
                <a:cs typeface="Quicksand"/>
                <a:sym typeface="Quicksand"/>
                <a:hlinkClick r:id="rId3"/>
              </a:rPr>
              <a:t>https://en.wikipedia.org/wiki/John_Snow#/media/File:John_Snow.jpg</a:t>
            </a:r>
            <a:endParaRPr sz="1000">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_3">
    <p:spTree>
      <p:nvGrpSpPr>
        <p:cNvPr id="1" name="Shape 10"/>
        <p:cNvGrpSpPr/>
        <p:nvPr/>
      </p:nvGrpSpPr>
      <p:grpSpPr>
        <a:xfrm>
          <a:off x="0" y="0"/>
          <a:ext cx="0" cy="0"/>
          <a:chOff x="0" y="0"/>
          <a:chExt cx="0" cy="0"/>
        </a:xfrm>
      </p:grpSpPr>
      <p:sp>
        <p:nvSpPr>
          <p:cNvPr id="11" name="Google Shape;11;p2"/>
          <p:cNvSpPr/>
          <p:nvPr/>
        </p:nvSpPr>
        <p:spPr>
          <a:xfrm>
            <a:off x="8316875" y="4351925"/>
            <a:ext cx="564300" cy="465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Google Shape;12;p2"/>
          <p:cNvPicPr preferRelativeResize="0"/>
          <p:nvPr/>
        </p:nvPicPr>
        <p:blipFill rotWithShape="1">
          <a:blip r:embed="rId2">
            <a:alphaModFix/>
          </a:blip>
          <a:srcRect l="14223" t="14372" r="15015" b="14825"/>
          <a:stretch/>
        </p:blipFill>
        <p:spPr>
          <a:xfrm>
            <a:off x="8255175" y="4304125"/>
            <a:ext cx="694023" cy="694026"/>
          </a:xfrm>
          <a:prstGeom prst="rect">
            <a:avLst/>
          </a:prstGeom>
          <a:noFill/>
          <a:ln>
            <a:noFill/>
          </a:ln>
        </p:spPr>
      </p:pic>
      <p:sp>
        <p:nvSpPr>
          <p:cNvPr id="13" name="Google Shape;13;p2"/>
          <p:cNvSpPr txBox="1">
            <a:spLocks noGrp="1"/>
          </p:cNvSpPr>
          <p:nvPr>
            <p:ph type="title"/>
          </p:nvPr>
        </p:nvSpPr>
        <p:spPr>
          <a:xfrm>
            <a:off x="526875" y="576775"/>
            <a:ext cx="8095800" cy="2034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5800">
                <a:solidFill>
                  <a:schemeClr val="dk1"/>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4" name="Google Shape;14;p2"/>
          <p:cNvSpPr txBox="1">
            <a:spLocks noGrp="1"/>
          </p:cNvSpPr>
          <p:nvPr>
            <p:ph type="subTitle" idx="1"/>
          </p:nvPr>
        </p:nvSpPr>
        <p:spPr>
          <a:xfrm>
            <a:off x="532725" y="2665400"/>
            <a:ext cx="8095800" cy="7311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
        <p:nvSpPr>
          <p:cNvPr id="15" name="Google Shape;15;p2"/>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pic>
        <p:nvPicPr>
          <p:cNvPr id="16" name="Google Shape;16;p2"/>
          <p:cNvPicPr preferRelativeResize="0"/>
          <p:nvPr/>
        </p:nvPicPr>
        <p:blipFill>
          <a:blip r:embed="rId3">
            <a:alphaModFix/>
          </a:blip>
          <a:stretch>
            <a:fillRect/>
          </a:stretch>
        </p:blipFill>
        <p:spPr>
          <a:xfrm>
            <a:off x="6661250" y="4351925"/>
            <a:ext cx="1347978" cy="5983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s / Questions / Lists">
  <p:cSld name="TITLE_4_1_1_1_2">
    <p:spTree>
      <p:nvGrpSpPr>
        <p:cNvPr id="1" name="Shape 17"/>
        <p:cNvGrpSpPr/>
        <p:nvPr/>
      </p:nvGrpSpPr>
      <p:grpSpPr>
        <a:xfrm>
          <a:off x="0" y="0"/>
          <a:ext cx="0" cy="0"/>
          <a:chOff x="0" y="0"/>
          <a:chExt cx="0" cy="0"/>
        </a:xfrm>
      </p:grpSpPr>
      <p:sp>
        <p:nvSpPr>
          <p:cNvPr id="18" name="Google Shape;18;p3"/>
          <p:cNvSpPr txBox="1">
            <a:spLocks noGrp="1"/>
          </p:cNvSpPr>
          <p:nvPr>
            <p:ph type="body" idx="1"/>
          </p:nvPr>
        </p:nvSpPr>
        <p:spPr>
          <a:xfrm>
            <a:off x="310900" y="1017725"/>
            <a:ext cx="8522100" cy="3811500"/>
          </a:xfrm>
          <a:prstGeom prst="rect">
            <a:avLst/>
          </a:prstGeom>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SzPts val="1800"/>
              <a:buChar char="●"/>
              <a:defRPr/>
            </a:lvl1pPr>
            <a:lvl2pPr marL="914400" lvl="1" indent="-317500" rtl="0">
              <a:lnSpc>
                <a:spcPct val="115000"/>
              </a:lnSpc>
              <a:spcBef>
                <a:spcPts val="1600"/>
              </a:spcBef>
              <a:spcAft>
                <a:spcPts val="0"/>
              </a:spcAft>
              <a:buSzPts val="1400"/>
              <a:buChar char="○"/>
              <a:defRPr/>
            </a:lvl2pPr>
            <a:lvl3pPr marL="1371600" lvl="2" indent="-317500" rtl="0">
              <a:lnSpc>
                <a:spcPct val="115000"/>
              </a:lnSpc>
              <a:spcBef>
                <a:spcPts val="1600"/>
              </a:spcBef>
              <a:spcAft>
                <a:spcPts val="0"/>
              </a:spcAft>
              <a:buSzPts val="1400"/>
              <a:buChar char="■"/>
              <a:defRPr/>
            </a:lvl3pPr>
            <a:lvl4pPr marL="1828800" lvl="3" indent="-317500" rtl="0">
              <a:lnSpc>
                <a:spcPct val="115000"/>
              </a:lnSpc>
              <a:spcBef>
                <a:spcPts val="1600"/>
              </a:spcBef>
              <a:spcAft>
                <a:spcPts val="0"/>
              </a:spcAft>
              <a:buSzPts val="1400"/>
              <a:buChar char="●"/>
              <a:defRPr/>
            </a:lvl4pPr>
            <a:lvl5pPr marL="2286000" lvl="4" indent="-317500" rtl="0">
              <a:lnSpc>
                <a:spcPct val="115000"/>
              </a:lnSpc>
              <a:spcBef>
                <a:spcPts val="1600"/>
              </a:spcBef>
              <a:spcAft>
                <a:spcPts val="0"/>
              </a:spcAft>
              <a:buSzPts val="1400"/>
              <a:buChar char="○"/>
              <a:defRPr/>
            </a:lvl5pPr>
            <a:lvl6pPr marL="2743200" lvl="5" indent="-317500" rtl="0">
              <a:lnSpc>
                <a:spcPct val="115000"/>
              </a:lnSpc>
              <a:spcBef>
                <a:spcPts val="1600"/>
              </a:spcBef>
              <a:spcAft>
                <a:spcPts val="0"/>
              </a:spcAft>
              <a:buSzPts val="1400"/>
              <a:buChar char="■"/>
              <a:defRPr/>
            </a:lvl6pPr>
            <a:lvl7pPr marL="3200400" lvl="6" indent="-317500" rtl="0">
              <a:lnSpc>
                <a:spcPct val="115000"/>
              </a:lnSpc>
              <a:spcBef>
                <a:spcPts val="1600"/>
              </a:spcBef>
              <a:spcAft>
                <a:spcPts val="0"/>
              </a:spcAft>
              <a:buSzPts val="1400"/>
              <a:buChar char="●"/>
              <a:defRPr/>
            </a:lvl7pPr>
            <a:lvl8pPr marL="3657600" lvl="7" indent="-317500" rtl="0">
              <a:lnSpc>
                <a:spcPct val="115000"/>
              </a:lnSpc>
              <a:spcBef>
                <a:spcPts val="1600"/>
              </a:spcBef>
              <a:spcAft>
                <a:spcPts val="0"/>
              </a:spcAft>
              <a:buSzPts val="1400"/>
              <a:buChar char="○"/>
              <a:defRPr/>
            </a:lvl8pPr>
            <a:lvl9pPr marL="4114800" lvl="8" indent="-317500" rtl="0">
              <a:lnSpc>
                <a:spcPct val="115000"/>
              </a:lnSpc>
              <a:spcBef>
                <a:spcPts val="1600"/>
              </a:spcBef>
              <a:spcAft>
                <a:spcPts val="1600"/>
              </a:spcAft>
              <a:buSzPts val="1400"/>
              <a:buChar char="■"/>
              <a:defRPr/>
            </a:lvl9pPr>
          </a:lstStyle>
          <a:p>
            <a:endParaRPr/>
          </a:p>
        </p:txBody>
      </p:sp>
      <p:sp>
        <p:nvSpPr>
          <p:cNvPr id="19" name="Google Shape;19;p3"/>
          <p:cNvSpPr txBox="1">
            <a:spLocks noGrp="1"/>
          </p:cNvSpPr>
          <p:nvPr>
            <p:ph type="title"/>
          </p:nvPr>
        </p:nvSpPr>
        <p:spPr>
          <a:xfrm>
            <a:off x="310900" y="310900"/>
            <a:ext cx="8522100" cy="7068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0" name="Google Shape;20;p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21" name="Google Shape;21;p3"/>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a:lnSpc>
                <a:spcPct val="100000"/>
              </a:lnSpc>
              <a:spcBef>
                <a:spcPts val="0"/>
              </a:spcBef>
              <a:spcAft>
                <a:spcPts val="0"/>
              </a:spcAft>
              <a:buNone/>
              <a:defRPr sz="1200" b="1"/>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rge image and text under (with heading)">
  <p:cSld name="TITLE_4_1_1_2_1">
    <p:spTree>
      <p:nvGrpSpPr>
        <p:cNvPr id="1" name="Shape 22"/>
        <p:cNvGrpSpPr/>
        <p:nvPr/>
      </p:nvGrpSpPr>
      <p:grpSpPr>
        <a:xfrm>
          <a:off x="0" y="0"/>
          <a:ext cx="0" cy="0"/>
          <a:chOff x="0" y="0"/>
          <a:chExt cx="0" cy="0"/>
        </a:xfrm>
      </p:grpSpPr>
      <p:sp>
        <p:nvSpPr>
          <p:cNvPr id="23" name="Google Shape;23;p4"/>
          <p:cNvSpPr txBox="1">
            <a:spLocks noGrp="1"/>
          </p:cNvSpPr>
          <p:nvPr>
            <p:ph type="body" idx="1"/>
          </p:nvPr>
        </p:nvSpPr>
        <p:spPr>
          <a:xfrm>
            <a:off x="310900" y="1017725"/>
            <a:ext cx="8521200" cy="30972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4" name="Google Shape;24;p4"/>
          <p:cNvSpPr txBox="1">
            <a:spLocks noGrp="1"/>
          </p:cNvSpPr>
          <p:nvPr>
            <p:ph type="body" idx="2"/>
          </p:nvPr>
        </p:nvSpPr>
        <p:spPr>
          <a:xfrm>
            <a:off x="310900" y="4117599"/>
            <a:ext cx="8521200" cy="6981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5" name="Google Shape;25;p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6" name="Google Shape;26;p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27" name="Google Shape;27;p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rge image and text under (no heading)">
  <p:cSld name="TITLE_4_1_1_1_4_1">
    <p:spTree>
      <p:nvGrpSpPr>
        <p:cNvPr id="1" name="Shape 28"/>
        <p:cNvGrpSpPr/>
        <p:nvPr/>
      </p:nvGrpSpPr>
      <p:grpSpPr>
        <a:xfrm>
          <a:off x="0" y="0"/>
          <a:ext cx="0" cy="0"/>
          <a:chOff x="0" y="0"/>
          <a:chExt cx="0" cy="0"/>
        </a:xfrm>
      </p:grpSpPr>
      <p:sp>
        <p:nvSpPr>
          <p:cNvPr id="29" name="Google Shape;29;p5"/>
          <p:cNvSpPr txBox="1">
            <a:spLocks noGrp="1"/>
          </p:cNvSpPr>
          <p:nvPr>
            <p:ph type="body" idx="1"/>
          </p:nvPr>
        </p:nvSpPr>
        <p:spPr>
          <a:xfrm>
            <a:off x="310900" y="472000"/>
            <a:ext cx="8521200" cy="37953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0" name="Google Shape;30;p5"/>
          <p:cNvSpPr txBox="1">
            <a:spLocks noGrp="1"/>
          </p:cNvSpPr>
          <p:nvPr>
            <p:ph type="body" idx="2"/>
          </p:nvPr>
        </p:nvSpPr>
        <p:spPr>
          <a:xfrm>
            <a:off x="310900" y="4282175"/>
            <a:ext cx="8521200" cy="5460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31" name="Google Shape;31;p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32" name="Google Shape;32;p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arge image (no text under)">
  <p:cSld name="TITLE_4_1_1_1_3_2_1">
    <p:spTree>
      <p:nvGrpSpPr>
        <p:cNvPr id="1" name="Shape 33"/>
        <p:cNvGrpSpPr/>
        <p:nvPr/>
      </p:nvGrpSpPr>
      <p:grpSpPr>
        <a:xfrm>
          <a:off x="0" y="0"/>
          <a:ext cx="0" cy="0"/>
          <a:chOff x="0" y="0"/>
          <a:chExt cx="0" cy="0"/>
        </a:xfrm>
      </p:grpSpPr>
      <p:sp>
        <p:nvSpPr>
          <p:cNvPr id="34" name="Google Shape;34;p6"/>
          <p:cNvSpPr txBox="1">
            <a:spLocks noGrp="1"/>
          </p:cNvSpPr>
          <p:nvPr>
            <p:ph type="body" idx="1"/>
          </p:nvPr>
        </p:nvSpPr>
        <p:spPr>
          <a:xfrm>
            <a:off x="310900" y="1017725"/>
            <a:ext cx="8521200" cy="38115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5" name="Google Shape;35;p6"/>
          <p:cNvSpPr txBox="1">
            <a:spLocks noGrp="1"/>
          </p:cNvSpPr>
          <p:nvPr>
            <p:ph type="title"/>
          </p:nvPr>
        </p:nvSpPr>
        <p:spPr>
          <a:xfrm>
            <a:off x="310900" y="319600"/>
            <a:ext cx="8521200" cy="7089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36" name="Google Shape;36;p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37" name="Google Shape;37;p6"/>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or Images side by side">
  <p:cSld name="TITLE_4_1_1_1_3_1_1_1">
    <p:spTree>
      <p:nvGrpSpPr>
        <p:cNvPr id="1" name="Shape 38"/>
        <p:cNvGrpSpPr/>
        <p:nvPr/>
      </p:nvGrpSpPr>
      <p:grpSpPr>
        <a:xfrm>
          <a:off x="0" y="0"/>
          <a:ext cx="0" cy="0"/>
          <a:chOff x="0" y="0"/>
          <a:chExt cx="0" cy="0"/>
        </a:xfrm>
      </p:grpSpPr>
      <p:sp>
        <p:nvSpPr>
          <p:cNvPr id="39" name="Google Shape;39;p7"/>
          <p:cNvSpPr txBox="1">
            <a:spLocks noGrp="1"/>
          </p:cNvSpPr>
          <p:nvPr>
            <p:ph type="body" idx="1"/>
          </p:nvPr>
        </p:nvSpPr>
        <p:spPr>
          <a:xfrm>
            <a:off x="310900" y="1170124"/>
            <a:ext cx="4096500" cy="36591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0" name="Google Shape;40;p7"/>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1" name="Google Shape;41;p7"/>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42" name="Google Shape;42;p7"/>
          <p:cNvSpPr txBox="1">
            <a:spLocks noGrp="1"/>
          </p:cNvSpPr>
          <p:nvPr>
            <p:ph type="body" idx="2"/>
          </p:nvPr>
        </p:nvSpPr>
        <p:spPr>
          <a:xfrm>
            <a:off x="4736600" y="1170100"/>
            <a:ext cx="4096500" cy="36591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3" name="Google Shape;43;p7"/>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rge text">
  <p:cSld name="TITLE_4_1_1_1_1_1_1">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310900" y="319600"/>
            <a:ext cx="8521200" cy="4508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3600" b="0">
                <a:latin typeface="Quicksand"/>
                <a:ea typeface="Quicksand"/>
                <a:cs typeface="Quicksand"/>
                <a:sym typeface="Quicksand"/>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6" name="Google Shape;46;p8"/>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a:ea typeface="Quicksand"/>
                <a:cs typeface="Quicksand"/>
                <a:sym typeface="Quicksand"/>
              </a:defRPr>
            </a:lvl1pPr>
            <a:lvl2pPr lvl="1" rtl="0">
              <a:buNone/>
              <a:defRPr sz="800">
                <a:solidFill>
                  <a:srgbClr val="494985"/>
                </a:solidFill>
                <a:latin typeface="Quicksand"/>
                <a:ea typeface="Quicksand"/>
                <a:cs typeface="Quicksand"/>
                <a:sym typeface="Quicksand"/>
              </a:defRPr>
            </a:lvl2pPr>
            <a:lvl3pPr lvl="2" rtl="0">
              <a:buNone/>
              <a:defRPr sz="800">
                <a:solidFill>
                  <a:srgbClr val="494985"/>
                </a:solidFill>
                <a:latin typeface="Quicksand"/>
                <a:ea typeface="Quicksand"/>
                <a:cs typeface="Quicksand"/>
                <a:sym typeface="Quicksand"/>
              </a:defRPr>
            </a:lvl3pPr>
            <a:lvl4pPr lvl="3" rtl="0">
              <a:buNone/>
              <a:defRPr sz="800">
                <a:solidFill>
                  <a:srgbClr val="494985"/>
                </a:solidFill>
                <a:latin typeface="Quicksand"/>
                <a:ea typeface="Quicksand"/>
                <a:cs typeface="Quicksand"/>
                <a:sym typeface="Quicksand"/>
              </a:defRPr>
            </a:lvl4pPr>
            <a:lvl5pPr lvl="4" rtl="0">
              <a:buNone/>
              <a:defRPr sz="800">
                <a:solidFill>
                  <a:srgbClr val="494985"/>
                </a:solidFill>
                <a:latin typeface="Quicksand"/>
                <a:ea typeface="Quicksand"/>
                <a:cs typeface="Quicksand"/>
                <a:sym typeface="Quicksand"/>
              </a:defRPr>
            </a:lvl5pPr>
            <a:lvl6pPr lvl="5" rtl="0">
              <a:buNone/>
              <a:defRPr sz="800">
                <a:solidFill>
                  <a:srgbClr val="494985"/>
                </a:solidFill>
                <a:latin typeface="Quicksand"/>
                <a:ea typeface="Quicksand"/>
                <a:cs typeface="Quicksand"/>
                <a:sym typeface="Quicksand"/>
              </a:defRPr>
            </a:lvl6pPr>
            <a:lvl7pPr lvl="6" rtl="0">
              <a:buNone/>
              <a:defRPr sz="800">
                <a:solidFill>
                  <a:srgbClr val="494985"/>
                </a:solidFill>
                <a:latin typeface="Quicksand"/>
                <a:ea typeface="Quicksand"/>
                <a:cs typeface="Quicksand"/>
                <a:sym typeface="Quicksand"/>
              </a:defRPr>
            </a:lvl7pPr>
            <a:lvl8pPr lvl="7" rtl="0">
              <a:buNone/>
              <a:defRPr sz="800">
                <a:solidFill>
                  <a:srgbClr val="494985"/>
                </a:solidFill>
                <a:latin typeface="Quicksand"/>
                <a:ea typeface="Quicksand"/>
                <a:cs typeface="Quicksand"/>
                <a:sym typeface="Quicksand"/>
              </a:defRPr>
            </a:lvl8pPr>
            <a:lvl9pPr lvl="8"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
        <p:nvSpPr>
          <p:cNvPr id="47" name="Google Shape;47;p8"/>
          <p:cNvSpPr txBox="1">
            <a:spLocks noGrp="1"/>
          </p:cNvSpPr>
          <p:nvPr>
            <p:ph type="subTitle" idx="1"/>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1155CC">
            <a:alpha val="5590"/>
          </a:srgbClr>
        </a:solidFill>
        <a:effectLst/>
      </p:bgPr>
    </p:bg>
    <p:spTree>
      <p:nvGrpSpPr>
        <p:cNvPr id="1" name="Shape 5"/>
        <p:cNvGrpSpPr/>
        <p:nvPr/>
      </p:nvGrpSpPr>
      <p:grpSpPr>
        <a:xfrm>
          <a:off x="0" y="0"/>
          <a:ext cx="0" cy="0"/>
          <a:chOff x="0" y="0"/>
          <a:chExt cx="0" cy="0"/>
        </a:xfrm>
      </p:grpSpPr>
      <p:sp>
        <p:nvSpPr>
          <p:cNvPr id="6" name="Google Shape;6;p1"/>
          <p:cNvSpPr/>
          <p:nvPr/>
        </p:nvSpPr>
        <p:spPr>
          <a:xfrm>
            <a:off x="0" y="2725"/>
            <a:ext cx="9144000" cy="306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txBox="1">
            <a:spLocks noGrp="1"/>
          </p:cNvSpPr>
          <p:nvPr>
            <p:ph type="title"/>
          </p:nvPr>
        </p:nvSpPr>
        <p:spPr>
          <a:xfrm>
            <a:off x="310900" y="310900"/>
            <a:ext cx="8521500" cy="7068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Quicksand"/>
              <a:buNone/>
              <a:defRPr sz="2800" b="1">
                <a:solidFill>
                  <a:schemeClr val="dk1"/>
                </a:solidFill>
                <a:latin typeface="Quicksand"/>
                <a:ea typeface="Quicksand"/>
                <a:cs typeface="Quicksand"/>
                <a:sym typeface="Quicks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8" name="Google Shape;8;p1"/>
          <p:cNvSpPr txBox="1">
            <a:spLocks noGrp="1"/>
          </p:cNvSpPr>
          <p:nvPr>
            <p:ph type="body" idx="1"/>
          </p:nvPr>
        </p:nvSpPr>
        <p:spPr>
          <a:xfrm>
            <a:off x="310900" y="1017725"/>
            <a:ext cx="8521500" cy="38103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Quicksand"/>
              <a:buChar char="●"/>
              <a:defRPr sz="1800">
                <a:solidFill>
                  <a:schemeClr val="dk1"/>
                </a:solidFill>
                <a:latin typeface="Quicksand"/>
                <a:ea typeface="Quicksand"/>
                <a:cs typeface="Quicksand"/>
                <a:sym typeface="Quicksand"/>
              </a:defRPr>
            </a:lvl1pPr>
            <a:lvl2pPr marL="914400" lvl="1"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2pPr>
            <a:lvl3pPr marL="1371600" lvl="2"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3pPr>
            <a:lvl4pPr marL="1828800" lvl="3"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4pPr>
            <a:lvl5pPr marL="2286000" lvl="4"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5pPr>
            <a:lvl6pPr marL="2743200" lvl="5"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6pPr>
            <a:lvl7pPr marL="3200400" lvl="6"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7pPr>
            <a:lvl8pPr marL="3657600" lvl="7"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8pPr>
            <a:lvl9pPr marL="4114800" lvl="8" indent="-317500">
              <a:lnSpc>
                <a:spcPct val="115000"/>
              </a:lnSpc>
              <a:spcBef>
                <a:spcPts val="1600"/>
              </a:spcBef>
              <a:spcAft>
                <a:spcPts val="1600"/>
              </a:spcAft>
              <a:buClr>
                <a:schemeClr val="dk1"/>
              </a:buClr>
              <a:buSzPts val="1400"/>
              <a:buFont typeface="Quicksand"/>
              <a:buChar char="■"/>
              <a:defRPr>
                <a:solidFill>
                  <a:schemeClr val="dk1"/>
                </a:solidFill>
                <a:latin typeface="Quicksand"/>
                <a:ea typeface="Quicksand"/>
                <a:cs typeface="Quicksand"/>
                <a:sym typeface="Quicksand"/>
              </a:defRPr>
            </a:lvl9pPr>
          </a:lstStyle>
          <a:p>
            <a:endParaRPr/>
          </a:p>
        </p:txBody>
      </p:sp>
      <p:sp>
        <p:nvSpPr>
          <p:cNvPr id="9" name="Google Shape;9;p1"/>
          <p:cNvSpPr txBox="1">
            <a:spLocks noGrp="1"/>
          </p:cNvSpPr>
          <p:nvPr>
            <p:ph type="sldNum" idx="12"/>
          </p:nvPr>
        </p:nvSpPr>
        <p:spPr>
          <a:xfrm>
            <a:off x="8832200" y="4829300"/>
            <a:ext cx="311700" cy="314100"/>
          </a:xfrm>
          <a:prstGeom prst="rect">
            <a:avLst/>
          </a:prstGeom>
          <a:noFill/>
          <a:ln>
            <a:noFill/>
          </a:ln>
        </p:spPr>
        <p:txBody>
          <a:bodyPr spcFirstLastPara="1" wrap="square" lIns="91425" tIns="91425" rIns="91425" bIns="91425" anchor="ctr" anchorCtr="0">
            <a:noAutofit/>
          </a:bodyPr>
          <a:lstStyle>
            <a:lvl1pPr lvl="0" algn="ctr" rtl="0">
              <a:buNone/>
              <a:defRPr sz="800">
                <a:solidFill>
                  <a:srgbClr val="494985"/>
                </a:solidFill>
                <a:latin typeface="Quicksand"/>
                <a:ea typeface="Quicksand"/>
                <a:cs typeface="Quicksand"/>
                <a:sym typeface="Quicksand"/>
              </a:defRPr>
            </a:lvl1pPr>
            <a:lvl2pPr lvl="1" algn="ctr" rtl="0">
              <a:buNone/>
              <a:defRPr sz="800">
                <a:solidFill>
                  <a:srgbClr val="494985"/>
                </a:solidFill>
                <a:latin typeface="Quicksand"/>
                <a:ea typeface="Quicksand"/>
                <a:cs typeface="Quicksand"/>
                <a:sym typeface="Quicksand"/>
              </a:defRPr>
            </a:lvl2pPr>
            <a:lvl3pPr lvl="2" algn="ctr" rtl="0">
              <a:buNone/>
              <a:defRPr sz="800">
                <a:solidFill>
                  <a:srgbClr val="494985"/>
                </a:solidFill>
                <a:latin typeface="Quicksand"/>
                <a:ea typeface="Quicksand"/>
                <a:cs typeface="Quicksand"/>
                <a:sym typeface="Quicksand"/>
              </a:defRPr>
            </a:lvl3pPr>
            <a:lvl4pPr lvl="3" algn="ctr" rtl="0">
              <a:buNone/>
              <a:defRPr sz="800">
                <a:solidFill>
                  <a:srgbClr val="494985"/>
                </a:solidFill>
                <a:latin typeface="Quicksand"/>
                <a:ea typeface="Quicksand"/>
                <a:cs typeface="Quicksand"/>
                <a:sym typeface="Quicksand"/>
              </a:defRPr>
            </a:lvl4pPr>
            <a:lvl5pPr lvl="4" algn="ctr" rtl="0">
              <a:buNone/>
              <a:defRPr sz="800">
                <a:solidFill>
                  <a:srgbClr val="494985"/>
                </a:solidFill>
                <a:latin typeface="Quicksand"/>
                <a:ea typeface="Quicksand"/>
                <a:cs typeface="Quicksand"/>
                <a:sym typeface="Quicksand"/>
              </a:defRPr>
            </a:lvl5pPr>
            <a:lvl6pPr lvl="5" algn="ctr" rtl="0">
              <a:buNone/>
              <a:defRPr sz="800">
                <a:solidFill>
                  <a:srgbClr val="494985"/>
                </a:solidFill>
                <a:latin typeface="Quicksand"/>
                <a:ea typeface="Quicksand"/>
                <a:cs typeface="Quicksand"/>
                <a:sym typeface="Quicksand"/>
              </a:defRPr>
            </a:lvl6pPr>
            <a:lvl7pPr lvl="6" algn="ctr" rtl="0">
              <a:buNone/>
              <a:defRPr sz="800">
                <a:solidFill>
                  <a:srgbClr val="494985"/>
                </a:solidFill>
                <a:latin typeface="Quicksand"/>
                <a:ea typeface="Quicksand"/>
                <a:cs typeface="Quicksand"/>
                <a:sym typeface="Quicksand"/>
              </a:defRPr>
            </a:lvl7pPr>
            <a:lvl8pPr lvl="7" algn="ctr" rtl="0">
              <a:buNone/>
              <a:defRPr sz="800">
                <a:solidFill>
                  <a:srgbClr val="494985"/>
                </a:solidFill>
                <a:latin typeface="Quicksand"/>
                <a:ea typeface="Quicksand"/>
                <a:cs typeface="Quicksand"/>
                <a:sym typeface="Quicksand"/>
              </a:defRPr>
            </a:lvl8pPr>
            <a:lvl9pPr lvl="8" algn="ctr" rtl="0">
              <a:buNone/>
              <a:defRPr sz="800">
                <a:solidFill>
                  <a:srgbClr val="494985"/>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6">
          <p15:clr>
            <a:srgbClr val="EA4335"/>
          </p15:clr>
        </p15:guide>
        <p15:guide id="2" orient="horz" pos="196">
          <p15:clr>
            <a:srgbClr val="EA4335"/>
          </p15:clr>
        </p15:guide>
        <p15:guide id="3" orient="horz" pos="641">
          <p15:clr>
            <a:srgbClr val="EA4335"/>
          </p15:clr>
        </p15:guide>
        <p15:guide id="4" pos="2776">
          <p15:clr>
            <a:srgbClr val="EA4335"/>
          </p15:clr>
        </p15:guide>
        <p15:guide id="5" orient="horz" pos="812">
          <p15:clr>
            <a:srgbClr val="EA4335"/>
          </p15:clr>
        </p15:guide>
        <p15:guide id="6" pos="2984">
          <p15:clr>
            <a:srgbClr val="EA4335"/>
          </p15:clr>
        </p15:guide>
        <p15:guide id="7" pos="5564">
          <p15:clr>
            <a:srgbClr val="EA4335"/>
          </p15:clr>
        </p15:guide>
        <p15:guide id="8" orient="horz" pos="2592">
          <p15:clr>
            <a:srgbClr val="EA4335"/>
          </p15:clr>
        </p15:guide>
        <p15:guide id="9" pos="2448">
          <p15:clr>
            <a:srgbClr val="EA4335"/>
          </p15:clr>
        </p15:guide>
        <p15:guide id="10" pos="3312">
          <p15:clr>
            <a:srgbClr val="EA4335"/>
          </p15:clr>
        </p15:guide>
        <p15:guide id="11" orient="horz" pos="304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docs.google.com/presentation/d/1UrwhQnxxbKk3K-MKDWk8DCa9b3hDAVjh_i_5dwpY0mc/cop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hyperlink" Target="https://www.datawrapper.de/"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526875" y="576775"/>
            <a:ext cx="8095800" cy="203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Lesson 1: Delving into data science</a:t>
            </a:r>
            <a:endParaRPr/>
          </a:p>
        </p:txBody>
      </p:sp>
      <p:sp>
        <p:nvSpPr>
          <p:cNvPr id="53" name="Google Shape;53;p9"/>
          <p:cNvSpPr txBox="1">
            <a:spLocks noGrp="1"/>
          </p:cNvSpPr>
          <p:nvPr>
            <p:ph type="subTitle" idx="1"/>
          </p:nvPr>
        </p:nvSpPr>
        <p:spPr>
          <a:xfrm>
            <a:off x="532725" y="2665400"/>
            <a:ext cx="8095800" cy="73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a:t>Year 9 – Data science</a:t>
            </a:r>
            <a:endParaRPr/>
          </a:p>
        </p:txBody>
      </p:sp>
      <p:sp>
        <p:nvSpPr>
          <p:cNvPr id="54" name="Google Shape;54;p9"/>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u="sng">
                <a:solidFill>
                  <a:schemeClr val="hlink"/>
                </a:solidFill>
                <a:hlinkClick r:id="rId3"/>
              </a:rPr>
              <a:t>Save a copy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43"/>
        <p:cNvGrpSpPr/>
        <p:nvPr/>
      </p:nvGrpSpPr>
      <p:grpSpPr>
        <a:xfrm>
          <a:off x="0" y="0"/>
          <a:ext cx="0" cy="0"/>
          <a:chOff x="0" y="0"/>
          <a:chExt cx="0" cy="0"/>
        </a:xfrm>
      </p:grpSpPr>
      <p:sp>
        <p:nvSpPr>
          <p:cNvPr id="144" name="Google Shape;144;p18"/>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John Snow made a dot map of Soho.</a:t>
            </a:r>
            <a:endParaRPr/>
          </a:p>
          <a:p>
            <a:pPr marL="0" lvl="0" indent="0" algn="l" rtl="0">
              <a:spcBef>
                <a:spcPts val="1600"/>
              </a:spcBef>
              <a:spcAft>
                <a:spcPts val="0"/>
              </a:spcAft>
              <a:buNone/>
            </a:pPr>
            <a:r>
              <a:rPr lang="en-GB"/>
              <a:t>The dots (or shaded-in parts) on the map represent where a cholera-related death had occurred.</a:t>
            </a:r>
            <a:endParaRPr/>
          </a:p>
          <a:p>
            <a:pPr marL="0" lvl="0" indent="0" algn="l" rtl="0">
              <a:spcBef>
                <a:spcPts val="1600"/>
              </a:spcBef>
              <a:spcAft>
                <a:spcPts val="1600"/>
              </a:spcAft>
              <a:buNone/>
            </a:pPr>
            <a:r>
              <a:rPr lang="en-GB"/>
              <a:t>In pairs, look at the map in more detail and answer the questions on the worksheet.</a:t>
            </a:r>
            <a:endParaRPr/>
          </a:p>
        </p:txBody>
      </p:sp>
      <p:sp>
        <p:nvSpPr>
          <p:cNvPr id="145" name="Google Shape;145;p18"/>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Help prove John Snow’s theory</a:t>
            </a:r>
            <a:endParaRPr/>
          </a:p>
        </p:txBody>
      </p:sp>
      <p:sp>
        <p:nvSpPr>
          <p:cNvPr id="146" name="Google Shape;146;p18"/>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10</a:t>
            </a:fld>
            <a:endParaRPr/>
          </a:p>
        </p:txBody>
      </p:sp>
      <p:sp>
        <p:nvSpPr>
          <p:cNvPr id="147" name="Google Shape;147;p18"/>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2</a:t>
            </a:r>
            <a:endParaRPr/>
          </a:p>
        </p:txBody>
      </p:sp>
      <p:pic>
        <p:nvPicPr>
          <p:cNvPr id="148" name="Google Shape;148;p18"/>
          <p:cNvPicPr preferRelativeResize="0"/>
          <p:nvPr/>
        </p:nvPicPr>
        <p:blipFill rotWithShape="1">
          <a:blip r:embed="rId3">
            <a:alphaModFix/>
          </a:blip>
          <a:srcRect l="25812" t="29794" r="20556" b="35648"/>
          <a:stretch/>
        </p:blipFill>
        <p:spPr>
          <a:xfrm>
            <a:off x="4587675" y="1284700"/>
            <a:ext cx="4235026" cy="2764625"/>
          </a:xfrm>
          <a:prstGeom prst="rect">
            <a:avLst/>
          </a:prstGeom>
          <a:noFill/>
          <a:ln>
            <a:noFill/>
          </a:ln>
        </p:spPr>
      </p:pic>
      <p:pic>
        <p:nvPicPr>
          <p:cNvPr id="149" name="Google Shape;149;p18"/>
          <p:cNvPicPr preferRelativeResize="0"/>
          <p:nvPr/>
        </p:nvPicPr>
        <p:blipFill>
          <a:blip r:embed="rId4">
            <a:alphaModFix/>
          </a:blip>
          <a:stretch>
            <a:fillRect/>
          </a:stretch>
        </p:blipFill>
        <p:spPr>
          <a:xfrm>
            <a:off x="379475" y="4049325"/>
            <a:ext cx="371475" cy="371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53"/>
        <p:cNvGrpSpPr/>
        <p:nvPr/>
      </p:nvGrpSpPr>
      <p:grpSpPr>
        <a:xfrm>
          <a:off x="0" y="0"/>
          <a:ext cx="0" cy="0"/>
          <a:chOff x="0" y="0"/>
          <a:chExt cx="0" cy="0"/>
        </a:xfrm>
      </p:grpSpPr>
      <p:sp>
        <p:nvSpPr>
          <p:cNvPr id="154" name="Google Shape;154;p19"/>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John Snow highlighted on the map the position of a water pump on Broad Street. </a:t>
            </a:r>
            <a:endParaRPr/>
          </a:p>
          <a:p>
            <a:pPr marL="0" lvl="0" indent="0" algn="l" rtl="0">
              <a:spcBef>
                <a:spcPts val="1600"/>
              </a:spcBef>
              <a:spcAft>
                <a:spcPts val="0"/>
              </a:spcAft>
              <a:buNone/>
            </a:pPr>
            <a:r>
              <a:rPr lang="en-GB"/>
              <a:t>This data visualisation helped him to prove his theory that all the deaths had been of people who had used this water pump for drinking water.</a:t>
            </a:r>
            <a:endParaRPr/>
          </a:p>
          <a:p>
            <a:pPr marL="0" lvl="0" indent="0" algn="l" rtl="0">
              <a:spcBef>
                <a:spcPts val="1600"/>
              </a:spcBef>
              <a:spcAft>
                <a:spcPts val="1600"/>
              </a:spcAft>
              <a:buNone/>
            </a:pPr>
            <a:r>
              <a:rPr lang="en-GB"/>
              <a:t>This map helped convince the local council to immediately remove the pump handle. Many lives were saved. </a:t>
            </a:r>
            <a:endParaRPr/>
          </a:p>
        </p:txBody>
      </p:sp>
      <p:sp>
        <p:nvSpPr>
          <p:cNvPr id="155" name="Google Shape;155;p19"/>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The Broad Street pump</a:t>
            </a:r>
            <a:endParaRPr/>
          </a:p>
        </p:txBody>
      </p:sp>
      <p:sp>
        <p:nvSpPr>
          <p:cNvPr id="156" name="Google Shape;156;p19"/>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11</a:t>
            </a:fld>
            <a:endParaRPr/>
          </a:p>
        </p:txBody>
      </p:sp>
      <p:sp>
        <p:nvSpPr>
          <p:cNvPr id="157" name="Google Shape;157;p19"/>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2</a:t>
            </a:r>
            <a:endParaRPr/>
          </a:p>
        </p:txBody>
      </p:sp>
      <p:pic>
        <p:nvPicPr>
          <p:cNvPr id="158" name="Google Shape;158;p19"/>
          <p:cNvPicPr preferRelativeResize="0"/>
          <p:nvPr/>
        </p:nvPicPr>
        <p:blipFill rotWithShape="1">
          <a:blip r:embed="rId3">
            <a:alphaModFix/>
          </a:blip>
          <a:srcRect l="41589" t="37107" r="29368" b="44622"/>
          <a:stretch/>
        </p:blipFill>
        <p:spPr>
          <a:xfrm>
            <a:off x="4736600" y="1289288"/>
            <a:ext cx="4096499" cy="240336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62"/>
        <p:cNvGrpSpPr/>
        <p:nvPr/>
      </p:nvGrpSpPr>
      <p:grpSpPr>
        <a:xfrm>
          <a:off x="0" y="0"/>
          <a:ext cx="0" cy="0"/>
          <a:chOff x="0" y="0"/>
          <a:chExt cx="0" cy="0"/>
        </a:xfrm>
      </p:grpSpPr>
      <p:sp>
        <p:nvSpPr>
          <p:cNvPr id="163" name="Google Shape;163;p20"/>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UK television networks want to gain a better understanding of how viewers watch the most popular TV shows on mobile devices.</a:t>
            </a:r>
            <a:endParaRPr/>
          </a:p>
          <a:p>
            <a:pPr marL="0" lvl="0" indent="0" algn="l" rtl="0">
              <a:spcBef>
                <a:spcPts val="1600"/>
              </a:spcBef>
              <a:spcAft>
                <a:spcPts val="1600"/>
              </a:spcAft>
              <a:buNone/>
            </a:pPr>
            <a:endParaRPr/>
          </a:p>
        </p:txBody>
      </p:sp>
      <p:sp>
        <p:nvSpPr>
          <p:cNvPr id="164" name="Google Shape;164;p20"/>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Visualise data</a:t>
            </a:r>
            <a:endParaRPr/>
          </a:p>
        </p:txBody>
      </p:sp>
      <p:sp>
        <p:nvSpPr>
          <p:cNvPr id="165" name="Google Shape;165;p20"/>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12</a:t>
            </a:fld>
            <a:endParaRPr/>
          </a:p>
        </p:txBody>
      </p:sp>
      <p:sp>
        <p:nvSpPr>
          <p:cNvPr id="166" name="Google Shape;166;p20"/>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3</a:t>
            </a:r>
            <a:endParaRPr/>
          </a:p>
        </p:txBody>
      </p:sp>
      <p:pic>
        <p:nvPicPr>
          <p:cNvPr id="167" name="Google Shape;167;p20"/>
          <p:cNvPicPr preferRelativeResize="0"/>
          <p:nvPr/>
        </p:nvPicPr>
        <p:blipFill>
          <a:blip r:embed="rId3">
            <a:alphaModFix/>
          </a:blip>
          <a:stretch>
            <a:fillRect/>
          </a:stretch>
        </p:blipFill>
        <p:spPr>
          <a:xfrm>
            <a:off x="4917221" y="580525"/>
            <a:ext cx="3704416" cy="2468650"/>
          </a:xfrm>
          <a:prstGeom prst="rect">
            <a:avLst/>
          </a:prstGeom>
          <a:noFill/>
          <a:ln>
            <a:noFill/>
          </a:ln>
        </p:spPr>
      </p:pic>
      <p:pic>
        <p:nvPicPr>
          <p:cNvPr id="168" name="Google Shape;168;p20"/>
          <p:cNvPicPr preferRelativeResize="0"/>
          <p:nvPr/>
        </p:nvPicPr>
        <p:blipFill>
          <a:blip r:embed="rId4">
            <a:alphaModFix/>
          </a:blip>
          <a:stretch>
            <a:fillRect/>
          </a:stretch>
        </p:blipFill>
        <p:spPr>
          <a:xfrm>
            <a:off x="5305775" y="3049187"/>
            <a:ext cx="3704400" cy="206346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72"/>
        <p:cNvGrpSpPr/>
        <p:nvPr/>
      </p:nvGrpSpPr>
      <p:grpSpPr>
        <a:xfrm>
          <a:off x="0" y="0"/>
          <a:ext cx="0" cy="0"/>
          <a:chOff x="0" y="0"/>
          <a:chExt cx="0" cy="0"/>
        </a:xfrm>
      </p:grpSpPr>
      <p:sp>
        <p:nvSpPr>
          <p:cNvPr id="173" name="Google Shape;173;p21"/>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 aim of this activity is to:</a:t>
            </a:r>
            <a:endParaRPr dirty="0"/>
          </a:p>
          <a:p>
            <a:pPr marL="457200" lvl="0" indent="-342900" algn="l" rtl="0">
              <a:spcBef>
                <a:spcPts val="1600"/>
              </a:spcBef>
              <a:spcAft>
                <a:spcPts val="0"/>
              </a:spcAft>
              <a:buSzPts val="1800"/>
              <a:buChar char="●"/>
            </a:pPr>
            <a:r>
              <a:rPr lang="en-GB" dirty="0"/>
              <a:t>Analyse a small data set of TV viewing figures</a:t>
            </a:r>
            <a:endParaRPr dirty="0"/>
          </a:p>
          <a:p>
            <a:pPr marL="457200" lvl="0" indent="-342900" algn="l" rtl="0">
              <a:spcBef>
                <a:spcPts val="0"/>
              </a:spcBef>
              <a:spcAft>
                <a:spcPts val="0"/>
              </a:spcAft>
              <a:buSzPts val="1800"/>
              <a:buChar char="●"/>
            </a:pPr>
            <a:r>
              <a:rPr lang="en-GB" dirty="0"/>
              <a:t>Visualise the data</a:t>
            </a:r>
            <a:endParaRPr dirty="0"/>
          </a:p>
          <a:p>
            <a:pPr marL="457200" lvl="0" indent="-342900" algn="l" rtl="0">
              <a:spcBef>
                <a:spcPts val="0"/>
              </a:spcBef>
              <a:spcAft>
                <a:spcPts val="0"/>
              </a:spcAft>
              <a:buSzPts val="1800"/>
              <a:buChar char="●"/>
            </a:pPr>
            <a:r>
              <a:rPr lang="en-GB" dirty="0"/>
              <a:t>Use the visualisation to provide an insight to the broadcasters</a:t>
            </a:r>
            <a:endParaRPr dirty="0"/>
          </a:p>
          <a:p>
            <a:pPr marL="0" lvl="0" indent="0" algn="l" rtl="0">
              <a:lnSpc>
                <a:spcPct val="100000"/>
              </a:lnSpc>
              <a:spcBef>
                <a:spcPts val="1600"/>
              </a:spcBef>
              <a:spcAft>
                <a:spcPts val="0"/>
              </a:spcAft>
              <a:buNone/>
            </a:pPr>
            <a:r>
              <a:rPr lang="en-GB" dirty="0"/>
              <a:t>Teacher demonstration: </a:t>
            </a:r>
            <a:r>
              <a:rPr lang="en-GB" u="sng" dirty="0">
                <a:solidFill>
                  <a:schemeClr val="hlink"/>
                </a:solidFill>
                <a:hlinkClick r:id="rId3"/>
              </a:rPr>
              <a:t>datawrapper.de</a:t>
            </a:r>
            <a:endParaRPr dirty="0"/>
          </a:p>
          <a:p>
            <a:pPr marL="0" lvl="0" indent="0" algn="l" rtl="0">
              <a:spcBef>
                <a:spcPts val="1600"/>
              </a:spcBef>
              <a:spcAft>
                <a:spcPts val="1600"/>
              </a:spcAft>
              <a:buNone/>
            </a:pPr>
            <a:endParaRPr dirty="0"/>
          </a:p>
        </p:txBody>
      </p:sp>
      <p:sp>
        <p:nvSpPr>
          <p:cNvPr id="174" name="Google Shape;174;p21"/>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Visualise data</a:t>
            </a:r>
            <a:endParaRPr/>
          </a:p>
        </p:txBody>
      </p:sp>
      <p:sp>
        <p:nvSpPr>
          <p:cNvPr id="175" name="Google Shape;175;p21"/>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13</a:t>
            </a:fld>
            <a:endParaRPr/>
          </a:p>
        </p:txBody>
      </p:sp>
      <p:sp>
        <p:nvSpPr>
          <p:cNvPr id="176" name="Google Shape;176;p21"/>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3</a:t>
            </a:r>
            <a:endParaRPr/>
          </a:p>
        </p:txBody>
      </p:sp>
      <p:pic>
        <p:nvPicPr>
          <p:cNvPr id="177" name="Google Shape;177;p21"/>
          <p:cNvPicPr preferRelativeResize="0"/>
          <p:nvPr/>
        </p:nvPicPr>
        <p:blipFill>
          <a:blip r:embed="rId4">
            <a:alphaModFix/>
          </a:blip>
          <a:stretch>
            <a:fillRect/>
          </a:stretch>
        </p:blipFill>
        <p:spPr>
          <a:xfrm>
            <a:off x="4917221" y="580525"/>
            <a:ext cx="3704416" cy="2468650"/>
          </a:xfrm>
          <a:prstGeom prst="rect">
            <a:avLst/>
          </a:prstGeom>
          <a:noFill/>
          <a:ln>
            <a:noFill/>
          </a:ln>
        </p:spPr>
      </p:pic>
      <p:pic>
        <p:nvPicPr>
          <p:cNvPr id="178" name="Google Shape;178;p21"/>
          <p:cNvPicPr preferRelativeResize="0"/>
          <p:nvPr/>
        </p:nvPicPr>
        <p:blipFill>
          <a:blip r:embed="rId5">
            <a:alphaModFix/>
          </a:blip>
          <a:stretch>
            <a:fillRect/>
          </a:stretch>
        </p:blipFill>
        <p:spPr>
          <a:xfrm>
            <a:off x="5305775" y="3049187"/>
            <a:ext cx="3704400" cy="206346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82"/>
        <p:cNvGrpSpPr/>
        <p:nvPr/>
      </p:nvGrpSpPr>
      <p:grpSpPr>
        <a:xfrm>
          <a:off x="0" y="0"/>
          <a:ext cx="0" cy="0"/>
          <a:chOff x="0" y="0"/>
          <a:chExt cx="0" cy="0"/>
        </a:xfrm>
      </p:grpSpPr>
      <p:sp>
        <p:nvSpPr>
          <p:cNvPr id="183" name="Google Shape;183;p22"/>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700" dirty="0"/>
              <a:t>Example insights:</a:t>
            </a:r>
            <a:endParaRPr sz="1700" dirty="0"/>
          </a:p>
          <a:p>
            <a:pPr marL="457200" lvl="0" indent="-336550" algn="l" rtl="0">
              <a:spcBef>
                <a:spcPts val="1600"/>
              </a:spcBef>
              <a:spcAft>
                <a:spcPts val="0"/>
              </a:spcAft>
              <a:buSzPts val="1700"/>
              <a:buChar char="●"/>
            </a:pPr>
            <a:r>
              <a:rPr lang="en-GB" sz="1700" dirty="0"/>
              <a:t>Which of the TV shows were most popular on a PC or mobile phone?</a:t>
            </a:r>
            <a:endParaRPr sz="1700" dirty="0"/>
          </a:p>
          <a:p>
            <a:pPr marL="457200" lvl="0" indent="-336550" algn="l" rtl="0">
              <a:spcBef>
                <a:spcPts val="0"/>
              </a:spcBef>
              <a:spcAft>
                <a:spcPts val="0"/>
              </a:spcAft>
              <a:buSzPts val="1700"/>
              <a:buChar char="●"/>
            </a:pPr>
            <a:r>
              <a:rPr lang="en-GB" sz="1700" dirty="0"/>
              <a:t>Does the rank of those watched on TV match the rank of those watched on a different medium?</a:t>
            </a:r>
            <a:endParaRPr sz="1700" dirty="0"/>
          </a:p>
          <a:p>
            <a:pPr marL="0" lvl="0" indent="0" algn="l" rtl="0">
              <a:spcBef>
                <a:spcPts val="1600"/>
              </a:spcBef>
              <a:spcAft>
                <a:spcPts val="0"/>
              </a:spcAft>
              <a:buNone/>
            </a:pPr>
            <a:r>
              <a:rPr lang="en-GB" sz="1700" dirty="0"/>
              <a:t>Once you have chosen your visualisation, use the worksheet to answer the questions and provide your insights. </a:t>
            </a:r>
            <a:endParaRPr sz="1700" dirty="0"/>
          </a:p>
          <a:p>
            <a:pPr marL="0" lvl="0" indent="0" algn="l" rtl="0">
              <a:spcBef>
                <a:spcPts val="1600"/>
              </a:spcBef>
              <a:spcAft>
                <a:spcPts val="1600"/>
              </a:spcAft>
              <a:buNone/>
            </a:pPr>
            <a:endParaRPr dirty="0"/>
          </a:p>
        </p:txBody>
      </p:sp>
      <p:sp>
        <p:nvSpPr>
          <p:cNvPr id="184" name="Google Shape;184;p22"/>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Provide the insights</a:t>
            </a:r>
            <a:endParaRPr/>
          </a:p>
        </p:txBody>
      </p:sp>
      <p:sp>
        <p:nvSpPr>
          <p:cNvPr id="185" name="Google Shape;185;p22"/>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14</a:t>
            </a:fld>
            <a:endParaRPr/>
          </a:p>
        </p:txBody>
      </p:sp>
      <p:sp>
        <p:nvSpPr>
          <p:cNvPr id="186" name="Google Shape;186;p22"/>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3</a:t>
            </a:r>
            <a:endParaRPr/>
          </a:p>
        </p:txBody>
      </p:sp>
      <p:pic>
        <p:nvPicPr>
          <p:cNvPr id="187" name="Google Shape;187;p22"/>
          <p:cNvPicPr preferRelativeResize="0"/>
          <p:nvPr/>
        </p:nvPicPr>
        <p:blipFill>
          <a:blip r:embed="rId3">
            <a:alphaModFix/>
          </a:blip>
          <a:stretch>
            <a:fillRect/>
          </a:stretch>
        </p:blipFill>
        <p:spPr>
          <a:xfrm>
            <a:off x="4454250" y="1137575"/>
            <a:ext cx="4431799" cy="2868256"/>
          </a:xfrm>
          <a:prstGeom prst="rect">
            <a:avLst/>
          </a:prstGeom>
          <a:noFill/>
          <a:ln>
            <a:noFill/>
          </a:ln>
        </p:spPr>
      </p:pic>
      <p:pic>
        <p:nvPicPr>
          <p:cNvPr id="188" name="Google Shape;188;p22"/>
          <p:cNvPicPr preferRelativeResize="0"/>
          <p:nvPr/>
        </p:nvPicPr>
        <p:blipFill>
          <a:blip r:embed="rId4">
            <a:alphaModFix/>
          </a:blip>
          <a:stretch>
            <a:fillRect/>
          </a:stretch>
        </p:blipFill>
        <p:spPr>
          <a:xfrm>
            <a:off x="4035925" y="3415925"/>
            <a:ext cx="371475" cy="371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3"/>
          <p:cNvSpPr txBox="1">
            <a:spLocks noGrp="1"/>
          </p:cNvSpPr>
          <p:nvPr>
            <p:ph type="body" idx="1"/>
          </p:nvPr>
        </p:nvSpPr>
        <p:spPr>
          <a:xfrm>
            <a:off x="310900" y="1170125"/>
            <a:ext cx="43719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t>Data visualisations</a:t>
            </a:r>
            <a:r>
              <a:rPr lang="en-GB"/>
              <a:t> are visual representation of data (such as charts and graphs) intended to help an audience process the information more easily and get a clear idea about the data at a glance. </a:t>
            </a:r>
            <a:endParaRPr/>
          </a:p>
          <a:p>
            <a:pPr marL="0" lvl="0" indent="0" algn="l" rtl="0">
              <a:spcBef>
                <a:spcPts val="1600"/>
              </a:spcBef>
              <a:spcAft>
                <a:spcPts val="0"/>
              </a:spcAft>
              <a:buNone/>
            </a:pPr>
            <a:r>
              <a:rPr lang="en-GB" b="1"/>
              <a:t>Infographics</a:t>
            </a:r>
            <a:r>
              <a:rPr lang="en-GB"/>
              <a:t> are visual representations of data, often involving pictures that reflect patterns and help tell a story.</a:t>
            </a:r>
            <a:endParaRPr/>
          </a:p>
          <a:p>
            <a:pPr marL="0" lvl="0" indent="0" algn="l" rtl="0">
              <a:spcBef>
                <a:spcPts val="1600"/>
              </a:spcBef>
              <a:spcAft>
                <a:spcPts val="1600"/>
              </a:spcAft>
              <a:buNone/>
            </a:pPr>
            <a:r>
              <a:rPr lang="en-GB"/>
              <a:t>Infographics can include visualisations.</a:t>
            </a:r>
            <a:endParaRPr/>
          </a:p>
        </p:txBody>
      </p:sp>
      <p:sp>
        <p:nvSpPr>
          <p:cNvPr id="194" name="Google Shape;194;p23"/>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Infographics versus data visualisations</a:t>
            </a:r>
            <a:endParaRPr/>
          </a:p>
        </p:txBody>
      </p:sp>
      <p:sp>
        <p:nvSpPr>
          <p:cNvPr id="195" name="Google Shape;195;p2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15</a:t>
            </a:fld>
            <a:endParaRPr/>
          </a:p>
        </p:txBody>
      </p:sp>
      <p:sp>
        <p:nvSpPr>
          <p:cNvPr id="196" name="Google Shape;196;p23"/>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Plenary</a:t>
            </a:r>
            <a:endParaRPr/>
          </a:p>
        </p:txBody>
      </p:sp>
      <p:pic>
        <p:nvPicPr>
          <p:cNvPr id="197" name="Google Shape;197;p23"/>
          <p:cNvPicPr preferRelativeResize="0"/>
          <p:nvPr/>
        </p:nvPicPr>
        <p:blipFill>
          <a:blip r:embed="rId3">
            <a:alphaModFix/>
          </a:blip>
          <a:stretch>
            <a:fillRect/>
          </a:stretch>
        </p:blipFill>
        <p:spPr>
          <a:xfrm>
            <a:off x="5040548" y="965625"/>
            <a:ext cx="3433901" cy="39309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Creative visualisations</a:t>
            </a:r>
            <a:endParaRPr/>
          </a:p>
        </p:txBody>
      </p:sp>
      <p:sp>
        <p:nvSpPr>
          <p:cNvPr id="203" name="Google Shape;203;p2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16</a:t>
            </a:fld>
            <a:endParaRPr/>
          </a:p>
        </p:txBody>
      </p:sp>
      <p:sp>
        <p:nvSpPr>
          <p:cNvPr id="204" name="Google Shape;204;p2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Plenary</a:t>
            </a:r>
            <a:endParaRPr/>
          </a:p>
        </p:txBody>
      </p:sp>
      <p:pic>
        <p:nvPicPr>
          <p:cNvPr id="205" name="Google Shape;205;p24"/>
          <p:cNvPicPr preferRelativeResize="0"/>
          <p:nvPr/>
        </p:nvPicPr>
        <p:blipFill>
          <a:blip r:embed="rId3">
            <a:alphaModFix/>
          </a:blip>
          <a:stretch>
            <a:fillRect/>
          </a:stretch>
        </p:blipFill>
        <p:spPr>
          <a:xfrm>
            <a:off x="164250" y="1082700"/>
            <a:ext cx="4432776" cy="2493450"/>
          </a:xfrm>
          <a:prstGeom prst="rect">
            <a:avLst/>
          </a:prstGeom>
          <a:noFill/>
          <a:ln>
            <a:noFill/>
          </a:ln>
        </p:spPr>
      </p:pic>
      <p:pic>
        <p:nvPicPr>
          <p:cNvPr id="206" name="Google Shape;206;p24"/>
          <p:cNvPicPr preferRelativeResize="0"/>
          <p:nvPr/>
        </p:nvPicPr>
        <p:blipFill>
          <a:blip r:embed="rId4">
            <a:alphaModFix/>
          </a:blip>
          <a:stretch>
            <a:fillRect/>
          </a:stretch>
        </p:blipFill>
        <p:spPr>
          <a:xfrm>
            <a:off x="4710400" y="954402"/>
            <a:ext cx="2066474" cy="2801201"/>
          </a:xfrm>
          <a:prstGeom prst="rect">
            <a:avLst/>
          </a:prstGeom>
          <a:noFill/>
          <a:ln>
            <a:noFill/>
          </a:ln>
        </p:spPr>
      </p:pic>
      <p:pic>
        <p:nvPicPr>
          <p:cNvPr id="207" name="Google Shape;207;p24"/>
          <p:cNvPicPr preferRelativeResize="0"/>
          <p:nvPr/>
        </p:nvPicPr>
        <p:blipFill>
          <a:blip r:embed="rId5">
            <a:alphaModFix/>
          </a:blip>
          <a:stretch>
            <a:fillRect/>
          </a:stretch>
        </p:blipFill>
        <p:spPr>
          <a:xfrm>
            <a:off x="6853600" y="969950"/>
            <a:ext cx="2027925" cy="27701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5"/>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have been provided with a small data set about our solar system.</a:t>
            </a:r>
            <a:endParaRPr dirty="0"/>
          </a:p>
          <a:p>
            <a:pPr marL="0" lvl="0" indent="0" algn="l" rtl="0">
              <a:spcBef>
                <a:spcPts val="1600"/>
              </a:spcBef>
              <a:spcAft>
                <a:spcPts val="0"/>
              </a:spcAft>
              <a:buNone/>
            </a:pPr>
            <a:r>
              <a:rPr lang="en-GB" dirty="0"/>
              <a:t>Complete the worksheet by visualising the data and providing an insight. </a:t>
            </a:r>
            <a:endParaRPr dirty="0"/>
          </a:p>
          <a:p>
            <a:pPr marL="0" lvl="0" indent="0" algn="l" rtl="0">
              <a:spcBef>
                <a:spcPts val="1600"/>
              </a:spcBef>
              <a:spcAft>
                <a:spcPts val="0"/>
              </a:spcAft>
              <a:buNone/>
            </a:pPr>
            <a:r>
              <a:rPr lang="en-GB" dirty="0"/>
              <a:t>The visualisation can be done by hand (be creative) or you could use the website we used in the lesson today.</a:t>
            </a:r>
            <a:endParaRPr dirty="0"/>
          </a:p>
          <a:p>
            <a:pPr marL="0" lvl="0" indent="0" algn="l" rtl="0">
              <a:spcBef>
                <a:spcPts val="1600"/>
              </a:spcBef>
              <a:spcAft>
                <a:spcPts val="0"/>
              </a:spcAft>
              <a:buNone/>
            </a:pPr>
            <a:endParaRPr dirty="0"/>
          </a:p>
          <a:p>
            <a:pPr marL="0" lvl="0" indent="0" algn="l" rtl="0">
              <a:spcBef>
                <a:spcPts val="1600"/>
              </a:spcBef>
              <a:spcAft>
                <a:spcPts val="1600"/>
              </a:spcAft>
              <a:buNone/>
            </a:pPr>
            <a:endParaRPr dirty="0"/>
          </a:p>
        </p:txBody>
      </p:sp>
      <p:sp>
        <p:nvSpPr>
          <p:cNvPr id="213" name="Google Shape;213;p25"/>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Space data homework</a:t>
            </a:r>
            <a:endParaRPr/>
          </a:p>
        </p:txBody>
      </p:sp>
      <p:sp>
        <p:nvSpPr>
          <p:cNvPr id="214" name="Google Shape;214;p2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17</a:t>
            </a:fld>
            <a:endParaRPr/>
          </a:p>
        </p:txBody>
      </p:sp>
      <p:sp>
        <p:nvSpPr>
          <p:cNvPr id="215" name="Google Shape;215;p2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Homework</a:t>
            </a:r>
            <a:endParaRPr/>
          </a:p>
        </p:txBody>
      </p:sp>
      <p:pic>
        <p:nvPicPr>
          <p:cNvPr id="216" name="Google Shape;216;p25"/>
          <p:cNvPicPr preferRelativeResize="0"/>
          <p:nvPr/>
        </p:nvPicPr>
        <p:blipFill>
          <a:blip r:embed="rId3">
            <a:alphaModFix/>
          </a:blip>
          <a:stretch>
            <a:fillRect/>
          </a:stretch>
        </p:blipFill>
        <p:spPr>
          <a:xfrm>
            <a:off x="4596550" y="1289300"/>
            <a:ext cx="4306426" cy="1433250"/>
          </a:xfrm>
          <a:prstGeom prst="rect">
            <a:avLst/>
          </a:prstGeom>
          <a:noFill/>
          <a:ln>
            <a:noFill/>
          </a:ln>
        </p:spPr>
      </p:pic>
      <p:pic>
        <p:nvPicPr>
          <p:cNvPr id="218" name="Google Shape;218;p25"/>
          <p:cNvPicPr preferRelativeResize="0"/>
          <p:nvPr/>
        </p:nvPicPr>
        <p:blipFill>
          <a:blip r:embed="rId4">
            <a:alphaModFix/>
          </a:blip>
          <a:stretch>
            <a:fillRect/>
          </a:stretch>
        </p:blipFill>
        <p:spPr>
          <a:xfrm>
            <a:off x="3975550" y="482913"/>
            <a:ext cx="371475" cy="3714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6"/>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t>In this lesson, you…</a:t>
            </a:r>
            <a:endParaRPr b="1"/>
          </a:p>
          <a:p>
            <a:pPr marL="0" lvl="0" indent="0" algn="l" rtl="0">
              <a:spcBef>
                <a:spcPts val="1600"/>
              </a:spcBef>
              <a:spcAft>
                <a:spcPts val="0"/>
              </a:spcAft>
              <a:buNone/>
            </a:pPr>
            <a:r>
              <a:rPr lang="en-GB"/>
              <a:t>Looked at historical examples of data visualisations</a:t>
            </a:r>
            <a:endParaRPr/>
          </a:p>
          <a:p>
            <a:pPr marL="0" lvl="0" indent="0" algn="l" rtl="0">
              <a:spcBef>
                <a:spcPts val="1600"/>
              </a:spcBef>
              <a:spcAft>
                <a:spcPts val="0"/>
              </a:spcAft>
              <a:buNone/>
            </a:pPr>
            <a:r>
              <a:rPr lang="en-GB"/>
              <a:t>Visualised your own data set to help spot any patterns or trends</a:t>
            </a:r>
            <a:endParaRPr/>
          </a:p>
          <a:p>
            <a:pPr marL="0" lvl="0" indent="0" algn="l" rtl="0">
              <a:spcBef>
                <a:spcPts val="1600"/>
              </a:spcBef>
              <a:spcAft>
                <a:spcPts val="1600"/>
              </a:spcAft>
              <a:buNone/>
            </a:pPr>
            <a:endParaRPr/>
          </a:p>
        </p:txBody>
      </p:sp>
      <p:sp>
        <p:nvSpPr>
          <p:cNvPr id="224" name="Google Shape;224;p26"/>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Next lesson</a:t>
            </a:r>
            <a:endParaRPr/>
          </a:p>
        </p:txBody>
      </p:sp>
      <p:sp>
        <p:nvSpPr>
          <p:cNvPr id="225" name="Google Shape;225;p2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18</a:t>
            </a:fld>
            <a:endParaRPr/>
          </a:p>
        </p:txBody>
      </p:sp>
      <p:sp>
        <p:nvSpPr>
          <p:cNvPr id="226" name="Google Shape;226;p26"/>
          <p:cNvSpPr txBox="1">
            <a:spLocks noGrp="1"/>
          </p:cNvSpPr>
          <p:nvPr>
            <p:ph type="body" idx="2"/>
          </p:nvPr>
        </p:nvSpPr>
        <p:spPr>
          <a:xfrm>
            <a:off x="4736600" y="1170100"/>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t>Next lesson, you will…</a:t>
            </a:r>
            <a:endParaRPr b="1"/>
          </a:p>
          <a:p>
            <a:pPr marL="0" lvl="0" indent="0" algn="l" rtl="0">
              <a:spcBef>
                <a:spcPts val="1600"/>
              </a:spcBef>
              <a:spcAft>
                <a:spcPts val="0"/>
              </a:spcAft>
              <a:buNone/>
            </a:pPr>
            <a:r>
              <a:rPr lang="en-GB"/>
              <a:t>Analyse larger global data sets and visualisations</a:t>
            </a:r>
            <a:endParaRPr/>
          </a:p>
          <a:p>
            <a:pPr marL="0" lvl="0" indent="0" algn="l" rtl="0">
              <a:spcBef>
                <a:spcPts val="1600"/>
              </a:spcBef>
              <a:spcAft>
                <a:spcPts val="1600"/>
              </a:spcAft>
              <a:buNone/>
            </a:pPr>
            <a:r>
              <a:rPr lang="en-GB"/>
              <a:t>Look at examples of how data collection and storage has changed with technological advances</a:t>
            </a:r>
            <a:endParaRPr/>
          </a:p>
        </p:txBody>
      </p:sp>
      <p:sp>
        <p:nvSpPr>
          <p:cNvPr id="227" name="Google Shape;227;p26"/>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Summary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Interpret the data</a:t>
            </a:r>
            <a:endParaRPr/>
          </a:p>
        </p:txBody>
      </p:sp>
      <p:sp>
        <p:nvSpPr>
          <p:cNvPr id="60" name="Google Shape;60;p10"/>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2</a:t>
            </a:fld>
            <a:endParaRPr/>
          </a:p>
        </p:txBody>
      </p:sp>
      <p:sp>
        <p:nvSpPr>
          <p:cNvPr id="61" name="Google Shape;61;p10"/>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Starter activity</a:t>
            </a:r>
            <a:endParaRPr/>
          </a:p>
        </p:txBody>
      </p:sp>
      <p:sp>
        <p:nvSpPr>
          <p:cNvPr id="62" name="Google Shape;62;p10"/>
          <p:cNvSpPr txBox="1">
            <a:spLocks noGrp="1"/>
          </p:cNvSpPr>
          <p:nvPr>
            <p:ph type="body" idx="2"/>
          </p:nvPr>
        </p:nvSpPr>
        <p:spPr>
          <a:xfrm>
            <a:off x="4736600" y="1170100"/>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is this data showing you?</a:t>
            </a:r>
          </a:p>
          <a:p>
            <a:pPr marL="0" lvl="0" indent="0" algn="l" rtl="0">
              <a:spcBef>
                <a:spcPts val="0"/>
              </a:spcBef>
              <a:spcAft>
                <a:spcPts val="0"/>
              </a:spcAft>
              <a:buNone/>
            </a:pPr>
            <a:endParaRPr lang="en-GB" dirty="0"/>
          </a:p>
          <a:p>
            <a:pPr marL="0" lvl="0" indent="0" algn="l" rtl="0">
              <a:spcBef>
                <a:spcPts val="0"/>
              </a:spcBef>
              <a:spcAft>
                <a:spcPts val="0"/>
              </a:spcAft>
              <a:buNone/>
            </a:pPr>
            <a:r>
              <a:rPr lang="en-GB" i="1" dirty="0"/>
              <a:t>AS Resource – </a:t>
            </a:r>
            <a:r>
              <a:rPr lang="en-GB" i="1" dirty="0" err="1"/>
              <a:t>Mindard</a:t>
            </a:r>
            <a:r>
              <a:rPr lang="en-GB" i="1" dirty="0"/>
              <a:t> data</a:t>
            </a:r>
            <a:endParaRPr i="1" dirty="0"/>
          </a:p>
          <a:p>
            <a:pPr marL="0" lvl="0" indent="0" algn="l" rtl="0">
              <a:spcBef>
                <a:spcPts val="1600"/>
              </a:spcBef>
              <a:spcAft>
                <a:spcPts val="0"/>
              </a:spcAft>
              <a:buNone/>
            </a:pPr>
            <a:r>
              <a:rPr lang="en-GB" dirty="0"/>
              <a:t>What information can you extract from it? </a:t>
            </a:r>
            <a:endParaRPr dirty="0"/>
          </a:p>
          <a:p>
            <a:pPr marL="0" lvl="0" indent="0" algn="l" rtl="0">
              <a:spcBef>
                <a:spcPts val="1600"/>
              </a:spcBef>
              <a:spcAft>
                <a:spcPts val="0"/>
              </a:spcAft>
              <a:buNone/>
            </a:pPr>
            <a:r>
              <a:rPr lang="en-GB" dirty="0"/>
              <a:t>Does it tell you a story?</a:t>
            </a:r>
            <a:endParaRPr b="1" dirty="0"/>
          </a:p>
          <a:p>
            <a:pPr marL="0" lvl="0" indent="0" algn="l" rtl="0">
              <a:spcBef>
                <a:spcPts val="1600"/>
              </a:spcBef>
              <a:spcAft>
                <a:spcPts val="0"/>
              </a:spcAft>
              <a:buNone/>
            </a:pPr>
            <a:r>
              <a:rPr lang="en-GB" b="1" dirty="0"/>
              <a:t>Think/pair/share.</a:t>
            </a:r>
            <a:endParaRPr b="1" dirty="0"/>
          </a:p>
        </p:txBody>
      </p:sp>
      <p:pic>
        <p:nvPicPr>
          <p:cNvPr id="63" name="Google Shape;63;p10"/>
          <p:cNvPicPr preferRelativeResize="0"/>
          <p:nvPr/>
        </p:nvPicPr>
        <p:blipFill>
          <a:blip r:embed="rId3">
            <a:alphaModFix/>
          </a:blip>
          <a:stretch>
            <a:fillRect/>
          </a:stretch>
        </p:blipFill>
        <p:spPr>
          <a:xfrm>
            <a:off x="409323" y="1017725"/>
            <a:ext cx="3074750" cy="3659100"/>
          </a:xfrm>
          <a:prstGeom prst="rect">
            <a:avLst/>
          </a:prstGeom>
          <a:noFill/>
          <a:ln>
            <a:noFill/>
          </a:ln>
        </p:spPr>
      </p:pic>
      <p:pic>
        <p:nvPicPr>
          <p:cNvPr id="64" name="Google Shape;64;p10"/>
          <p:cNvPicPr preferRelativeResize="0"/>
          <p:nvPr/>
        </p:nvPicPr>
        <p:blipFill>
          <a:blip r:embed="rId4">
            <a:alphaModFix/>
          </a:blip>
          <a:stretch>
            <a:fillRect/>
          </a:stretch>
        </p:blipFill>
        <p:spPr>
          <a:xfrm>
            <a:off x="6629000" y="3721719"/>
            <a:ext cx="311700" cy="31912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68"/>
        <p:cNvGrpSpPr/>
        <p:nvPr/>
      </p:nvGrpSpPr>
      <p:grpSpPr>
        <a:xfrm>
          <a:off x="0" y="0"/>
          <a:ext cx="0" cy="0"/>
          <a:chOff x="0" y="0"/>
          <a:chExt cx="0" cy="0"/>
        </a:xfrm>
      </p:grpSpPr>
      <p:sp>
        <p:nvSpPr>
          <p:cNvPr id="69" name="Google Shape;69;p11"/>
          <p:cNvSpPr txBox="1">
            <a:spLocks noGrp="1"/>
          </p:cNvSpPr>
          <p:nvPr>
            <p:ph type="body" idx="1"/>
          </p:nvPr>
        </p:nvSpPr>
        <p:spPr>
          <a:xfrm>
            <a:off x="310900" y="1017725"/>
            <a:ext cx="8522100" cy="38115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b="1"/>
              <a:t>In this lesson, you will:</a:t>
            </a:r>
            <a:endParaRPr b="1"/>
          </a:p>
          <a:p>
            <a:pPr marL="457200" lvl="0" indent="-342900" algn="l" rtl="0">
              <a:lnSpc>
                <a:spcPct val="115000"/>
              </a:lnSpc>
              <a:spcBef>
                <a:spcPts val="1000"/>
              </a:spcBef>
              <a:spcAft>
                <a:spcPts val="0"/>
              </a:spcAft>
              <a:buSzPts val="1800"/>
              <a:buChar char="●"/>
            </a:pPr>
            <a:r>
              <a:rPr lang="en-GB"/>
              <a:t>Define data science</a:t>
            </a:r>
            <a:endParaRPr/>
          </a:p>
          <a:p>
            <a:pPr marL="457200" lvl="0" indent="-342900" algn="l" rtl="0">
              <a:lnSpc>
                <a:spcPct val="115000"/>
              </a:lnSpc>
              <a:spcBef>
                <a:spcPts val="1000"/>
              </a:spcBef>
              <a:spcAft>
                <a:spcPts val="0"/>
              </a:spcAft>
              <a:buSzPts val="1800"/>
              <a:buChar char="●"/>
            </a:pPr>
            <a:r>
              <a:rPr lang="en-GB"/>
              <a:t>Explain how visualising data can help us to identify patterns and trends in order to gain insights</a:t>
            </a:r>
            <a:endParaRPr/>
          </a:p>
          <a:p>
            <a:pPr marL="457200" lvl="0" indent="-342900" algn="l" rtl="0">
              <a:lnSpc>
                <a:spcPct val="115000"/>
              </a:lnSpc>
              <a:spcBef>
                <a:spcPts val="1000"/>
              </a:spcBef>
              <a:spcAft>
                <a:spcPts val="0"/>
              </a:spcAft>
              <a:buSzPts val="1800"/>
              <a:buChar char="●"/>
            </a:pPr>
            <a:r>
              <a:rPr lang="en-GB"/>
              <a:t>Use an appropriate software tool to visualise data sets and look for patterns or trends</a:t>
            </a:r>
            <a:endParaRPr/>
          </a:p>
          <a:p>
            <a:pPr marL="0" lvl="0" indent="0" algn="l" rtl="0">
              <a:lnSpc>
                <a:spcPct val="115000"/>
              </a:lnSpc>
              <a:spcBef>
                <a:spcPts val="1000"/>
              </a:spcBef>
              <a:spcAft>
                <a:spcPts val="0"/>
              </a:spcAft>
              <a:buNone/>
            </a:pPr>
            <a:endParaRPr/>
          </a:p>
          <a:p>
            <a:pPr marL="0" lvl="0" indent="0" algn="l" rtl="0">
              <a:lnSpc>
                <a:spcPct val="115000"/>
              </a:lnSpc>
              <a:spcBef>
                <a:spcPts val="1000"/>
              </a:spcBef>
              <a:spcAft>
                <a:spcPts val="0"/>
              </a:spcAft>
              <a:buNone/>
            </a:pPr>
            <a:endParaRPr/>
          </a:p>
        </p:txBody>
      </p:sp>
      <p:sp>
        <p:nvSpPr>
          <p:cNvPr id="70" name="Google Shape;70;p11"/>
          <p:cNvSpPr txBox="1">
            <a:spLocks noGrp="1"/>
          </p:cNvSpPr>
          <p:nvPr>
            <p:ph type="title"/>
          </p:nvPr>
        </p:nvSpPr>
        <p:spPr>
          <a:xfrm>
            <a:off x="310900" y="310900"/>
            <a:ext cx="8522100" cy="706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b="1">
                <a:latin typeface="Quicksand"/>
                <a:ea typeface="Quicksand"/>
                <a:cs typeface="Quicksand"/>
                <a:sym typeface="Quicksand"/>
              </a:rPr>
              <a:t>Lesson </a:t>
            </a:r>
            <a:r>
              <a:rPr lang="en-GB"/>
              <a:t>1</a:t>
            </a:r>
            <a:r>
              <a:rPr lang="en-GB" b="1">
                <a:latin typeface="Quicksand"/>
                <a:ea typeface="Quicksand"/>
                <a:cs typeface="Quicksand"/>
                <a:sym typeface="Quicksand"/>
              </a:rPr>
              <a:t>: </a:t>
            </a:r>
            <a:r>
              <a:rPr lang="en-GB"/>
              <a:t>Delving into data science</a:t>
            </a:r>
            <a:endParaRPr b="1">
              <a:latin typeface="Quicksand"/>
              <a:ea typeface="Quicksand"/>
              <a:cs typeface="Quicksand"/>
              <a:sym typeface="Quicksand"/>
            </a:endParaRPr>
          </a:p>
        </p:txBody>
      </p:sp>
      <p:sp>
        <p:nvSpPr>
          <p:cNvPr id="71" name="Google Shape;71;p11"/>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3</a:t>
            </a:fld>
            <a:endParaRPr/>
          </a:p>
        </p:txBody>
      </p:sp>
      <p:sp>
        <p:nvSpPr>
          <p:cNvPr id="72" name="Google Shape;72;p11"/>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Objectives</a:t>
            </a:r>
            <a:endParaRPr/>
          </a:p>
        </p:txBody>
      </p:sp>
      <p:pic>
        <p:nvPicPr>
          <p:cNvPr id="73" name="Google Shape;73;p11"/>
          <p:cNvPicPr preferRelativeResize="0"/>
          <p:nvPr/>
        </p:nvPicPr>
        <p:blipFill>
          <a:blip r:embed="rId3">
            <a:alphaModFix/>
          </a:blip>
          <a:stretch>
            <a:fillRect/>
          </a:stretch>
        </p:blipFill>
        <p:spPr>
          <a:xfrm>
            <a:off x="8271300" y="364800"/>
            <a:ext cx="419100" cy="419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77"/>
        <p:cNvGrpSpPr/>
        <p:nvPr/>
      </p:nvGrpSpPr>
      <p:grpSpPr>
        <a:xfrm>
          <a:off x="0" y="0"/>
          <a:ext cx="0" cy="0"/>
          <a:chOff x="0" y="0"/>
          <a:chExt cx="0" cy="0"/>
        </a:xfrm>
      </p:grpSpPr>
      <p:sp>
        <p:nvSpPr>
          <p:cNvPr id="78" name="Google Shape;78;p12"/>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Data science is extracting meaning from large data sets in order to gain insights to support decision-making.</a:t>
            </a:r>
            <a:endParaRPr/>
          </a:p>
          <a:p>
            <a:pPr marL="0" lvl="0" indent="0" algn="l" rtl="0">
              <a:spcBef>
                <a:spcPts val="1600"/>
              </a:spcBef>
              <a:spcAft>
                <a:spcPts val="1600"/>
              </a:spcAft>
              <a:buNone/>
            </a:pPr>
            <a:endParaRPr/>
          </a:p>
        </p:txBody>
      </p:sp>
      <p:sp>
        <p:nvSpPr>
          <p:cNvPr id="79" name="Google Shape;79;p12"/>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What is data science? </a:t>
            </a:r>
            <a:endParaRPr/>
          </a:p>
        </p:txBody>
      </p:sp>
      <p:sp>
        <p:nvSpPr>
          <p:cNvPr id="80" name="Google Shape;80;p12"/>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4</a:t>
            </a:fld>
            <a:endParaRPr/>
          </a:p>
        </p:txBody>
      </p:sp>
      <p:sp>
        <p:nvSpPr>
          <p:cNvPr id="81" name="Google Shape;81;p12"/>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82" name="Google Shape;82;p12"/>
          <p:cNvPicPr preferRelativeResize="0"/>
          <p:nvPr/>
        </p:nvPicPr>
        <p:blipFill>
          <a:blip r:embed="rId3">
            <a:alphaModFix/>
          </a:blip>
          <a:stretch>
            <a:fillRect/>
          </a:stretch>
        </p:blipFill>
        <p:spPr>
          <a:xfrm>
            <a:off x="5564088" y="709100"/>
            <a:ext cx="2952321" cy="38210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700"/>
              <a:t>Joseph Minard used these numbers in 1869 to find meaning and tell a story with the data.</a:t>
            </a:r>
            <a:endParaRPr sz="1700"/>
          </a:p>
          <a:p>
            <a:pPr marL="0" lvl="0" indent="0" algn="l" rtl="0">
              <a:spcBef>
                <a:spcPts val="1600"/>
              </a:spcBef>
              <a:spcAft>
                <a:spcPts val="0"/>
              </a:spcAft>
              <a:buNone/>
            </a:pPr>
            <a:r>
              <a:rPr lang="en-GB" sz="1700"/>
              <a:t>The data you looked at before relates to Napoleon's march on Russia in 1812.</a:t>
            </a:r>
            <a:endParaRPr sz="1700"/>
          </a:p>
          <a:p>
            <a:pPr marL="0" lvl="0" indent="0" algn="l" rtl="0">
              <a:spcBef>
                <a:spcPts val="1600"/>
              </a:spcBef>
              <a:spcAft>
                <a:spcPts val="0"/>
              </a:spcAft>
              <a:buNone/>
            </a:pPr>
            <a:r>
              <a:rPr lang="en-GB" sz="1700"/>
              <a:t>The numbers by themselves don’t tell much of a story, but Joseph Minard created what is widely regarded to be the best statistical graph of all time.</a:t>
            </a:r>
            <a:endParaRPr sz="1700"/>
          </a:p>
          <a:p>
            <a:pPr marL="0" lvl="0" indent="0" algn="l" rtl="0">
              <a:spcBef>
                <a:spcPts val="1600"/>
              </a:spcBef>
              <a:spcAft>
                <a:spcPts val="1600"/>
              </a:spcAft>
              <a:buNone/>
            </a:pPr>
            <a:endParaRPr/>
          </a:p>
        </p:txBody>
      </p:sp>
      <p:sp>
        <p:nvSpPr>
          <p:cNvPr id="88" name="Google Shape;88;p13"/>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Joseph Minard </a:t>
            </a:r>
            <a:endParaRPr/>
          </a:p>
        </p:txBody>
      </p:sp>
      <p:sp>
        <p:nvSpPr>
          <p:cNvPr id="89" name="Google Shape;89;p1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5</a:t>
            </a:fld>
            <a:endParaRPr/>
          </a:p>
        </p:txBody>
      </p:sp>
      <p:sp>
        <p:nvSpPr>
          <p:cNvPr id="90" name="Google Shape;90;p13"/>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91" name="Google Shape;91;p13"/>
          <p:cNvPicPr preferRelativeResize="0"/>
          <p:nvPr/>
        </p:nvPicPr>
        <p:blipFill>
          <a:blip r:embed="rId3">
            <a:alphaModFix/>
          </a:blip>
          <a:stretch>
            <a:fillRect/>
          </a:stretch>
        </p:blipFill>
        <p:spPr>
          <a:xfrm>
            <a:off x="5223523" y="1023200"/>
            <a:ext cx="3074750" cy="3659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Visualising the data (ncce.io/minard)</a:t>
            </a:r>
            <a:endParaRPr/>
          </a:p>
        </p:txBody>
      </p:sp>
      <p:sp>
        <p:nvSpPr>
          <p:cNvPr id="97" name="Google Shape;97;p1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6</a:t>
            </a:fld>
            <a:endParaRPr/>
          </a:p>
        </p:txBody>
      </p:sp>
      <p:sp>
        <p:nvSpPr>
          <p:cNvPr id="98" name="Google Shape;98;p1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99" name="Google Shape;99;p14"/>
          <p:cNvPicPr preferRelativeResize="0"/>
          <p:nvPr/>
        </p:nvPicPr>
        <p:blipFill>
          <a:blip r:embed="rId3">
            <a:alphaModFix/>
          </a:blip>
          <a:stretch>
            <a:fillRect/>
          </a:stretch>
        </p:blipFill>
        <p:spPr>
          <a:xfrm>
            <a:off x="284125" y="1077900"/>
            <a:ext cx="8018086" cy="38210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3"/>
        <p:cNvGrpSpPr/>
        <p:nvPr/>
      </p:nvGrpSpPr>
      <p:grpSpPr>
        <a:xfrm>
          <a:off x="0" y="0"/>
          <a:ext cx="0" cy="0"/>
          <a:chOff x="0" y="0"/>
          <a:chExt cx="0" cy="0"/>
        </a:xfrm>
      </p:grpSpPr>
      <p:sp>
        <p:nvSpPr>
          <p:cNvPr id="104" name="Google Shape;104;p15"/>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Visualising the data (ncce.io/minard)</a:t>
            </a:r>
            <a:endParaRPr/>
          </a:p>
        </p:txBody>
      </p:sp>
      <p:sp>
        <p:nvSpPr>
          <p:cNvPr id="105" name="Google Shape;105;p1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7</a:t>
            </a:fld>
            <a:endParaRPr/>
          </a:p>
        </p:txBody>
      </p:sp>
      <p:sp>
        <p:nvSpPr>
          <p:cNvPr id="106" name="Google Shape;106;p1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07" name="Google Shape;107;p15"/>
          <p:cNvPicPr preferRelativeResize="0"/>
          <p:nvPr/>
        </p:nvPicPr>
        <p:blipFill>
          <a:blip r:embed="rId3">
            <a:alphaModFix/>
          </a:blip>
          <a:stretch>
            <a:fillRect/>
          </a:stretch>
        </p:blipFill>
        <p:spPr>
          <a:xfrm>
            <a:off x="2633763" y="1908175"/>
            <a:ext cx="4085373" cy="1946876"/>
          </a:xfrm>
          <a:prstGeom prst="rect">
            <a:avLst/>
          </a:prstGeom>
          <a:noFill/>
          <a:ln>
            <a:noFill/>
          </a:ln>
        </p:spPr>
      </p:pic>
      <p:sp>
        <p:nvSpPr>
          <p:cNvPr id="108" name="Google Shape;108;p15"/>
          <p:cNvSpPr/>
          <p:nvPr/>
        </p:nvSpPr>
        <p:spPr>
          <a:xfrm>
            <a:off x="2766400" y="2484675"/>
            <a:ext cx="311700" cy="314100"/>
          </a:xfrm>
          <a:prstGeom prst="flowChartConnector">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5"/>
          <p:cNvSpPr/>
          <p:nvPr/>
        </p:nvSpPr>
        <p:spPr>
          <a:xfrm>
            <a:off x="2766400" y="2945175"/>
            <a:ext cx="311700" cy="314100"/>
          </a:xfrm>
          <a:prstGeom prst="flowChartConnector">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5"/>
          <p:cNvSpPr/>
          <p:nvPr/>
        </p:nvSpPr>
        <p:spPr>
          <a:xfrm>
            <a:off x="6298300" y="2042775"/>
            <a:ext cx="311700" cy="314100"/>
          </a:xfrm>
          <a:prstGeom prst="flowChartConnector">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1" name="Google Shape;111;p15"/>
          <p:cNvCxnSpPr>
            <a:stCxn id="108" idx="1"/>
            <a:endCxn id="112" idx="3"/>
          </p:cNvCxnSpPr>
          <p:nvPr/>
        </p:nvCxnSpPr>
        <p:spPr>
          <a:xfrm rot="10800000">
            <a:off x="1810947" y="1699374"/>
            <a:ext cx="1001100" cy="831300"/>
          </a:xfrm>
          <a:prstGeom prst="straightConnector1">
            <a:avLst/>
          </a:prstGeom>
          <a:noFill/>
          <a:ln w="19050" cap="flat" cmpd="sng">
            <a:solidFill>
              <a:schemeClr val="dk1"/>
            </a:solidFill>
            <a:prstDash val="solid"/>
            <a:round/>
            <a:headEnd type="none" w="med" len="med"/>
            <a:tailEnd type="triangle" w="med" len="med"/>
          </a:ln>
        </p:spPr>
      </p:cxnSp>
      <p:cxnSp>
        <p:nvCxnSpPr>
          <p:cNvPr id="113" name="Google Shape;113;p15"/>
          <p:cNvCxnSpPr>
            <a:stCxn id="109" idx="2"/>
            <a:endCxn id="114" idx="3"/>
          </p:cNvCxnSpPr>
          <p:nvPr/>
        </p:nvCxnSpPr>
        <p:spPr>
          <a:xfrm flipH="1">
            <a:off x="1883800" y="3102225"/>
            <a:ext cx="882600" cy="429000"/>
          </a:xfrm>
          <a:prstGeom prst="straightConnector1">
            <a:avLst/>
          </a:prstGeom>
          <a:noFill/>
          <a:ln w="19050" cap="flat" cmpd="sng">
            <a:solidFill>
              <a:schemeClr val="dk1"/>
            </a:solidFill>
            <a:prstDash val="solid"/>
            <a:round/>
            <a:headEnd type="none" w="med" len="med"/>
            <a:tailEnd type="triangle" w="med" len="med"/>
          </a:ln>
        </p:spPr>
      </p:cxnSp>
      <p:cxnSp>
        <p:nvCxnSpPr>
          <p:cNvPr id="115" name="Google Shape;115;p15"/>
          <p:cNvCxnSpPr>
            <a:stCxn id="110" idx="6"/>
            <a:endCxn id="116" idx="1"/>
          </p:cNvCxnSpPr>
          <p:nvPr/>
        </p:nvCxnSpPr>
        <p:spPr>
          <a:xfrm rot="10800000" flipH="1">
            <a:off x="6610000" y="1600125"/>
            <a:ext cx="673200" cy="599700"/>
          </a:xfrm>
          <a:prstGeom prst="straightConnector1">
            <a:avLst/>
          </a:prstGeom>
          <a:noFill/>
          <a:ln w="19050" cap="flat" cmpd="sng">
            <a:solidFill>
              <a:schemeClr val="dk1"/>
            </a:solidFill>
            <a:prstDash val="solid"/>
            <a:round/>
            <a:headEnd type="none" w="med" len="med"/>
            <a:tailEnd type="triangle" w="med" len="med"/>
          </a:ln>
        </p:spPr>
      </p:cxnSp>
      <p:pic>
        <p:nvPicPr>
          <p:cNvPr id="117" name="Google Shape;117;p15"/>
          <p:cNvPicPr preferRelativeResize="0"/>
          <p:nvPr/>
        </p:nvPicPr>
        <p:blipFill>
          <a:blip r:embed="rId4">
            <a:alphaModFix/>
          </a:blip>
          <a:stretch>
            <a:fillRect/>
          </a:stretch>
        </p:blipFill>
        <p:spPr>
          <a:xfrm>
            <a:off x="738352" y="1140950"/>
            <a:ext cx="930121" cy="1125525"/>
          </a:xfrm>
          <a:prstGeom prst="rect">
            <a:avLst/>
          </a:prstGeom>
          <a:noFill/>
          <a:ln>
            <a:noFill/>
          </a:ln>
        </p:spPr>
      </p:pic>
      <p:pic>
        <p:nvPicPr>
          <p:cNvPr id="118" name="Google Shape;118;p15"/>
          <p:cNvPicPr preferRelativeResize="0"/>
          <p:nvPr/>
        </p:nvPicPr>
        <p:blipFill>
          <a:blip r:embed="rId5">
            <a:alphaModFix/>
          </a:blip>
          <a:stretch>
            <a:fillRect/>
          </a:stretch>
        </p:blipFill>
        <p:spPr>
          <a:xfrm>
            <a:off x="677486" y="2895850"/>
            <a:ext cx="1133475" cy="1676400"/>
          </a:xfrm>
          <a:prstGeom prst="rect">
            <a:avLst/>
          </a:prstGeom>
          <a:noFill/>
          <a:ln>
            <a:noFill/>
          </a:ln>
        </p:spPr>
      </p:pic>
      <p:pic>
        <p:nvPicPr>
          <p:cNvPr id="119" name="Google Shape;119;p15"/>
          <p:cNvPicPr preferRelativeResize="0"/>
          <p:nvPr/>
        </p:nvPicPr>
        <p:blipFill>
          <a:blip r:embed="rId6">
            <a:alphaModFix/>
          </a:blip>
          <a:stretch>
            <a:fillRect/>
          </a:stretch>
        </p:blipFill>
        <p:spPr>
          <a:xfrm>
            <a:off x="7413511" y="797476"/>
            <a:ext cx="1367106" cy="9836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23"/>
        <p:cNvGrpSpPr/>
        <p:nvPr/>
      </p:nvGrpSpPr>
      <p:grpSpPr>
        <a:xfrm>
          <a:off x="0" y="0"/>
          <a:ext cx="0" cy="0"/>
          <a:chOff x="0" y="0"/>
          <a:chExt cx="0" cy="0"/>
        </a:xfrm>
      </p:grpSpPr>
      <p:sp>
        <p:nvSpPr>
          <p:cNvPr id="124" name="Google Shape;124;p16"/>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Visualising the data (ncce.io/minard)</a:t>
            </a:r>
            <a:endParaRPr/>
          </a:p>
        </p:txBody>
      </p:sp>
      <p:sp>
        <p:nvSpPr>
          <p:cNvPr id="125" name="Google Shape;125;p1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8</a:t>
            </a:fld>
            <a:endParaRPr/>
          </a:p>
        </p:txBody>
      </p:sp>
      <p:sp>
        <p:nvSpPr>
          <p:cNvPr id="126" name="Google Shape;126;p16"/>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27" name="Google Shape;127;p16"/>
          <p:cNvPicPr preferRelativeResize="0"/>
          <p:nvPr/>
        </p:nvPicPr>
        <p:blipFill>
          <a:blip r:embed="rId3">
            <a:alphaModFix/>
          </a:blip>
          <a:stretch>
            <a:fillRect/>
          </a:stretch>
        </p:blipFill>
        <p:spPr>
          <a:xfrm>
            <a:off x="160730" y="1703101"/>
            <a:ext cx="4131124" cy="1968675"/>
          </a:xfrm>
          <a:prstGeom prst="rect">
            <a:avLst/>
          </a:prstGeom>
          <a:noFill/>
          <a:ln>
            <a:noFill/>
          </a:ln>
        </p:spPr>
      </p:pic>
      <p:pic>
        <p:nvPicPr>
          <p:cNvPr id="128" name="Google Shape;128;p16"/>
          <p:cNvPicPr preferRelativeResize="0"/>
          <p:nvPr/>
        </p:nvPicPr>
        <p:blipFill rotWithShape="1">
          <a:blip r:embed="rId3">
            <a:alphaModFix/>
          </a:blip>
          <a:srcRect l="31285" t="52942" r="56210" b="24919"/>
          <a:stretch/>
        </p:blipFill>
        <p:spPr>
          <a:xfrm>
            <a:off x="5033250" y="1289300"/>
            <a:ext cx="3461499" cy="2920651"/>
          </a:xfrm>
          <a:prstGeom prst="rect">
            <a:avLst/>
          </a:prstGeom>
          <a:noFill/>
          <a:ln>
            <a:noFill/>
          </a:ln>
        </p:spPr>
      </p:pic>
      <p:sp>
        <p:nvSpPr>
          <p:cNvPr id="129" name="Google Shape;129;p16"/>
          <p:cNvSpPr/>
          <p:nvPr/>
        </p:nvSpPr>
        <p:spPr>
          <a:xfrm>
            <a:off x="1518400" y="2797975"/>
            <a:ext cx="438600" cy="372600"/>
          </a:xfrm>
          <a:prstGeom prst="flowChartConnector">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0" name="Google Shape;130;p16"/>
          <p:cNvCxnSpPr>
            <a:stCxn id="129" idx="4"/>
          </p:cNvCxnSpPr>
          <p:nvPr/>
        </p:nvCxnSpPr>
        <p:spPr>
          <a:xfrm rot="-5400000" flipH="1">
            <a:off x="2999650" y="1908625"/>
            <a:ext cx="760500" cy="3284400"/>
          </a:xfrm>
          <a:prstGeom prst="bentConnector2">
            <a:avLst/>
          </a:prstGeom>
          <a:noFill/>
          <a:ln w="19050" cap="flat" cmpd="sng">
            <a:solidFill>
              <a:schemeClr val="dk1"/>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34"/>
        <p:cNvGrpSpPr/>
        <p:nvPr/>
      </p:nvGrpSpPr>
      <p:grpSpPr>
        <a:xfrm>
          <a:off x="0" y="0"/>
          <a:ext cx="0" cy="0"/>
          <a:chOff x="0" y="0"/>
          <a:chExt cx="0" cy="0"/>
        </a:xfrm>
      </p:grpSpPr>
      <p:sp>
        <p:nvSpPr>
          <p:cNvPr id="135" name="Google Shape;135;p17"/>
          <p:cNvSpPr txBox="1">
            <a:spLocks noGrp="1"/>
          </p:cNvSpPr>
          <p:nvPr>
            <p:ph type="body" idx="1"/>
          </p:nvPr>
        </p:nvSpPr>
        <p:spPr>
          <a:xfrm>
            <a:off x="310900" y="1170124"/>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In 1854 there was an outbreak of cholera in the Soho area of London. </a:t>
            </a:r>
            <a:endParaRPr/>
          </a:p>
          <a:p>
            <a:pPr marL="0" lvl="0" indent="0" algn="l" rtl="0">
              <a:spcBef>
                <a:spcPts val="1600"/>
              </a:spcBef>
              <a:spcAft>
                <a:spcPts val="0"/>
              </a:spcAft>
              <a:buNone/>
            </a:pPr>
            <a:r>
              <a:rPr lang="en-GB"/>
              <a:t>At the time it was widely believed that cholera was caused by pollution in the air.</a:t>
            </a:r>
            <a:endParaRPr/>
          </a:p>
          <a:p>
            <a:pPr marL="0" lvl="0" indent="0" algn="l" rtl="0">
              <a:spcBef>
                <a:spcPts val="1600"/>
              </a:spcBef>
              <a:spcAft>
                <a:spcPts val="1600"/>
              </a:spcAft>
              <a:buNone/>
            </a:pPr>
            <a:r>
              <a:rPr lang="en-GB"/>
              <a:t>John Snow’s observation of the evidence led to him discounting this belief, but he could not prove how people did become infected.</a:t>
            </a:r>
            <a:endParaRPr/>
          </a:p>
        </p:txBody>
      </p:sp>
      <p:sp>
        <p:nvSpPr>
          <p:cNvPr id="136" name="Google Shape;136;p17"/>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John Snow’s visualisation</a:t>
            </a:r>
            <a:endParaRPr/>
          </a:p>
        </p:txBody>
      </p:sp>
      <p:sp>
        <p:nvSpPr>
          <p:cNvPr id="137" name="Google Shape;137;p17"/>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9</a:t>
            </a:fld>
            <a:endParaRPr/>
          </a:p>
        </p:txBody>
      </p:sp>
      <p:sp>
        <p:nvSpPr>
          <p:cNvPr id="138" name="Google Shape;138;p17"/>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2</a:t>
            </a:r>
            <a:endParaRPr/>
          </a:p>
        </p:txBody>
      </p:sp>
      <p:pic>
        <p:nvPicPr>
          <p:cNvPr id="139" name="Google Shape;139;p17"/>
          <p:cNvPicPr preferRelativeResize="0"/>
          <p:nvPr/>
        </p:nvPicPr>
        <p:blipFill>
          <a:blip r:embed="rId3">
            <a:alphaModFix/>
          </a:blip>
          <a:stretch>
            <a:fillRect/>
          </a:stretch>
        </p:blipFill>
        <p:spPr>
          <a:xfrm>
            <a:off x="5981126" y="1276150"/>
            <a:ext cx="2344926" cy="3447050"/>
          </a:xfrm>
          <a:prstGeom prst="rect">
            <a:avLst/>
          </a:prstGeom>
          <a:noFill/>
          <a:ln>
            <a:noFill/>
          </a:ln>
        </p:spPr>
      </p:pic>
    </p:spTree>
  </p:cSld>
  <p:clrMapOvr>
    <a:masterClrMapping/>
  </p:clrMapOvr>
</p:sld>
</file>

<file path=ppt/theme/theme1.xml><?xml version="1.0" encoding="utf-8"?>
<a:theme xmlns:a="http://schemas.openxmlformats.org/drawingml/2006/main" name="NCCE Slides">
  <a:themeElements>
    <a:clrScheme name="Simple Light">
      <a:dk1>
        <a:srgbClr val="5B5BA5"/>
      </a:dk1>
      <a:lt1>
        <a:srgbClr val="FFFFFF"/>
      </a:lt1>
      <a:dk2>
        <a:srgbClr val="E9E9F3"/>
      </a:dk2>
      <a:lt2>
        <a:srgbClr val="F2F6FC"/>
      </a:lt2>
      <a:accent1>
        <a:srgbClr val="E9F7FC"/>
      </a:accent1>
      <a:accent2>
        <a:srgbClr val="FFEFDA"/>
      </a:accent2>
      <a:accent3>
        <a:srgbClr val="ECF8F5"/>
      </a:accent3>
      <a:accent4>
        <a:srgbClr val="FEF2F6"/>
      </a:accent4>
      <a:accent5>
        <a:srgbClr val="E6E6EA"/>
      </a:accent5>
      <a:accent6>
        <a:srgbClr val="F0F6ED"/>
      </a:accent6>
      <a:hlink>
        <a:srgbClr val="3197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911B640723674A88567F1D0A6A478D" ma:contentTypeVersion="19" ma:contentTypeDescription="Create a new document." ma:contentTypeScope="" ma:versionID="16be41459122f26fe148a780374c3741">
  <xsd:schema xmlns:xsd="http://www.w3.org/2001/XMLSchema" xmlns:xs="http://www.w3.org/2001/XMLSchema" xmlns:p="http://schemas.microsoft.com/office/2006/metadata/properties" xmlns:ns2="3f5ced86-acf9-4106-9bfe-b7f58564dbb7" xmlns:ns3="415d1151-ba9d-4af3-8064-fbed8c171f14" targetNamespace="http://schemas.microsoft.com/office/2006/metadata/properties" ma:root="true" ma:fieldsID="0df7b841b7a0e187729ae6ba111d08ca" ns2:_="" ns3:_="">
    <xsd:import namespace="3f5ced86-acf9-4106-9bfe-b7f58564dbb7"/>
    <xsd:import namespace="415d1151-ba9d-4af3-8064-fbed8c171f1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ced86-acf9-4106-9bfe-b7f58564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4eff52-6b6d-4e5f-a3b0-187f185b1d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5d1151-ba9d-4af3-8064-fbed8c171f1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471a26-5622-4910-a32f-9ed81c64676f}" ma:internalName="TaxCatchAll" ma:showField="CatchAllData" ma:web="415d1151-ba9d-4af3-8064-fbed8c171f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f5ced86-acf9-4106-9bfe-b7f58564dbb7">
      <Terms xmlns="http://schemas.microsoft.com/office/infopath/2007/PartnerControls"/>
    </lcf76f155ced4ddcb4097134ff3c332f>
    <TaxCatchAll xmlns="415d1151-ba9d-4af3-8064-fbed8c171f14" xsi:nil="true"/>
  </documentManagement>
</p:properties>
</file>

<file path=customXml/itemProps1.xml><?xml version="1.0" encoding="utf-8"?>
<ds:datastoreItem xmlns:ds="http://schemas.openxmlformats.org/officeDocument/2006/customXml" ds:itemID="{26C7DFC7-2F99-4215-933E-E749F37FAE02}"/>
</file>

<file path=customXml/itemProps2.xml><?xml version="1.0" encoding="utf-8"?>
<ds:datastoreItem xmlns:ds="http://schemas.openxmlformats.org/officeDocument/2006/customXml" ds:itemID="{8DCAFBF7-1D09-499F-A9CA-D9B25FCAE86D}">
  <ds:schemaRefs>
    <ds:schemaRef ds:uri="http://schemas.microsoft.com/sharepoint/v3/contenttype/forms"/>
  </ds:schemaRefs>
</ds:datastoreItem>
</file>

<file path=customXml/itemProps3.xml><?xml version="1.0" encoding="utf-8"?>
<ds:datastoreItem xmlns:ds="http://schemas.openxmlformats.org/officeDocument/2006/customXml" ds:itemID="{BA052291-87F8-4AD0-9DF6-611306B66DF2}"/>
</file>

<file path=docProps/app.xml><?xml version="1.0" encoding="utf-8"?>
<Properties xmlns="http://schemas.openxmlformats.org/officeDocument/2006/extended-properties" xmlns:vt="http://schemas.openxmlformats.org/officeDocument/2006/docPropsVTypes">
  <TotalTime>3</TotalTime>
  <Words>1196</Words>
  <Application>Microsoft Office PowerPoint</Application>
  <PresentationFormat>On-screen Show (16:9)</PresentationFormat>
  <Paragraphs>127</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Quicksand</vt:lpstr>
      <vt:lpstr>NCCE Slides</vt:lpstr>
      <vt:lpstr>Lesson 1: Delving into data science</vt:lpstr>
      <vt:lpstr>Interpret the data</vt:lpstr>
      <vt:lpstr>Lesson 1: Delving into data science</vt:lpstr>
      <vt:lpstr>What is data science? </vt:lpstr>
      <vt:lpstr>Joseph Minard </vt:lpstr>
      <vt:lpstr>Visualising the data (ncce.io/minard)</vt:lpstr>
      <vt:lpstr>Visualising the data (ncce.io/minard)</vt:lpstr>
      <vt:lpstr>Visualising the data (ncce.io/minard)</vt:lpstr>
      <vt:lpstr>John Snow’s visualisation</vt:lpstr>
      <vt:lpstr>Help prove John Snow’s theory</vt:lpstr>
      <vt:lpstr>The Broad Street pump</vt:lpstr>
      <vt:lpstr>Visualise data</vt:lpstr>
      <vt:lpstr>Visualise data</vt:lpstr>
      <vt:lpstr>Provide the insights</vt:lpstr>
      <vt:lpstr>Infographics versus data visualisations</vt:lpstr>
      <vt:lpstr>Creative visualisations</vt:lpstr>
      <vt:lpstr>Space data homework</vt:lpstr>
      <vt:lpstr>Next lesson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Delving into data science</dc:title>
  <cp:lastModifiedBy>Kate Farrell</cp:lastModifiedBy>
  <cp:revision>1</cp:revision>
  <dcterms:modified xsi:type="dcterms:W3CDTF">2023-02-02T17:18:11Z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0x01010008911B640723674A88567F1D0A6A478D</vt:lpwstr>
  </property>
</Properties>
</file>